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F815700" w14:textId="5598E95B" w:rsidR="003C001A" w:rsidRDefault="008444BC" w:rsidP="00CE7A80">
      <w:pPr>
        <w:sectPr w:rsidR="003C001A" w:rsidSect="002A3DB8">
          <w:headerReference w:type="first" r:id="rId11"/>
          <w:footerReference w:type="first" r:id="rId12"/>
          <w:pgSz w:w="12240" w:h="15840"/>
          <w:pgMar w:top="0" w:right="0" w:bottom="0" w:left="0" w:header="0" w:footer="0" w:gutter="0"/>
          <w:cols w:space="708"/>
          <w:titlePg/>
          <w:docGrid w:linePitch="326"/>
        </w:sectPr>
      </w:pPr>
      <w:r w:rsidRPr="00EA135A">
        <w:rPr>
          <w:noProof/>
        </w:rPr>
        <w:drawing>
          <wp:anchor distT="0" distB="0" distL="114300" distR="114300" simplePos="0" relativeHeight="251660288" behindDoc="0" locked="0" layoutInCell="1" allowOverlap="1" wp14:anchorId="4D3085E7" wp14:editId="54269CF3">
            <wp:simplePos x="0" y="0"/>
            <wp:positionH relativeFrom="column">
              <wp:posOffset>524510</wp:posOffset>
            </wp:positionH>
            <wp:positionV relativeFrom="paragraph">
              <wp:posOffset>-777240</wp:posOffset>
            </wp:positionV>
            <wp:extent cx="829465" cy="280830"/>
            <wp:effectExtent l="0" t="0" r="8890" b="5080"/>
            <wp:wrapNone/>
            <wp:docPr id="2" name="Picture 2" descr="Une image contenant symbole, capture d’écran, boule de billard&#10;&#10;Description générée automatiquement">
              <a:extLst xmlns:a="http://schemas.openxmlformats.org/drawingml/2006/main">
                <a:ext uri="{FF2B5EF4-FFF2-40B4-BE49-F238E27FC236}">
                  <a16:creationId xmlns:a16="http://schemas.microsoft.com/office/drawing/2014/main" id="{CB8A86E2-CA22-9A2A-EF16-82807D27FC7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Une image contenant symbole, capture d’écran, boule de billard&#10;&#10;Description générée automatiquement">
                      <a:extLst>
                        <a:ext uri="{FF2B5EF4-FFF2-40B4-BE49-F238E27FC236}">
                          <a16:creationId xmlns:a16="http://schemas.microsoft.com/office/drawing/2014/main" id="{CB8A86E2-CA22-9A2A-EF16-82807D27FC74}"/>
                        </a:ext>
                      </a:extLst>
                    </pic:cNvPr>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829465" cy="280830"/>
                    </a:xfrm>
                    <a:prstGeom prst="rect">
                      <a:avLst/>
                    </a:prstGeom>
                    <a:noFill/>
                    <a:extLst>
                      <a:ext uri="{909E8E84-426E-40DD-AFC4-6F175D3DCCD1}">
                        <a14:hiddenFill xmlns:a14="http://schemas.microsoft.com/office/drawing/2010/main">
                          <a:solidFill>
                            <a:srgbClr val="FFFFFF"/>
                          </a:solidFill>
                        </a14:hiddenFill>
                      </a:ext>
                    </a:extLst>
                  </pic:spPr>
                </pic:pic>
              </a:graphicData>
            </a:graphic>
          </wp:anchor>
        </w:drawing>
      </w:r>
      <w:r w:rsidRPr="008440F6">
        <w:rPr>
          <w:noProof/>
        </w:rPr>
        <mc:AlternateContent>
          <mc:Choice Requires="wps">
            <w:drawing>
              <wp:anchor distT="0" distB="0" distL="114300" distR="114300" simplePos="0" relativeHeight="251675136" behindDoc="0" locked="0" layoutInCell="1" allowOverlap="1" wp14:anchorId="3824CBDE" wp14:editId="47BD50EA">
                <wp:simplePos x="0" y="0"/>
                <wp:positionH relativeFrom="page">
                  <wp:posOffset>1371600</wp:posOffset>
                </wp:positionH>
                <wp:positionV relativeFrom="paragraph">
                  <wp:posOffset>-980440</wp:posOffset>
                </wp:positionV>
                <wp:extent cx="6281420" cy="600075"/>
                <wp:effectExtent l="0" t="0" r="0" b="0"/>
                <wp:wrapNone/>
                <wp:docPr id="3" name="ZoneTexte 2">
                  <a:extLst xmlns:a="http://schemas.openxmlformats.org/drawingml/2006/main">
                    <a:ext uri="{FF2B5EF4-FFF2-40B4-BE49-F238E27FC236}">
                      <a16:creationId xmlns:a16="http://schemas.microsoft.com/office/drawing/2014/main" id="{C2261BE7-50BD-CEA0-E64F-B4CF90D66B0D}"/>
                    </a:ext>
                  </a:extLst>
                </wp:docPr>
                <wp:cNvGraphicFramePr/>
                <a:graphic xmlns:a="http://schemas.openxmlformats.org/drawingml/2006/main">
                  <a:graphicData uri="http://schemas.microsoft.com/office/word/2010/wordprocessingShape">
                    <wps:wsp>
                      <wps:cNvSpPr txBox="1"/>
                      <wps:spPr>
                        <a:xfrm>
                          <a:off x="0" y="0"/>
                          <a:ext cx="6281420" cy="600075"/>
                        </a:xfrm>
                        <a:prstGeom prst="rect">
                          <a:avLst/>
                        </a:prstGeom>
                        <a:noFill/>
                      </wps:spPr>
                      <wps:txbx>
                        <w:txbxContent>
                          <w:p w14:paraId="6C3476C2" w14:textId="6324B825" w:rsidR="008440F6" w:rsidRPr="006516C0" w:rsidRDefault="00E66842" w:rsidP="008440F6">
                            <w:pPr>
                              <w:rPr>
                                <w:rFonts w:eastAsia="Source Sans Pro" w:cstheme="minorBidi"/>
                                <w:kern w:val="24"/>
                                <w:sz w:val="18"/>
                                <w:szCs w:val="18"/>
                              </w:rPr>
                            </w:pPr>
                            <w:r w:rsidRPr="00E66842">
                              <w:rPr>
                                <w:rFonts w:eastAsia="Source Sans Pro" w:cstheme="minorBidi"/>
                                <w:kern w:val="24"/>
                                <w:sz w:val="18"/>
                                <w:szCs w:val="18"/>
                              </w:rPr>
                              <w:t xml:space="preserve">Ce texte, </w:t>
                            </w:r>
                            <w:r w:rsidRPr="00E66842">
                              <w:rPr>
                                <w:rFonts w:eastAsia="Source Sans Pro" w:cstheme="minorBidi"/>
                                <w:i/>
                                <w:iCs/>
                                <w:kern w:val="24"/>
                                <w:sz w:val="18"/>
                                <w:szCs w:val="18"/>
                              </w:rPr>
                              <w:t>Guide d</w:t>
                            </w:r>
                            <w:r w:rsidR="00E42AF0">
                              <w:rPr>
                                <w:rFonts w:eastAsia="Source Sans Pro" w:cstheme="minorBidi"/>
                                <w:i/>
                                <w:iCs/>
                                <w:kern w:val="24"/>
                                <w:sz w:val="18"/>
                                <w:szCs w:val="18"/>
                              </w:rPr>
                              <w:t>u rédacteur</w:t>
                            </w:r>
                            <w:r w:rsidRPr="00E66842">
                              <w:rPr>
                                <w:rFonts w:eastAsia="Source Sans Pro" w:cstheme="minorBidi"/>
                                <w:kern w:val="24"/>
                                <w:sz w:val="18"/>
                                <w:szCs w:val="18"/>
                              </w:rPr>
                              <w:t>, est une œuvre dérivée de "Learning OJS 3.1: A Visual Guide to Open Journal Systems" par Simon Fraser University sous licence Creative Commons Attribution 4.0 International CC BY. "Guide d</w:t>
                            </w:r>
                            <w:r w:rsidR="00E42AF0">
                              <w:rPr>
                                <w:rFonts w:eastAsia="Source Sans Pro" w:cstheme="minorBidi"/>
                                <w:kern w:val="24"/>
                                <w:sz w:val="18"/>
                                <w:szCs w:val="18"/>
                              </w:rPr>
                              <w:t>u rédacteur</w:t>
                            </w:r>
                            <w:r w:rsidRPr="00E66842">
                              <w:rPr>
                                <w:rFonts w:eastAsia="Source Sans Pro" w:cstheme="minorBidi"/>
                                <w:kern w:val="24"/>
                                <w:sz w:val="18"/>
                                <w:szCs w:val="18"/>
                              </w:rPr>
                              <w:t>" est sous licence Creative Commons Attribution 4.0 International CC BY par Bibliothèque de l’Université Laval.</w:t>
                            </w:r>
                          </w:p>
                        </w:txbxContent>
                      </wps:txbx>
                      <wps:bodyPr wrap="square" lIns="91440" tIns="45720" rIns="91440" bIns="45720" rtlCol="0" anchor="ctr">
                        <a:noAutofit/>
                      </wps:bodyPr>
                    </wps:wsp>
                  </a:graphicData>
                </a:graphic>
                <wp14:sizeRelH relativeFrom="margin">
                  <wp14:pctWidth>0</wp14:pctWidth>
                </wp14:sizeRelH>
                <wp14:sizeRelV relativeFrom="margin">
                  <wp14:pctHeight>0</wp14:pctHeight>
                </wp14:sizeRelV>
              </wp:anchor>
            </w:drawing>
          </mc:Choice>
          <mc:Fallback>
            <w:pict>
              <v:shapetype w14:anchorId="3824CBDE" id="_x0000_t202" coordsize="21600,21600" o:spt="202" path="m,l,21600r21600,l21600,xe">
                <v:stroke joinstyle="miter"/>
                <v:path gradientshapeok="t" o:connecttype="rect"/>
              </v:shapetype>
              <v:shape id="ZoneTexte 2" o:spid="_x0000_s1026" type="#_x0000_t202" style="position:absolute;margin-left:108pt;margin-top:-77.2pt;width:494.6pt;height:47.25pt;z-index:25167513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2+zenQEAACoDAAAOAAAAZHJzL2Uyb0RvYy54bWysUsFu2zAMvQ/oPwi6N3aCNO2MOMW2okOB&#10;YSvQ9QMUWYoFSKJGKbHz96WUNOna27CLLPLJj4+PXN6OzrKdwmjAt3w6qTlTXkJn/Kblz7/vL284&#10;i0n4TljwquV7Ffnt6uLTcgiNmkEPtlPIiMTHZggt71MKTVVF2Ssn4gSC8gRqQCcShbipOhQDsTtb&#10;zep6UQ2AXUCQKkbK3h1Avir8WiuZfmkdVWK25aQtlRPLuc5ntVqKZoMi9EYeZYh/UOGE8VT0RHUn&#10;kmBbNB+onJEIEXSaSHAVaG2kKj1QN9P6XTdPvQiq9ELmxHCyKf4/Wvlz9xQekaXxK4w0wGzIEGIT&#10;KZn7GTW6/CWljHCycH+yTY2JSUouZjfT+YwgSdiiruvrq0xTnf8OGNN3BY7lS8uRxlLcErsfMR2e&#10;vj7JxTzcG2tz/iwl39K4Ho/61tDtSfZAk2t5/LMVqDizD56s+Tydz/OoSzC/us7K8C2y/gtJ9hsc&#10;lkN42QPthkxY1Hn4sk2gTVGY6x+KHmXRQEqPx+XJE38bl1fnFV+9AAAA//8DAFBLAwQUAAYACAAA&#10;ACEArEVsmOMAAAANAQAADwAAAGRycy9kb3ducmV2LnhtbEyPwU7DMBBE70j8g7VIXFBrJ2pCG+JU&#10;CKkSquBA6Qds4m0cNbaj2E3D3+Oe4Dg7o9k35XY2PZto9J2zEpKlAEa2caqzrYTj926xBuYDWoW9&#10;syThhzxsq/u7EgvlrvaLpkNoWSyxvkAJOoSh4Nw3mgz6pRvIRu/kRoMhyrHlasRrLDc9T4XIucHO&#10;xg8aB3rT1JwPFyPhSQ/i8+P0Xu9U3ujz3uOzmfZSPj7Mry/AAs3hLww3/IgOVWSq3cUqz3oJaZLH&#10;LUHCIslWK2C3SCqyFFgdb9lmA7wq+f8V1S8AAAD//wMAUEsBAi0AFAAGAAgAAAAhALaDOJL+AAAA&#10;4QEAABMAAAAAAAAAAAAAAAAAAAAAAFtDb250ZW50X1R5cGVzXS54bWxQSwECLQAUAAYACAAAACEA&#10;OP0h/9YAAACUAQAACwAAAAAAAAAAAAAAAAAvAQAAX3JlbHMvLnJlbHNQSwECLQAUAAYACAAAACEA&#10;O9vs3p0BAAAqAwAADgAAAAAAAAAAAAAAAAAuAgAAZHJzL2Uyb0RvYy54bWxQSwECLQAUAAYACAAA&#10;ACEArEVsmOMAAAANAQAADwAAAAAAAAAAAAAAAAD3AwAAZHJzL2Rvd25yZXYueG1sUEsFBgAAAAAE&#10;AAQA8wAAAAcFAAAAAA==&#10;" filled="f" stroked="f">
                <v:textbox>
                  <w:txbxContent>
                    <w:p w14:paraId="6C3476C2" w14:textId="6324B825" w:rsidR="008440F6" w:rsidRPr="006516C0" w:rsidRDefault="00E66842" w:rsidP="008440F6">
                      <w:pPr>
                        <w:rPr>
                          <w:rFonts w:eastAsia="Source Sans Pro" w:cstheme="minorBidi"/>
                          <w:kern w:val="24"/>
                          <w:sz w:val="18"/>
                          <w:szCs w:val="18"/>
                        </w:rPr>
                      </w:pPr>
                      <w:r w:rsidRPr="00E66842">
                        <w:rPr>
                          <w:rFonts w:eastAsia="Source Sans Pro" w:cstheme="minorBidi"/>
                          <w:kern w:val="24"/>
                          <w:sz w:val="18"/>
                          <w:szCs w:val="18"/>
                        </w:rPr>
                        <w:t xml:space="preserve">Ce texte, </w:t>
                      </w:r>
                      <w:r w:rsidRPr="00E66842">
                        <w:rPr>
                          <w:rFonts w:eastAsia="Source Sans Pro" w:cstheme="minorBidi"/>
                          <w:i/>
                          <w:iCs/>
                          <w:kern w:val="24"/>
                          <w:sz w:val="18"/>
                          <w:szCs w:val="18"/>
                        </w:rPr>
                        <w:t>Guide d</w:t>
                      </w:r>
                      <w:r w:rsidR="00E42AF0">
                        <w:rPr>
                          <w:rFonts w:eastAsia="Source Sans Pro" w:cstheme="minorBidi"/>
                          <w:i/>
                          <w:iCs/>
                          <w:kern w:val="24"/>
                          <w:sz w:val="18"/>
                          <w:szCs w:val="18"/>
                        </w:rPr>
                        <w:t>u rédacteur</w:t>
                      </w:r>
                      <w:r w:rsidRPr="00E66842">
                        <w:rPr>
                          <w:rFonts w:eastAsia="Source Sans Pro" w:cstheme="minorBidi"/>
                          <w:kern w:val="24"/>
                          <w:sz w:val="18"/>
                          <w:szCs w:val="18"/>
                        </w:rPr>
                        <w:t>, est une œuvre dérivée de "Learning OJS 3.1: A Visual Guide to Open Journal Systems" par Simon Fraser University sous licence Creative Commons Attribution 4.0 International CC BY. "Guide d</w:t>
                      </w:r>
                      <w:r w:rsidR="00E42AF0">
                        <w:rPr>
                          <w:rFonts w:eastAsia="Source Sans Pro" w:cstheme="minorBidi"/>
                          <w:kern w:val="24"/>
                          <w:sz w:val="18"/>
                          <w:szCs w:val="18"/>
                        </w:rPr>
                        <w:t>u rédacteur</w:t>
                      </w:r>
                      <w:r w:rsidRPr="00E66842">
                        <w:rPr>
                          <w:rFonts w:eastAsia="Source Sans Pro" w:cstheme="minorBidi"/>
                          <w:kern w:val="24"/>
                          <w:sz w:val="18"/>
                          <w:szCs w:val="18"/>
                        </w:rPr>
                        <w:t>" est sous licence Creative Commons Attribution 4.0 International CC BY par Bibliothèque de l’Université Laval.</w:t>
                      </w:r>
                    </w:p>
                  </w:txbxContent>
                </v:textbox>
                <w10:wrap anchorx="page"/>
              </v:shape>
            </w:pict>
          </mc:Fallback>
        </mc:AlternateContent>
      </w:r>
      <w:r w:rsidR="002E05A1" w:rsidRPr="008440F6">
        <w:rPr>
          <w:noProof/>
        </w:rPr>
        <mc:AlternateContent>
          <mc:Choice Requires="wps">
            <w:drawing>
              <wp:anchor distT="0" distB="0" distL="114300" distR="114300" simplePos="0" relativeHeight="251676160" behindDoc="0" locked="0" layoutInCell="1" allowOverlap="1" wp14:anchorId="06A899D4" wp14:editId="21361615">
                <wp:simplePos x="0" y="0"/>
                <wp:positionH relativeFrom="column">
                  <wp:posOffset>80467</wp:posOffset>
                </wp:positionH>
                <wp:positionV relativeFrom="paragraph">
                  <wp:posOffset>-2725877</wp:posOffset>
                </wp:positionV>
                <wp:extent cx="643737" cy="2304059"/>
                <wp:effectExtent l="0" t="0" r="0" b="0"/>
                <wp:wrapNone/>
                <wp:docPr id="14" name="ZoneTexte 2"/>
                <wp:cNvGraphicFramePr/>
                <a:graphic xmlns:a="http://schemas.openxmlformats.org/drawingml/2006/main">
                  <a:graphicData uri="http://schemas.microsoft.com/office/word/2010/wordprocessingShape">
                    <wps:wsp>
                      <wps:cNvSpPr txBox="1"/>
                      <wps:spPr>
                        <a:xfrm>
                          <a:off x="0" y="0"/>
                          <a:ext cx="643737" cy="2304059"/>
                        </a:xfrm>
                        <a:prstGeom prst="rect">
                          <a:avLst/>
                        </a:prstGeom>
                        <a:noFill/>
                      </wps:spPr>
                      <wps:txbx>
                        <w:txbxContent>
                          <w:p w14:paraId="13D6B0CE" w14:textId="43636296" w:rsidR="002E05A1" w:rsidRPr="00EB10A6" w:rsidRDefault="008C7EB2" w:rsidP="008C7EB2">
                            <w:pPr>
                              <w:spacing w:before="100" w:beforeAutospacing="1" w:after="100" w:afterAutospacing="1"/>
                              <w:textAlignment w:val="baseline"/>
                              <w:rPr>
                                <w:sz w:val="16"/>
                                <w:szCs w:val="16"/>
                                <w:lang w:eastAsia="fr-CA"/>
                              </w:rPr>
                            </w:pPr>
                            <w:r w:rsidRPr="008C7EB2">
                              <w:rPr>
                                <w:color w:val="000000"/>
                                <w:sz w:val="16"/>
                                <w:szCs w:val="16"/>
                                <w:lang w:eastAsia="fr-CA"/>
                              </w:rPr>
                              <w:t xml:space="preserve">Source : </w:t>
                            </w:r>
                            <w:r w:rsidR="007E5734">
                              <w:rPr>
                                <w:color w:val="000000"/>
                                <w:sz w:val="16"/>
                                <w:szCs w:val="16"/>
                                <w:lang w:eastAsia="fr-CA"/>
                              </w:rPr>
                              <w:t xml:space="preserve">par </w:t>
                            </w:r>
                            <w:r w:rsidRPr="00EB10A6">
                              <w:rPr>
                                <w:color w:val="000000"/>
                                <w:sz w:val="16"/>
                                <w:szCs w:val="16"/>
                                <w:lang w:eastAsia="fr-CA"/>
                              </w:rPr>
                              <w:t>Pub Photo,</w:t>
                            </w:r>
                            <w:r w:rsidRPr="008C7EB2">
                              <w:rPr>
                                <w:color w:val="000000"/>
                                <w:sz w:val="16"/>
                                <w:szCs w:val="16"/>
                                <w:lang w:eastAsia="fr-CA"/>
                              </w:rPr>
                              <w:t xml:space="preserve"> sous licence </w:t>
                            </w:r>
                            <w:hyperlink r:id="rId14" w:history="1">
                              <w:r w:rsidR="00DA1AEB" w:rsidRPr="00EB10A6">
                                <w:rPr>
                                  <w:rStyle w:val="Lienhypertexte"/>
                                  <w:color w:val="000000" w:themeColor="text1"/>
                                  <w:sz w:val="16"/>
                                  <w:szCs w:val="16"/>
                                  <w:lang w:eastAsia="fr-CA"/>
                                </w:rPr>
                                <w:t>CC BY-NC</w:t>
                              </w:r>
                            </w:hyperlink>
                            <w:r w:rsidR="00DA1AEB" w:rsidRPr="00EB10A6">
                              <w:rPr>
                                <w:rFonts w:ascii="Times New Roman" w:hAnsi="Times New Roman"/>
                                <w:color w:val="000000"/>
                                <w:sz w:val="16"/>
                                <w:szCs w:val="16"/>
                                <w:lang w:eastAsia="fr-CA"/>
                              </w:rPr>
                              <w:t>​</w:t>
                            </w:r>
                          </w:p>
                        </w:txbxContent>
                      </wps:txbx>
                      <wps:bodyPr vert="vert270" wrap="square" lIns="91440" tIns="45720" rIns="91440" bIns="45720" rtlCol="0" anchor="t">
                        <a:noAutofit/>
                      </wps:bodyPr>
                    </wps:wsp>
                  </a:graphicData>
                </a:graphic>
                <wp14:sizeRelH relativeFrom="margin">
                  <wp14:pctWidth>0</wp14:pctWidth>
                </wp14:sizeRelH>
                <wp14:sizeRelV relativeFrom="margin">
                  <wp14:pctHeight>0</wp14:pctHeight>
                </wp14:sizeRelV>
              </wp:anchor>
            </w:drawing>
          </mc:Choice>
          <mc:Fallback>
            <w:pict>
              <v:shape w14:anchorId="06A899D4" id="_x0000_s1027" type="#_x0000_t202" style="position:absolute;margin-left:6.35pt;margin-top:-214.65pt;width:50.7pt;height:181.4pt;z-index:251676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CHEcpwEAAD4DAAAOAAAAZHJzL2Uyb0RvYy54bWysUsFu2zAMvQ/oPwi6L3Yct1mNOMW6osOA&#10;YS3Q7gMUWYoFSKImKbHz96PkNMm627ALLZLy0+PjW92NRpO98EGBbel8VlIiLIdO2W1Lf74+fvxE&#10;SYjMdkyDFS09iEDv1lcfVoNrRAU96E54giA2NINraR+ja4oi8F4YFmbghMWmBG9YxNRvi86zAdGN&#10;LqqyvCkG8J3zwEUIWH2YmnSd8aUUPD5JGUQkuqXILeboc9ykWKxXrNl65nrFjzTYP7AwTFl89AT1&#10;wCIjO6/+gjKKewgg44yDKUBKxUWeAaeZl++meemZE3kWFCe4k0zh/8HyH/sX9+xJHO9hxAUmQQYX&#10;moDFNM8ovUlfZEqwjxIeTrKJMRKOxZt6sVwsKeHYqhZlXV7fJpji/LfzIX4VYEg6tNTjWrJabP89&#10;xOnq25X0mIVHpXWqn6mkUxw3I1HdBc0NdAdkjwZE2BSrJVIccJ8tDb92zAtK9DeLgt3O6zoZICf1&#10;9bLCxF92Nn90ov4Ck2WY5T2gYybGFj7vIkiVWSdOE4MjVVxSnvtoqOSCyzzfOtt+/RsAAP//AwBQ&#10;SwMEFAAGAAgAAAAhAHHTmkziAAAACwEAAA8AAABkcnMvZG93bnJldi54bWxMj8FOwzAMhu9IvENk&#10;JG5b2m6UUZpOCMQkLtNWxoFb2pi2InFKk63d25Od4Pjbn35/zteT0eyEg+ssCYjnETCk2qqOGgGH&#10;99fZCpjzkpTUllDAGR2si+urXGbKjrTHU+kbFkrIZVJA632fce7qFo10c9sjhd2XHYz0IQ4NV4Mc&#10;Q7nRPImilBvZUbjQyh6fW6y/y6MR8FFtz3rfLz6jbnzbTZufXfmyaYS4vZmeHoF5nPwfDBf9oA5F&#10;cKrskZRjOuTkPpACZsvkYQHsQsTLGFgVRml6B7zI+f8fil8AAAD//wMAUEsBAi0AFAAGAAgAAAAh&#10;ALaDOJL+AAAA4QEAABMAAAAAAAAAAAAAAAAAAAAAAFtDb250ZW50X1R5cGVzXS54bWxQSwECLQAU&#10;AAYACAAAACEAOP0h/9YAAACUAQAACwAAAAAAAAAAAAAAAAAvAQAAX3JlbHMvLnJlbHNQSwECLQAU&#10;AAYACAAAACEAZQhxHKcBAAA+AwAADgAAAAAAAAAAAAAAAAAuAgAAZHJzL2Uyb0RvYy54bWxQSwEC&#10;LQAUAAYACAAAACEAcdOaTOIAAAALAQAADwAAAAAAAAAAAAAAAAABBAAAZHJzL2Rvd25yZXYueG1s&#10;UEsFBgAAAAAEAAQA8wAAABAFAAAAAA==&#10;" filled="f" stroked="f">
                <v:textbox style="layout-flow:vertical;mso-layout-flow-alt:bottom-to-top">
                  <w:txbxContent>
                    <w:p w14:paraId="13D6B0CE" w14:textId="43636296" w:rsidR="002E05A1" w:rsidRPr="00EB10A6" w:rsidRDefault="008C7EB2" w:rsidP="008C7EB2">
                      <w:pPr>
                        <w:spacing w:before="100" w:beforeAutospacing="1" w:after="100" w:afterAutospacing="1"/>
                        <w:textAlignment w:val="baseline"/>
                        <w:rPr>
                          <w:sz w:val="16"/>
                          <w:szCs w:val="16"/>
                          <w:lang w:eastAsia="fr-CA"/>
                        </w:rPr>
                      </w:pPr>
                      <w:r w:rsidRPr="008C7EB2">
                        <w:rPr>
                          <w:color w:val="000000"/>
                          <w:sz w:val="16"/>
                          <w:szCs w:val="16"/>
                          <w:lang w:eastAsia="fr-CA"/>
                        </w:rPr>
                        <w:t xml:space="preserve">Source : </w:t>
                      </w:r>
                      <w:r w:rsidR="007E5734">
                        <w:rPr>
                          <w:color w:val="000000"/>
                          <w:sz w:val="16"/>
                          <w:szCs w:val="16"/>
                          <w:lang w:eastAsia="fr-CA"/>
                        </w:rPr>
                        <w:t xml:space="preserve">par </w:t>
                      </w:r>
                      <w:r w:rsidRPr="00EB10A6">
                        <w:rPr>
                          <w:color w:val="000000"/>
                          <w:sz w:val="16"/>
                          <w:szCs w:val="16"/>
                          <w:lang w:eastAsia="fr-CA"/>
                        </w:rPr>
                        <w:t>Pub Photo,</w:t>
                      </w:r>
                      <w:r w:rsidRPr="008C7EB2">
                        <w:rPr>
                          <w:color w:val="000000"/>
                          <w:sz w:val="16"/>
                          <w:szCs w:val="16"/>
                          <w:lang w:eastAsia="fr-CA"/>
                        </w:rPr>
                        <w:t xml:space="preserve"> sous licence </w:t>
                      </w:r>
                      <w:hyperlink r:id="rId15" w:history="1">
                        <w:r w:rsidR="00DA1AEB" w:rsidRPr="00EB10A6">
                          <w:rPr>
                            <w:rStyle w:val="Lienhypertexte"/>
                            <w:color w:val="000000" w:themeColor="text1"/>
                            <w:sz w:val="16"/>
                            <w:szCs w:val="16"/>
                            <w:lang w:eastAsia="fr-CA"/>
                          </w:rPr>
                          <w:t>CC BY-NC</w:t>
                        </w:r>
                      </w:hyperlink>
                      <w:r w:rsidR="00DA1AEB" w:rsidRPr="00EB10A6">
                        <w:rPr>
                          <w:rFonts w:ascii="Times New Roman" w:hAnsi="Times New Roman"/>
                          <w:color w:val="000000"/>
                          <w:sz w:val="16"/>
                          <w:szCs w:val="16"/>
                          <w:lang w:eastAsia="fr-CA"/>
                        </w:rPr>
                        <w:t>​</w:t>
                      </w:r>
                    </w:p>
                  </w:txbxContent>
                </v:textbox>
              </v:shape>
            </w:pict>
          </mc:Fallback>
        </mc:AlternateContent>
      </w:r>
      <w:r w:rsidR="002E05A1">
        <w:t>  </w:t>
      </w:r>
      <w:r w:rsidR="002263F1">
        <w:rPr>
          <w:noProof/>
        </w:rPr>
        <mc:AlternateContent>
          <mc:Choice Requires="wps">
            <w:drawing>
              <wp:anchor distT="0" distB="0" distL="114300" distR="114300" simplePos="0" relativeHeight="251659264" behindDoc="0" locked="0" layoutInCell="1" allowOverlap="1" wp14:anchorId="6A460CDE" wp14:editId="1A3223F7">
                <wp:simplePos x="0" y="0"/>
                <wp:positionH relativeFrom="column">
                  <wp:posOffset>826718</wp:posOffset>
                </wp:positionH>
                <wp:positionV relativeFrom="paragraph">
                  <wp:posOffset>-8079287</wp:posOffset>
                </wp:positionV>
                <wp:extent cx="3938400" cy="3787200"/>
                <wp:effectExtent l="0" t="0" r="24130" b="22860"/>
                <wp:wrapNone/>
                <wp:docPr id="39" name="Zone de texte 39"/>
                <wp:cNvGraphicFramePr/>
                <a:graphic xmlns:a="http://schemas.openxmlformats.org/drawingml/2006/main">
                  <a:graphicData uri="http://schemas.microsoft.com/office/word/2010/wordprocessingShape">
                    <wps:wsp>
                      <wps:cNvSpPr txBox="1"/>
                      <wps:spPr>
                        <a:xfrm>
                          <a:off x="0" y="0"/>
                          <a:ext cx="3938400" cy="3787200"/>
                        </a:xfrm>
                        <a:prstGeom prst="rect">
                          <a:avLst/>
                        </a:prstGeom>
                        <a:solidFill>
                          <a:schemeClr val="tx1">
                            <a:lumMod val="65000"/>
                            <a:lumOff val="35000"/>
                          </a:schemeClr>
                        </a:solidFill>
                        <a:ln w="6350">
                          <a:solidFill>
                            <a:schemeClr val="tx1">
                              <a:lumMod val="65000"/>
                              <a:lumOff val="35000"/>
                            </a:schemeClr>
                          </a:solidFill>
                        </a:ln>
                      </wps:spPr>
                      <wps:txbx>
                        <w:txbxContent>
                          <w:p w14:paraId="39066732" w14:textId="574C0C43" w:rsidR="002263F1" w:rsidRDefault="00E66842" w:rsidP="002263F1">
                            <w:pPr>
                              <w:pStyle w:val="Titredocument-Gris"/>
                              <w:ind w:left="284"/>
                              <w:rPr>
                                <w:color w:val="FFFFFF" w:themeColor="background1"/>
                              </w:rPr>
                            </w:pPr>
                            <w:r>
                              <w:rPr>
                                <w:color w:val="FFFFFF" w:themeColor="background1"/>
                              </w:rPr>
                              <w:t>Guide d</w:t>
                            </w:r>
                            <w:r w:rsidR="00C60486">
                              <w:rPr>
                                <w:color w:val="FFFFFF" w:themeColor="background1"/>
                              </w:rPr>
                              <w:t>u rédacteur</w:t>
                            </w:r>
                          </w:p>
                          <w:p w14:paraId="41283697" w14:textId="2C40D9C0" w:rsidR="007F599E" w:rsidRDefault="00E66842" w:rsidP="004A4829">
                            <w:pPr>
                              <w:pStyle w:val="sous-titrecouverture"/>
                            </w:pPr>
                            <w:r>
                              <w:t>OJS 3.5</w:t>
                            </w:r>
                          </w:p>
                          <w:p w14:paraId="6DEC8222" w14:textId="25494777" w:rsidR="004A4829" w:rsidRDefault="004A4829" w:rsidP="004A4829"/>
                          <w:p w14:paraId="0747767A" w14:textId="5B98DC6B" w:rsidR="004A4829" w:rsidRDefault="004A4829" w:rsidP="004A4829"/>
                          <w:p w14:paraId="124CD442" w14:textId="77777777" w:rsidR="004A4829" w:rsidRPr="004A4829" w:rsidRDefault="004A4829" w:rsidP="004A4829"/>
                          <w:p w14:paraId="7A06963A" w14:textId="65986E42" w:rsidR="007F599E" w:rsidRPr="00AB0BFD" w:rsidRDefault="002263F1" w:rsidP="00AB0BFD">
                            <w:pPr>
                              <w:ind w:left="284"/>
                              <w:rPr>
                                <w:color w:val="FFFFFF" w:themeColor="background1"/>
                                <w:sz w:val="24"/>
                                <w:szCs w:val="24"/>
                              </w:rPr>
                            </w:pPr>
                            <w:r w:rsidRPr="00042A17">
                              <w:rPr>
                                <w:rFonts w:ascii="Overpass ExtraBold" w:hAnsi="Overpass ExtraBold"/>
                                <w:color w:val="FFFFFF" w:themeColor="background1"/>
                                <w:sz w:val="24"/>
                                <w:szCs w:val="24"/>
                              </w:rPr>
                              <w:t>Rédigé par</w:t>
                            </w:r>
                            <w:r w:rsidRPr="00042A17">
                              <w:rPr>
                                <w:color w:val="FFFFFF" w:themeColor="background1"/>
                                <w:sz w:val="24"/>
                                <w:szCs w:val="24"/>
                              </w:rPr>
                              <w:t xml:space="preserve"> : </w:t>
                            </w:r>
                            <w:r w:rsidR="008444BC">
                              <w:rPr>
                                <w:color w:val="FFFFFF" w:themeColor="background1"/>
                                <w:sz w:val="24"/>
                                <w:szCs w:val="24"/>
                              </w:rPr>
                              <w:t>Nathanaël Roussy</w:t>
                            </w:r>
                          </w:p>
                          <w:p w14:paraId="4710756C" w14:textId="4405FC8E" w:rsidR="002263F1" w:rsidRPr="00042A17" w:rsidRDefault="00260FB0" w:rsidP="002263F1">
                            <w:pPr>
                              <w:ind w:left="284"/>
                              <w:rPr>
                                <w:color w:val="FFFFFF" w:themeColor="background1"/>
                                <w:sz w:val="24"/>
                                <w:szCs w:val="24"/>
                              </w:rPr>
                            </w:pPr>
                            <w:r w:rsidRPr="00042A17">
                              <w:rPr>
                                <w:rFonts w:ascii="Overpass ExtraBold" w:hAnsi="Overpass ExtraBold"/>
                                <w:color w:val="FFFFFF" w:themeColor="background1"/>
                                <w:sz w:val="24"/>
                                <w:szCs w:val="24"/>
                              </w:rPr>
                              <w:t>Mis à jour le</w:t>
                            </w:r>
                            <w:r w:rsidR="00CF162E" w:rsidRPr="00042A17">
                              <w:rPr>
                                <w:color w:val="FFFFFF" w:themeColor="background1"/>
                                <w:sz w:val="24"/>
                                <w:szCs w:val="24"/>
                              </w:rPr>
                              <w:t> :</w:t>
                            </w:r>
                            <w:r w:rsidRPr="00042A17">
                              <w:rPr>
                                <w:color w:val="FFFFFF" w:themeColor="background1"/>
                                <w:sz w:val="24"/>
                                <w:szCs w:val="24"/>
                              </w:rPr>
                              <w:t xml:space="preserve"> </w:t>
                            </w:r>
                            <w:r w:rsidR="00E66842">
                              <w:rPr>
                                <w:color w:val="FFFFFF" w:themeColor="background1"/>
                                <w:sz w:val="24"/>
                                <w:szCs w:val="24"/>
                              </w:rPr>
                              <w:t>31 mars 2026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A460CDE" id="Zone de texte 39" o:spid="_x0000_s1028" type="#_x0000_t202" style="position:absolute;margin-left:65.1pt;margin-top:-636.15pt;width:310.1pt;height:298.2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3X1UQIAAPoEAAAOAAAAZHJzL2Uyb0RvYy54bWy0VN1v2jAQf5+0/8Hy+0j4KKURoWJUTJNY&#10;W4lOfTaOA5Ycn2cbEvbX7+wQoN2epu3FOd+d7+N3v8v0vqkUOQjrJOic9nspJUJzKKTe5vT7y/LT&#10;hBLnmS6YAi1yehSO3s8+fpjWJhMD2IEqhCUYRLusNjndeW+yJHF8JyrmemCERmMJtmIer3abFJbV&#10;GL1SySBNx0kNtjAWuHAOtQ+tkc5i/LIU3D+VpROeqJxibT6eNp6bcCazKcu2lpmd5Kcy2F9UUTGp&#10;Mek51APzjOyt/C1UJbkFB6XvcagSKEvJRewBu+mn77pZ75gRsRcEx5kzTO7fheWPh7V5tsQ3n6HB&#10;AQZAauMyh8rQT1PaKnyxUoJ2hPB4hk00nnBUDu+Gk1GKJo624e3kFgcT4iSX58Y6/0VARYKQU4tz&#10;iXCxw8r51rVzCdkcKFkspVLxErggFsqSA8Mp+qYfn6p99Q2KVje+SduULEM1TrxVDzs1VhIZFaLE&#10;ut4kUJrUOR2jdwz8xnZ+9n+SY2FKY0UXyIPkm01DZJHTQTeODRRHnJKFlsDO8KVEJFfM+WdmkbGI&#10;Pm6hf8KjVIDtwEmiZAf255/0wR+JhFZKatyAnLofe2YFJeqrRord9UejsDLxMrrBqVJiry2ba4ve&#10;VwvA8fRx3w2PYvD3qhNLC9UrLus8ZEUT0xxz4zw7ceHbvcRl52I+j064JIb5lV4bHkIHOgSevDSv&#10;zJoTmTzy8BG6XWHZO061vuGlhvneQykj4QLOLaon+HHBIjVOP4Owwdf36HX5Zc1+AQAA//8DAFBL&#10;AwQUAAYACAAAACEAsamrm+EAAAAOAQAADwAAAGRycy9kb3ducmV2LnhtbEyPwU7DMAyG70i8Q2Qk&#10;blvajq1Qmk4IictAkxjs7jahrZY4VZN15e0xJzj+9qffn8vt7KyYzBh6TwrSZQLCUON1T62Cz4+X&#10;xT2IEJE0Wk9GwbcJsK2ur0ostL/Qu5kOsRVcQqFABV2MQyFlaDrjMCz9YIh3X350GDmOrdQjXrjc&#10;WZklyUY67IkvdDiY5840p8PZKTi9vs1aD7u9O9aTbXCyqdwdlbq9mZ8eQUQzxz8YfvVZHSp2qv2Z&#10;dBCW8yrJGFWwSLM8W4FgJl8ndyBqnm3y9QPIqpT/36h+AAAA//8DAFBLAQItABQABgAIAAAAIQC2&#10;gziS/gAAAOEBAAATAAAAAAAAAAAAAAAAAAAAAABbQ29udGVudF9UeXBlc10ueG1sUEsBAi0AFAAG&#10;AAgAAAAhADj9If/WAAAAlAEAAAsAAAAAAAAAAAAAAAAALwEAAF9yZWxzLy5yZWxzUEsBAi0AFAAG&#10;AAgAAAAhAAQ3dfVRAgAA+gQAAA4AAAAAAAAAAAAAAAAALgIAAGRycy9lMm9Eb2MueG1sUEsBAi0A&#10;FAAGAAgAAAAhALGpq5vhAAAADgEAAA8AAAAAAAAAAAAAAAAAqwQAAGRycy9kb3ducmV2LnhtbFBL&#10;BQYAAAAABAAEAPMAAAC5BQAAAAA=&#10;" fillcolor="#5a5a5a [2109]" strokecolor="#5a5a5a [2109]" strokeweight=".5pt">
                <v:textbox>
                  <w:txbxContent>
                    <w:p w14:paraId="39066732" w14:textId="574C0C43" w:rsidR="002263F1" w:rsidRDefault="00E66842" w:rsidP="002263F1">
                      <w:pPr>
                        <w:pStyle w:val="Titredocument-Gris"/>
                        <w:ind w:left="284"/>
                        <w:rPr>
                          <w:color w:val="FFFFFF" w:themeColor="background1"/>
                        </w:rPr>
                      </w:pPr>
                      <w:r>
                        <w:rPr>
                          <w:color w:val="FFFFFF" w:themeColor="background1"/>
                        </w:rPr>
                        <w:t>Guide d</w:t>
                      </w:r>
                      <w:r w:rsidR="00C60486">
                        <w:rPr>
                          <w:color w:val="FFFFFF" w:themeColor="background1"/>
                        </w:rPr>
                        <w:t>u rédacteur</w:t>
                      </w:r>
                    </w:p>
                    <w:p w14:paraId="41283697" w14:textId="2C40D9C0" w:rsidR="007F599E" w:rsidRDefault="00E66842" w:rsidP="004A4829">
                      <w:pPr>
                        <w:pStyle w:val="sous-titrecouverture"/>
                      </w:pPr>
                      <w:r>
                        <w:t>OJS 3.5</w:t>
                      </w:r>
                    </w:p>
                    <w:p w14:paraId="6DEC8222" w14:textId="25494777" w:rsidR="004A4829" w:rsidRDefault="004A4829" w:rsidP="004A4829"/>
                    <w:p w14:paraId="0747767A" w14:textId="5B98DC6B" w:rsidR="004A4829" w:rsidRDefault="004A4829" w:rsidP="004A4829"/>
                    <w:p w14:paraId="124CD442" w14:textId="77777777" w:rsidR="004A4829" w:rsidRPr="004A4829" w:rsidRDefault="004A4829" w:rsidP="004A4829"/>
                    <w:p w14:paraId="7A06963A" w14:textId="65986E42" w:rsidR="007F599E" w:rsidRPr="00AB0BFD" w:rsidRDefault="002263F1" w:rsidP="00AB0BFD">
                      <w:pPr>
                        <w:ind w:left="284"/>
                        <w:rPr>
                          <w:color w:val="FFFFFF" w:themeColor="background1"/>
                          <w:sz w:val="24"/>
                          <w:szCs w:val="24"/>
                        </w:rPr>
                      </w:pPr>
                      <w:r w:rsidRPr="00042A17">
                        <w:rPr>
                          <w:rFonts w:ascii="Overpass ExtraBold" w:hAnsi="Overpass ExtraBold"/>
                          <w:color w:val="FFFFFF" w:themeColor="background1"/>
                          <w:sz w:val="24"/>
                          <w:szCs w:val="24"/>
                        </w:rPr>
                        <w:t>Rédigé par</w:t>
                      </w:r>
                      <w:r w:rsidRPr="00042A17">
                        <w:rPr>
                          <w:color w:val="FFFFFF" w:themeColor="background1"/>
                          <w:sz w:val="24"/>
                          <w:szCs w:val="24"/>
                        </w:rPr>
                        <w:t xml:space="preserve"> : </w:t>
                      </w:r>
                      <w:r w:rsidR="008444BC">
                        <w:rPr>
                          <w:color w:val="FFFFFF" w:themeColor="background1"/>
                          <w:sz w:val="24"/>
                          <w:szCs w:val="24"/>
                        </w:rPr>
                        <w:t>Nathanaël Roussy</w:t>
                      </w:r>
                    </w:p>
                    <w:p w14:paraId="4710756C" w14:textId="4405FC8E" w:rsidR="002263F1" w:rsidRPr="00042A17" w:rsidRDefault="00260FB0" w:rsidP="002263F1">
                      <w:pPr>
                        <w:ind w:left="284"/>
                        <w:rPr>
                          <w:color w:val="FFFFFF" w:themeColor="background1"/>
                          <w:sz w:val="24"/>
                          <w:szCs w:val="24"/>
                        </w:rPr>
                      </w:pPr>
                      <w:r w:rsidRPr="00042A17">
                        <w:rPr>
                          <w:rFonts w:ascii="Overpass ExtraBold" w:hAnsi="Overpass ExtraBold"/>
                          <w:color w:val="FFFFFF" w:themeColor="background1"/>
                          <w:sz w:val="24"/>
                          <w:szCs w:val="24"/>
                        </w:rPr>
                        <w:t>Mis à jour le</w:t>
                      </w:r>
                      <w:r w:rsidR="00CF162E" w:rsidRPr="00042A17">
                        <w:rPr>
                          <w:color w:val="FFFFFF" w:themeColor="background1"/>
                          <w:sz w:val="24"/>
                          <w:szCs w:val="24"/>
                        </w:rPr>
                        <w:t> :</w:t>
                      </w:r>
                      <w:r w:rsidRPr="00042A17">
                        <w:rPr>
                          <w:color w:val="FFFFFF" w:themeColor="background1"/>
                          <w:sz w:val="24"/>
                          <w:szCs w:val="24"/>
                        </w:rPr>
                        <w:t xml:space="preserve"> </w:t>
                      </w:r>
                      <w:r w:rsidR="00E66842">
                        <w:rPr>
                          <w:color w:val="FFFFFF" w:themeColor="background1"/>
                          <w:sz w:val="24"/>
                          <w:szCs w:val="24"/>
                        </w:rPr>
                        <w:t>31 mars 2026</w:t>
                      </w:r>
                    </w:p>
                  </w:txbxContent>
                </v:textbox>
              </v:shape>
            </w:pict>
          </mc:Fallback>
        </mc:AlternateContent>
      </w:r>
    </w:p>
    <w:bookmarkStart w:id="0" w:name="_Toc45523279" w:displacedByCustomXml="next"/>
    <w:bookmarkStart w:id="1" w:name="_Toc42588393" w:displacedByCustomXml="next"/>
    <w:bookmarkStart w:id="2" w:name="_Toc42527384" w:displacedByCustomXml="next"/>
    <w:bookmarkStart w:id="3" w:name="_Toc42527453" w:displacedByCustomXml="next"/>
    <w:bookmarkStart w:id="4" w:name="_Toc45519932" w:displacedByCustomXml="next"/>
    <w:bookmarkStart w:id="5" w:name="_Toc45521923" w:displacedByCustomXml="next"/>
    <w:bookmarkStart w:id="6" w:name="_Toc224826484" w:displacedByCustomXml="next"/>
    <w:sdt>
      <w:sdtPr>
        <w:rPr>
          <w:rFonts w:eastAsia="Times New Roman" w:cs="Times New Roman"/>
          <w:color w:val="auto"/>
          <w:spacing w:val="0"/>
          <w:sz w:val="22"/>
          <w:szCs w:val="20"/>
          <w:lang w:val="fr-CA"/>
        </w:rPr>
        <w:id w:val="2105222524"/>
        <w:docPartObj>
          <w:docPartGallery w:val="Table of Contents"/>
          <w:docPartUnique/>
        </w:docPartObj>
      </w:sdtPr>
      <w:sdtEndPr>
        <w:rPr>
          <w:rFonts w:eastAsiaTheme="majorEastAsia" w:cstheme="majorBidi"/>
          <w:b/>
          <w:color w:val="FF0000"/>
          <w:spacing w:val="-10"/>
          <w:sz w:val="40"/>
          <w:szCs w:val="40"/>
          <w:lang w:val="fr-FR"/>
        </w:rPr>
      </w:sdtEndPr>
      <w:sdtContent>
        <w:p w14:paraId="4429F442" w14:textId="77777777" w:rsidR="00965F18" w:rsidRDefault="00D9297B" w:rsidP="00442227">
          <w:pPr>
            <w:pStyle w:val="Titre1"/>
            <w:contextualSpacing/>
            <w:rPr>
              <w:noProof/>
            </w:rPr>
          </w:pPr>
          <w:r w:rsidRPr="00FD541B">
            <w:t>Table des matières</w:t>
          </w:r>
          <w:bookmarkEnd w:id="6"/>
          <w:bookmarkEnd w:id="5"/>
          <w:bookmarkEnd w:id="4"/>
          <w:bookmarkEnd w:id="3"/>
          <w:bookmarkEnd w:id="2"/>
          <w:bookmarkEnd w:id="1"/>
          <w:bookmarkEnd w:id="0"/>
          <w:r w:rsidR="00442227">
            <w:rPr>
              <w:sz w:val="44"/>
              <w:szCs w:val="32"/>
            </w:rPr>
            <w:fldChar w:fldCharType="begin"/>
          </w:r>
          <w:r w:rsidR="00442227">
            <w:rPr>
              <w:sz w:val="44"/>
              <w:szCs w:val="32"/>
            </w:rPr>
            <w:instrText xml:space="preserve"> TOC \o "1-6" \h \z \u </w:instrText>
          </w:r>
          <w:r w:rsidR="00442227">
            <w:rPr>
              <w:sz w:val="44"/>
              <w:szCs w:val="32"/>
            </w:rPr>
            <w:fldChar w:fldCharType="separate"/>
          </w:r>
        </w:p>
        <w:p w14:paraId="188C5694" w14:textId="0670F957" w:rsidR="00965F18" w:rsidRDefault="00965F18">
          <w:pPr>
            <w:pStyle w:val="TM1"/>
            <w:rPr>
              <w:rFonts w:asciiTheme="minorHAnsi" w:eastAsiaTheme="minorEastAsia" w:hAnsiTheme="minorHAnsi" w:cstheme="minorBidi"/>
              <w:noProof/>
              <w:color w:val="auto"/>
              <w:kern w:val="2"/>
              <w:szCs w:val="24"/>
              <w:lang w:eastAsia="fr-CA"/>
              <w14:ligatures w14:val="standardContextual"/>
            </w:rPr>
          </w:pPr>
          <w:hyperlink w:anchor="_Toc224826484" w:history="1">
            <w:r w:rsidRPr="00E90756">
              <w:rPr>
                <w:rStyle w:val="Lienhypertexte"/>
                <w:noProof/>
              </w:rPr>
              <w:t>Table des matières</w:t>
            </w:r>
            <w:r>
              <w:rPr>
                <w:noProof/>
                <w:webHidden/>
              </w:rPr>
              <w:tab/>
            </w:r>
            <w:r>
              <w:rPr>
                <w:noProof/>
                <w:webHidden/>
              </w:rPr>
              <w:fldChar w:fldCharType="begin"/>
            </w:r>
            <w:r>
              <w:rPr>
                <w:noProof/>
                <w:webHidden/>
              </w:rPr>
              <w:instrText xml:space="preserve"> PAGEREF _Toc224826484 \h </w:instrText>
            </w:r>
            <w:r>
              <w:rPr>
                <w:noProof/>
                <w:webHidden/>
              </w:rPr>
            </w:r>
            <w:r>
              <w:rPr>
                <w:noProof/>
                <w:webHidden/>
              </w:rPr>
              <w:fldChar w:fldCharType="separate"/>
            </w:r>
            <w:r>
              <w:rPr>
                <w:noProof/>
                <w:webHidden/>
              </w:rPr>
              <w:t>2</w:t>
            </w:r>
            <w:r>
              <w:rPr>
                <w:noProof/>
                <w:webHidden/>
              </w:rPr>
              <w:fldChar w:fldCharType="end"/>
            </w:r>
          </w:hyperlink>
        </w:p>
        <w:p w14:paraId="5AE233FF" w14:textId="01A730D3"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485" w:history="1">
            <w:r w:rsidRPr="00E90756">
              <w:rPr>
                <w:rStyle w:val="Lienhypertexte"/>
                <w:noProof/>
              </w:rPr>
              <w:t>Ajout d’informations dans une autre langue</w:t>
            </w:r>
            <w:r>
              <w:rPr>
                <w:noProof/>
                <w:webHidden/>
              </w:rPr>
              <w:tab/>
            </w:r>
            <w:r>
              <w:rPr>
                <w:noProof/>
                <w:webHidden/>
              </w:rPr>
              <w:fldChar w:fldCharType="begin"/>
            </w:r>
            <w:r>
              <w:rPr>
                <w:noProof/>
                <w:webHidden/>
              </w:rPr>
              <w:instrText xml:space="preserve"> PAGEREF _Toc224826485 \h </w:instrText>
            </w:r>
            <w:r>
              <w:rPr>
                <w:noProof/>
                <w:webHidden/>
              </w:rPr>
            </w:r>
            <w:r>
              <w:rPr>
                <w:noProof/>
                <w:webHidden/>
              </w:rPr>
              <w:fldChar w:fldCharType="separate"/>
            </w:r>
            <w:r>
              <w:rPr>
                <w:noProof/>
                <w:webHidden/>
              </w:rPr>
              <w:t>8</w:t>
            </w:r>
            <w:r>
              <w:rPr>
                <w:noProof/>
                <w:webHidden/>
              </w:rPr>
              <w:fldChar w:fldCharType="end"/>
            </w:r>
          </w:hyperlink>
        </w:p>
        <w:p w14:paraId="32F19B60" w14:textId="185A05AF"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486" w:history="1">
            <w:r w:rsidRPr="00E90756">
              <w:rPr>
                <w:rStyle w:val="Lienhypertexte"/>
                <w:noProof/>
              </w:rPr>
              <w:t>Bloc générique</w:t>
            </w:r>
            <w:r>
              <w:rPr>
                <w:noProof/>
                <w:webHidden/>
              </w:rPr>
              <w:tab/>
            </w:r>
            <w:r>
              <w:rPr>
                <w:noProof/>
                <w:webHidden/>
              </w:rPr>
              <w:fldChar w:fldCharType="begin"/>
            </w:r>
            <w:r>
              <w:rPr>
                <w:noProof/>
                <w:webHidden/>
              </w:rPr>
              <w:instrText xml:space="preserve"> PAGEREF _Toc224826486 \h </w:instrText>
            </w:r>
            <w:r>
              <w:rPr>
                <w:noProof/>
                <w:webHidden/>
              </w:rPr>
            </w:r>
            <w:r>
              <w:rPr>
                <w:noProof/>
                <w:webHidden/>
              </w:rPr>
              <w:fldChar w:fldCharType="separate"/>
            </w:r>
            <w:r>
              <w:rPr>
                <w:noProof/>
                <w:webHidden/>
              </w:rPr>
              <w:t>8</w:t>
            </w:r>
            <w:r>
              <w:rPr>
                <w:noProof/>
                <w:webHidden/>
              </w:rPr>
              <w:fldChar w:fldCharType="end"/>
            </w:r>
          </w:hyperlink>
        </w:p>
        <w:p w14:paraId="79E26E44" w14:textId="0E736FD6"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487" w:history="1">
            <w:r w:rsidRPr="00E90756">
              <w:rPr>
                <w:rStyle w:val="Lienhypertexte"/>
                <w:noProof/>
              </w:rPr>
              <w:t>Personne-ressource</w:t>
            </w:r>
            <w:r>
              <w:rPr>
                <w:noProof/>
                <w:webHidden/>
              </w:rPr>
              <w:tab/>
            </w:r>
            <w:r>
              <w:rPr>
                <w:noProof/>
                <w:webHidden/>
              </w:rPr>
              <w:fldChar w:fldCharType="begin"/>
            </w:r>
            <w:r>
              <w:rPr>
                <w:noProof/>
                <w:webHidden/>
              </w:rPr>
              <w:instrText xml:space="preserve"> PAGEREF _Toc224826487 \h </w:instrText>
            </w:r>
            <w:r>
              <w:rPr>
                <w:noProof/>
                <w:webHidden/>
              </w:rPr>
            </w:r>
            <w:r>
              <w:rPr>
                <w:noProof/>
                <w:webHidden/>
              </w:rPr>
              <w:fldChar w:fldCharType="separate"/>
            </w:r>
            <w:r>
              <w:rPr>
                <w:noProof/>
                <w:webHidden/>
              </w:rPr>
              <w:t>8</w:t>
            </w:r>
            <w:r>
              <w:rPr>
                <w:noProof/>
                <w:webHidden/>
              </w:rPr>
              <w:fldChar w:fldCharType="end"/>
            </w:r>
          </w:hyperlink>
        </w:p>
        <w:p w14:paraId="7EAD0FF9" w14:textId="05A4260F"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488" w:history="1">
            <w:r w:rsidRPr="00E90756">
              <w:rPr>
                <w:rStyle w:val="Lienhypertexte"/>
                <w:noProof/>
              </w:rPr>
              <w:t>Rubriques de la revue</w:t>
            </w:r>
            <w:r>
              <w:rPr>
                <w:noProof/>
                <w:webHidden/>
              </w:rPr>
              <w:tab/>
            </w:r>
            <w:r>
              <w:rPr>
                <w:noProof/>
                <w:webHidden/>
              </w:rPr>
              <w:fldChar w:fldCharType="begin"/>
            </w:r>
            <w:r>
              <w:rPr>
                <w:noProof/>
                <w:webHidden/>
              </w:rPr>
              <w:instrText xml:space="preserve"> PAGEREF _Toc224826488 \h </w:instrText>
            </w:r>
            <w:r>
              <w:rPr>
                <w:noProof/>
                <w:webHidden/>
              </w:rPr>
            </w:r>
            <w:r>
              <w:rPr>
                <w:noProof/>
                <w:webHidden/>
              </w:rPr>
              <w:fldChar w:fldCharType="separate"/>
            </w:r>
            <w:r>
              <w:rPr>
                <w:noProof/>
                <w:webHidden/>
              </w:rPr>
              <w:t>9</w:t>
            </w:r>
            <w:r>
              <w:rPr>
                <w:noProof/>
                <w:webHidden/>
              </w:rPr>
              <w:fldChar w:fldCharType="end"/>
            </w:r>
          </w:hyperlink>
        </w:p>
        <w:p w14:paraId="504ACB9A" w14:textId="1E4F2339" w:rsidR="00965F18" w:rsidRDefault="00965F18">
          <w:pPr>
            <w:pStyle w:val="TM5"/>
            <w:tabs>
              <w:tab w:val="right" w:leader="dot" w:pos="9394"/>
            </w:tabs>
            <w:rPr>
              <w:rFonts w:asciiTheme="minorHAnsi" w:hAnsiTheme="minorHAnsi"/>
              <w:noProof/>
              <w:sz w:val="24"/>
            </w:rPr>
          </w:pPr>
          <w:hyperlink w:anchor="_Toc224826489" w:history="1">
            <w:r w:rsidRPr="00E90756">
              <w:rPr>
                <w:rStyle w:val="Lienhypertexte"/>
                <w:noProof/>
              </w:rPr>
              <w:t>Modifier une Rubrique</w:t>
            </w:r>
            <w:r>
              <w:rPr>
                <w:noProof/>
                <w:webHidden/>
              </w:rPr>
              <w:tab/>
            </w:r>
            <w:r>
              <w:rPr>
                <w:noProof/>
                <w:webHidden/>
              </w:rPr>
              <w:fldChar w:fldCharType="begin"/>
            </w:r>
            <w:r>
              <w:rPr>
                <w:noProof/>
                <w:webHidden/>
              </w:rPr>
              <w:instrText xml:space="preserve"> PAGEREF _Toc224826489 \h </w:instrText>
            </w:r>
            <w:r>
              <w:rPr>
                <w:noProof/>
                <w:webHidden/>
              </w:rPr>
            </w:r>
            <w:r>
              <w:rPr>
                <w:noProof/>
                <w:webHidden/>
              </w:rPr>
              <w:fldChar w:fldCharType="separate"/>
            </w:r>
            <w:r>
              <w:rPr>
                <w:noProof/>
                <w:webHidden/>
              </w:rPr>
              <w:t>10</w:t>
            </w:r>
            <w:r>
              <w:rPr>
                <w:noProof/>
                <w:webHidden/>
              </w:rPr>
              <w:fldChar w:fldCharType="end"/>
            </w:r>
          </w:hyperlink>
        </w:p>
        <w:p w14:paraId="6071AE6E" w14:textId="6FE49324" w:rsidR="00965F18" w:rsidRDefault="00965F18">
          <w:pPr>
            <w:pStyle w:val="TM5"/>
            <w:tabs>
              <w:tab w:val="right" w:leader="dot" w:pos="9394"/>
            </w:tabs>
            <w:rPr>
              <w:rFonts w:asciiTheme="minorHAnsi" w:hAnsiTheme="minorHAnsi"/>
              <w:noProof/>
              <w:sz w:val="24"/>
            </w:rPr>
          </w:pPr>
          <w:hyperlink w:anchor="_Toc224826490" w:history="1">
            <w:r w:rsidRPr="00E90756">
              <w:rPr>
                <w:rStyle w:val="Lienhypertexte"/>
                <w:noProof/>
              </w:rPr>
              <w:t>Créer une rubrique</w:t>
            </w:r>
            <w:r>
              <w:rPr>
                <w:noProof/>
                <w:webHidden/>
              </w:rPr>
              <w:tab/>
            </w:r>
            <w:r>
              <w:rPr>
                <w:noProof/>
                <w:webHidden/>
              </w:rPr>
              <w:fldChar w:fldCharType="begin"/>
            </w:r>
            <w:r>
              <w:rPr>
                <w:noProof/>
                <w:webHidden/>
              </w:rPr>
              <w:instrText xml:space="preserve"> PAGEREF _Toc224826490 \h </w:instrText>
            </w:r>
            <w:r>
              <w:rPr>
                <w:noProof/>
                <w:webHidden/>
              </w:rPr>
            </w:r>
            <w:r>
              <w:rPr>
                <w:noProof/>
                <w:webHidden/>
              </w:rPr>
              <w:fldChar w:fldCharType="separate"/>
            </w:r>
            <w:r>
              <w:rPr>
                <w:noProof/>
                <w:webHidden/>
              </w:rPr>
              <w:t>12</w:t>
            </w:r>
            <w:r>
              <w:rPr>
                <w:noProof/>
                <w:webHidden/>
              </w:rPr>
              <w:fldChar w:fldCharType="end"/>
            </w:r>
          </w:hyperlink>
        </w:p>
        <w:p w14:paraId="043DA9DA" w14:textId="6F0B6E38" w:rsidR="00965F18" w:rsidRDefault="00965F18">
          <w:pPr>
            <w:pStyle w:val="TM6"/>
            <w:tabs>
              <w:tab w:val="right" w:leader="dot" w:pos="9394"/>
            </w:tabs>
            <w:rPr>
              <w:rFonts w:asciiTheme="minorHAnsi" w:hAnsiTheme="minorHAnsi"/>
              <w:i w:val="0"/>
              <w:noProof/>
              <w:sz w:val="24"/>
            </w:rPr>
          </w:pPr>
          <w:hyperlink w:anchor="_Toc224826491" w:history="1">
            <w:r w:rsidRPr="00E90756">
              <w:rPr>
                <w:rStyle w:val="Lienhypertexte"/>
                <w:noProof/>
              </w:rPr>
              <w:t>Trier</w:t>
            </w:r>
            <w:r>
              <w:rPr>
                <w:noProof/>
                <w:webHidden/>
              </w:rPr>
              <w:tab/>
            </w:r>
            <w:r>
              <w:rPr>
                <w:noProof/>
                <w:webHidden/>
              </w:rPr>
              <w:fldChar w:fldCharType="begin"/>
            </w:r>
            <w:r>
              <w:rPr>
                <w:noProof/>
                <w:webHidden/>
              </w:rPr>
              <w:instrText xml:space="preserve"> PAGEREF _Toc224826491 \h </w:instrText>
            </w:r>
            <w:r>
              <w:rPr>
                <w:noProof/>
                <w:webHidden/>
              </w:rPr>
            </w:r>
            <w:r>
              <w:rPr>
                <w:noProof/>
                <w:webHidden/>
              </w:rPr>
              <w:fldChar w:fldCharType="separate"/>
            </w:r>
            <w:r>
              <w:rPr>
                <w:noProof/>
                <w:webHidden/>
              </w:rPr>
              <w:t>13</w:t>
            </w:r>
            <w:r>
              <w:rPr>
                <w:noProof/>
                <w:webHidden/>
              </w:rPr>
              <w:fldChar w:fldCharType="end"/>
            </w:r>
          </w:hyperlink>
        </w:p>
        <w:p w14:paraId="4CA9B549" w14:textId="4CD54DE2" w:rsidR="00965F18" w:rsidRDefault="00965F18">
          <w:pPr>
            <w:pStyle w:val="TM5"/>
            <w:tabs>
              <w:tab w:val="right" w:leader="dot" w:pos="9394"/>
            </w:tabs>
            <w:rPr>
              <w:rFonts w:asciiTheme="minorHAnsi" w:hAnsiTheme="minorHAnsi"/>
              <w:noProof/>
              <w:sz w:val="24"/>
            </w:rPr>
          </w:pPr>
          <w:hyperlink w:anchor="_Toc224826492" w:history="1">
            <w:r w:rsidRPr="00E90756">
              <w:rPr>
                <w:rStyle w:val="Lienhypertexte"/>
                <w:noProof/>
              </w:rPr>
              <w:t>Catégories</w:t>
            </w:r>
            <w:r>
              <w:rPr>
                <w:noProof/>
                <w:webHidden/>
              </w:rPr>
              <w:tab/>
            </w:r>
            <w:r>
              <w:rPr>
                <w:noProof/>
                <w:webHidden/>
              </w:rPr>
              <w:fldChar w:fldCharType="begin"/>
            </w:r>
            <w:r>
              <w:rPr>
                <w:noProof/>
                <w:webHidden/>
              </w:rPr>
              <w:instrText xml:space="preserve"> PAGEREF _Toc224826492 \h </w:instrText>
            </w:r>
            <w:r>
              <w:rPr>
                <w:noProof/>
                <w:webHidden/>
              </w:rPr>
            </w:r>
            <w:r>
              <w:rPr>
                <w:noProof/>
                <w:webHidden/>
              </w:rPr>
              <w:fldChar w:fldCharType="separate"/>
            </w:r>
            <w:r>
              <w:rPr>
                <w:noProof/>
                <w:webHidden/>
              </w:rPr>
              <w:t>14</w:t>
            </w:r>
            <w:r>
              <w:rPr>
                <w:noProof/>
                <w:webHidden/>
              </w:rPr>
              <w:fldChar w:fldCharType="end"/>
            </w:r>
          </w:hyperlink>
        </w:p>
        <w:p w14:paraId="259C87FD" w14:textId="2DDEDA1C" w:rsidR="00965F18" w:rsidRDefault="00965F18">
          <w:pPr>
            <w:pStyle w:val="TM6"/>
            <w:tabs>
              <w:tab w:val="right" w:leader="dot" w:pos="9394"/>
            </w:tabs>
            <w:rPr>
              <w:rFonts w:asciiTheme="minorHAnsi" w:hAnsiTheme="minorHAnsi"/>
              <w:i w:val="0"/>
              <w:noProof/>
              <w:sz w:val="24"/>
            </w:rPr>
          </w:pPr>
          <w:hyperlink w:anchor="_Toc224826493" w:history="1">
            <w:r w:rsidRPr="00E90756">
              <w:rPr>
                <w:rStyle w:val="Lienhypertexte"/>
                <w:iCs/>
                <w:noProof/>
              </w:rPr>
              <w:t>Ajouter une catégorie</w:t>
            </w:r>
            <w:r>
              <w:rPr>
                <w:noProof/>
                <w:webHidden/>
              </w:rPr>
              <w:tab/>
            </w:r>
            <w:r>
              <w:rPr>
                <w:noProof/>
                <w:webHidden/>
              </w:rPr>
              <w:fldChar w:fldCharType="begin"/>
            </w:r>
            <w:r>
              <w:rPr>
                <w:noProof/>
                <w:webHidden/>
              </w:rPr>
              <w:instrText xml:space="preserve"> PAGEREF _Toc224826493 \h </w:instrText>
            </w:r>
            <w:r>
              <w:rPr>
                <w:noProof/>
                <w:webHidden/>
              </w:rPr>
            </w:r>
            <w:r>
              <w:rPr>
                <w:noProof/>
                <w:webHidden/>
              </w:rPr>
              <w:fldChar w:fldCharType="separate"/>
            </w:r>
            <w:r>
              <w:rPr>
                <w:noProof/>
                <w:webHidden/>
              </w:rPr>
              <w:t>15</w:t>
            </w:r>
            <w:r>
              <w:rPr>
                <w:noProof/>
                <w:webHidden/>
              </w:rPr>
              <w:fldChar w:fldCharType="end"/>
            </w:r>
          </w:hyperlink>
        </w:p>
        <w:p w14:paraId="0119BFEB" w14:textId="241AE281" w:rsidR="00965F18" w:rsidRDefault="00965F18">
          <w:pPr>
            <w:pStyle w:val="TM6"/>
            <w:tabs>
              <w:tab w:val="right" w:leader="dot" w:pos="9394"/>
            </w:tabs>
            <w:rPr>
              <w:rFonts w:asciiTheme="minorHAnsi" w:hAnsiTheme="minorHAnsi"/>
              <w:i w:val="0"/>
              <w:noProof/>
              <w:sz w:val="24"/>
            </w:rPr>
          </w:pPr>
          <w:hyperlink w:anchor="_Toc224826494" w:history="1">
            <w:r w:rsidRPr="00E90756">
              <w:rPr>
                <w:rStyle w:val="Lienhypertexte"/>
                <w:iCs/>
                <w:noProof/>
              </w:rPr>
              <w:t>Modifier et supprimer une catégorie</w:t>
            </w:r>
            <w:r>
              <w:rPr>
                <w:noProof/>
                <w:webHidden/>
              </w:rPr>
              <w:tab/>
            </w:r>
            <w:r>
              <w:rPr>
                <w:noProof/>
                <w:webHidden/>
              </w:rPr>
              <w:fldChar w:fldCharType="begin"/>
            </w:r>
            <w:r>
              <w:rPr>
                <w:noProof/>
                <w:webHidden/>
              </w:rPr>
              <w:instrText xml:space="preserve"> PAGEREF _Toc224826494 \h </w:instrText>
            </w:r>
            <w:r>
              <w:rPr>
                <w:noProof/>
                <w:webHidden/>
              </w:rPr>
            </w:r>
            <w:r>
              <w:rPr>
                <w:noProof/>
                <w:webHidden/>
              </w:rPr>
              <w:fldChar w:fldCharType="separate"/>
            </w:r>
            <w:r>
              <w:rPr>
                <w:noProof/>
                <w:webHidden/>
              </w:rPr>
              <w:t>16</w:t>
            </w:r>
            <w:r>
              <w:rPr>
                <w:noProof/>
                <w:webHidden/>
              </w:rPr>
              <w:fldChar w:fldCharType="end"/>
            </w:r>
          </w:hyperlink>
        </w:p>
        <w:p w14:paraId="53E44707" w14:textId="0888C245"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495" w:history="1">
            <w:r w:rsidRPr="00E90756">
              <w:rPr>
                <w:rStyle w:val="Lienhypertexte"/>
                <w:noProof/>
              </w:rPr>
              <w:t>Apparence</w:t>
            </w:r>
            <w:r>
              <w:rPr>
                <w:noProof/>
                <w:webHidden/>
              </w:rPr>
              <w:tab/>
            </w:r>
            <w:r>
              <w:rPr>
                <w:noProof/>
                <w:webHidden/>
              </w:rPr>
              <w:fldChar w:fldCharType="begin"/>
            </w:r>
            <w:r>
              <w:rPr>
                <w:noProof/>
                <w:webHidden/>
              </w:rPr>
              <w:instrText xml:space="preserve"> PAGEREF _Toc224826495 \h </w:instrText>
            </w:r>
            <w:r>
              <w:rPr>
                <w:noProof/>
                <w:webHidden/>
              </w:rPr>
            </w:r>
            <w:r>
              <w:rPr>
                <w:noProof/>
                <w:webHidden/>
              </w:rPr>
              <w:fldChar w:fldCharType="separate"/>
            </w:r>
            <w:r>
              <w:rPr>
                <w:noProof/>
                <w:webHidden/>
              </w:rPr>
              <w:t>18</w:t>
            </w:r>
            <w:r>
              <w:rPr>
                <w:noProof/>
                <w:webHidden/>
              </w:rPr>
              <w:fldChar w:fldCharType="end"/>
            </w:r>
          </w:hyperlink>
        </w:p>
        <w:p w14:paraId="7785BB45" w14:textId="47B8ED1B" w:rsidR="00965F18" w:rsidRDefault="00965F18">
          <w:pPr>
            <w:pStyle w:val="TM5"/>
            <w:tabs>
              <w:tab w:val="right" w:leader="dot" w:pos="9394"/>
            </w:tabs>
            <w:rPr>
              <w:rFonts w:asciiTheme="minorHAnsi" w:hAnsiTheme="minorHAnsi"/>
              <w:noProof/>
              <w:sz w:val="24"/>
            </w:rPr>
          </w:pPr>
          <w:hyperlink w:anchor="_Toc224826496" w:history="1">
            <w:r w:rsidRPr="00E90756">
              <w:rPr>
                <w:rStyle w:val="Lienhypertexte"/>
                <w:noProof/>
              </w:rPr>
              <w:t>Thème</w:t>
            </w:r>
            <w:r>
              <w:rPr>
                <w:noProof/>
                <w:webHidden/>
              </w:rPr>
              <w:tab/>
            </w:r>
            <w:r>
              <w:rPr>
                <w:noProof/>
                <w:webHidden/>
              </w:rPr>
              <w:fldChar w:fldCharType="begin"/>
            </w:r>
            <w:r>
              <w:rPr>
                <w:noProof/>
                <w:webHidden/>
              </w:rPr>
              <w:instrText xml:space="preserve"> PAGEREF _Toc224826496 \h </w:instrText>
            </w:r>
            <w:r>
              <w:rPr>
                <w:noProof/>
                <w:webHidden/>
              </w:rPr>
            </w:r>
            <w:r>
              <w:rPr>
                <w:noProof/>
                <w:webHidden/>
              </w:rPr>
              <w:fldChar w:fldCharType="separate"/>
            </w:r>
            <w:r>
              <w:rPr>
                <w:noProof/>
                <w:webHidden/>
              </w:rPr>
              <w:t>18</w:t>
            </w:r>
            <w:r>
              <w:rPr>
                <w:noProof/>
                <w:webHidden/>
              </w:rPr>
              <w:fldChar w:fldCharType="end"/>
            </w:r>
          </w:hyperlink>
        </w:p>
        <w:p w14:paraId="606E48AA" w14:textId="1D3E1A43" w:rsidR="00965F18" w:rsidRDefault="00965F18">
          <w:pPr>
            <w:pStyle w:val="TM5"/>
            <w:tabs>
              <w:tab w:val="right" w:leader="dot" w:pos="9394"/>
            </w:tabs>
            <w:rPr>
              <w:rFonts w:asciiTheme="minorHAnsi" w:hAnsiTheme="minorHAnsi"/>
              <w:noProof/>
              <w:sz w:val="24"/>
            </w:rPr>
          </w:pPr>
          <w:hyperlink w:anchor="_Toc224826497" w:history="1">
            <w:r w:rsidRPr="00E90756">
              <w:rPr>
                <w:rStyle w:val="Lienhypertexte"/>
                <w:noProof/>
              </w:rPr>
              <w:t>Configuration</w:t>
            </w:r>
            <w:r>
              <w:rPr>
                <w:noProof/>
                <w:webHidden/>
              </w:rPr>
              <w:tab/>
            </w:r>
            <w:r>
              <w:rPr>
                <w:noProof/>
                <w:webHidden/>
              </w:rPr>
              <w:fldChar w:fldCharType="begin"/>
            </w:r>
            <w:r>
              <w:rPr>
                <w:noProof/>
                <w:webHidden/>
              </w:rPr>
              <w:instrText xml:space="preserve"> PAGEREF _Toc224826497 \h </w:instrText>
            </w:r>
            <w:r>
              <w:rPr>
                <w:noProof/>
                <w:webHidden/>
              </w:rPr>
            </w:r>
            <w:r>
              <w:rPr>
                <w:noProof/>
                <w:webHidden/>
              </w:rPr>
              <w:fldChar w:fldCharType="separate"/>
            </w:r>
            <w:r>
              <w:rPr>
                <w:noProof/>
                <w:webHidden/>
              </w:rPr>
              <w:t>18</w:t>
            </w:r>
            <w:r>
              <w:rPr>
                <w:noProof/>
                <w:webHidden/>
              </w:rPr>
              <w:fldChar w:fldCharType="end"/>
            </w:r>
          </w:hyperlink>
        </w:p>
        <w:p w14:paraId="01E692AE" w14:textId="08516C84" w:rsidR="00965F18" w:rsidRDefault="00965F18">
          <w:pPr>
            <w:pStyle w:val="TM5"/>
            <w:tabs>
              <w:tab w:val="right" w:leader="dot" w:pos="9394"/>
            </w:tabs>
            <w:rPr>
              <w:rFonts w:asciiTheme="minorHAnsi" w:hAnsiTheme="minorHAnsi"/>
              <w:noProof/>
              <w:sz w:val="24"/>
            </w:rPr>
          </w:pPr>
          <w:hyperlink w:anchor="_Toc224826498" w:history="1">
            <w:r w:rsidRPr="00E90756">
              <w:rPr>
                <w:rStyle w:val="Lienhypertexte"/>
                <w:noProof/>
              </w:rPr>
              <w:t>Personnel éditorial</w:t>
            </w:r>
            <w:r>
              <w:rPr>
                <w:noProof/>
                <w:webHidden/>
              </w:rPr>
              <w:tab/>
            </w:r>
            <w:r>
              <w:rPr>
                <w:noProof/>
                <w:webHidden/>
              </w:rPr>
              <w:fldChar w:fldCharType="begin"/>
            </w:r>
            <w:r>
              <w:rPr>
                <w:noProof/>
                <w:webHidden/>
              </w:rPr>
              <w:instrText xml:space="preserve"> PAGEREF _Toc224826498 \h </w:instrText>
            </w:r>
            <w:r>
              <w:rPr>
                <w:noProof/>
                <w:webHidden/>
              </w:rPr>
            </w:r>
            <w:r>
              <w:rPr>
                <w:noProof/>
                <w:webHidden/>
              </w:rPr>
              <w:fldChar w:fldCharType="separate"/>
            </w:r>
            <w:r>
              <w:rPr>
                <w:noProof/>
                <w:webHidden/>
              </w:rPr>
              <w:t>18</w:t>
            </w:r>
            <w:r>
              <w:rPr>
                <w:noProof/>
                <w:webHidden/>
              </w:rPr>
              <w:fldChar w:fldCharType="end"/>
            </w:r>
          </w:hyperlink>
        </w:p>
        <w:p w14:paraId="0595C66D" w14:textId="7E96E27F" w:rsidR="00965F18" w:rsidRDefault="00965F18">
          <w:pPr>
            <w:pStyle w:val="TM5"/>
            <w:tabs>
              <w:tab w:val="right" w:leader="dot" w:pos="9394"/>
            </w:tabs>
            <w:rPr>
              <w:rFonts w:asciiTheme="minorHAnsi" w:hAnsiTheme="minorHAnsi"/>
              <w:noProof/>
              <w:sz w:val="24"/>
            </w:rPr>
          </w:pPr>
          <w:hyperlink w:anchor="_Toc224826499" w:history="1">
            <w:r w:rsidRPr="00E90756">
              <w:rPr>
                <w:rStyle w:val="Lienhypertexte"/>
                <w:noProof/>
              </w:rPr>
              <w:t>Configuration avancée</w:t>
            </w:r>
            <w:r>
              <w:rPr>
                <w:noProof/>
                <w:webHidden/>
              </w:rPr>
              <w:tab/>
            </w:r>
            <w:r>
              <w:rPr>
                <w:noProof/>
                <w:webHidden/>
              </w:rPr>
              <w:fldChar w:fldCharType="begin"/>
            </w:r>
            <w:r>
              <w:rPr>
                <w:noProof/>
                <w:webHidden/>
              </w:rPr>
              <w:instrText xml:space="preserve"> PAGEREF _Toc224826499 \h </w:instrText>
            </w:r>
            <w:r>
              <w:rPr>
                <w:noProof/>
                <w:webHidden/>
              </w:rPr>
            </w:r>
            <w:r>
              <w:rPr>
                <w:noProof/>
                <w:webHidden/>
              </w:rPr>
              <w:fldChar w:fldCharType="separate"/>
            </w:r>
            <w:r>
              <w:rPr>
                <w:noProof/>
                <w:webHidden/>
              </w:rPr>
              <w:t>18</w:t>
            </w:r>
            <w:r>
              <w:rPr>
                <w:noProof/>
                <w:webHidden/>
              </w:rPr>
              <w:fldChar w:fldCharType="end"/>
            </w:r>
          </w:hyperlink>
        </w:p>
        <w:p w14:paraId="5DE9F354" w14:textId="1B361846"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00" w:history="1">
            <w:r w:rsidRPr="00E90756">
              <w:rPr>
                <w:rStyle w:val="Lienhypertexte"/>
                <w:noProof/>
              </w:rPr>
              <w:t>Configuration</w:t>
            </w:r>
            <w:r>
              <w:rPr>
                <w:noProof/>
                <w:webHidden/>
              </w:rPr>
              <w:tab/>
            </w:r>
            <w:r>
              <w:rPr>
                <w:noProof/>
                <w:webHidden/>
              </w:rPr>
              <w:fldChar w:fldCharType="begin"/>
            </w:r>
            <w:r>
              <w:rPr>
                <w:noProof/>
                <w:webHidden/>
              </w:rPr>
              <w:instrText xml:space="preserve"> PAGEREF _Toc224826500 \h </w:instrText>
            </w:r>
            <w:r>
              <w:rPr>
                <w:noProof/>
                <w:webHidden/>
              </w:rPr>
            </w:r>
            <w:r>
              <w:rPr>
                <w:noProof/>
                <w:webHidden/>
              </w:rPr>
              <w:fldChar w:fldCharType="separate"/>
            </w:r>
            <w:r>
              <w:rPr>
                <w:noProof/>
                <w:webHidden/>
              </w:rPr>
              <w:t>19</w:t>
            </w:r>
            <w:r>
              <w:rPr>
                <w:noProof/>
                <w:webHidden/>
              </w:rPr>
              <w:fldChar w:fldCharType="end"/>
            </w:r>
          </w:hyperlink>
        </w:p>
        <w:p w14:paraId="7328C308" w14:textId="19EF9251" w:rsidR="00965F18" w:rsidRDefault="00965F18">
          <w:pPr>
            <w:pStyle w:val="TM5"/>
            <w:tabs>
              <w:tab w:val="right" w:leader="dot" w:pos="9394"/>
            </w:tabs>
            <w:rPr>
              <w:rFonts w:asciiTheme="minorHAnsi" w:hAnsiTheme="minorHAnsi"/>
              <w:noProof/>
              <w:sz w:val="24"/>
            </w:rPr>
          </w:pPr>
          <w:hyperlink w:anchor="_Toc224826501" w:history="1">
            <w:r w:rsidRPr="00E90756">
              <w:rPr>
                <w:rStyle w:val="Lienhypertexte"/>
                <w:noProof/>
              </w:rPr>
              <w:t>Renseignements</w:t>
            </w:r>
            <w:r>
              <w:rPr>
                <w:noProof/>
                <w:webHidden/>
              </w:rPr>
              <w:tab/>
            </w:r>
            <w:r>
              <w:rPr>
                <w:noProof/>
                <w:webHidden/>
              </w:rPr>
              <w:fldChar w:fldCharType="begin"/>
            </w:r>
            <w:r>
              <w:rPr>
                <w:noProof/>
                <w:webHidden/>
              </w:rPr>
              <w:instrText xml:space="preserve"> PAGEREF _Toc224826501 \h </w:instrText>
            </w:r>
            <w:r>
              <w:rPr>
                <w:noProof/>
                <w:webHidden/>
              </w:rPr>
            </w:r>
            <w:r>
              <w:rPr>
                <w:noProof/>
                <w:webHidden/>
              </w:rPr>
              <w:fldChar w:fldCharType="separate"/>
            </w:r>
            <w:r>
              <w:rPr>
                <w:noProof/>
                <w:webHidden/>
              </w:rPr>
              <w:t>19</w:t>
            </w:r>
            <w:r>
              <w:rPr>
                <w:noProof/>
                <w:webHidden/>
              </w:rPr>
              <w:fldChar w:fldCharType="end"/>
            </w:r>
          </w:hyperlink>
        </w:p>
        <w:p w14:paraId="7DCEFF8A" w14:textId="4EB43A61" w:rsidR="00965F18" w:rsidRDefault="00965F18">
          <w:pPr>
            <w:pStyle w:val="TM5"/>
            <w:tabs>
              <w:tab w:val="right" w:leader="dot" w:pos="9394"/>
            </w:tabs>
            <w:rPr>
              <w:rFonts w:asciiTheme="minorHAnsi" w:hAnsiTheme="minorHAnsi"/>
              <w:noProof/>
              <w:sz w:val="24"/>
            </w:rPr>
          </w:pPr>
          <w:hyperlink w:anchor="_Toc224826502" w:history="1">
            <w:r w:rsidRPr="00E90756">
              <w:rPr>
                <w:rStyle w:val="Lienhypertexte"/>
                <w:noProof/>
              </w:rPr>
              <w:t>Langues</w:t>
            </w:r>
            <w:r>
              <w:rPr>
                <w:noProof/>
                <w:webHidden/>
              </w:rPr>
              <w:tab/>
            </w:r>
            <w:r>
              <w:rPr>
                <w:noProof/>
                <w:webHidden/>
              </w:rPr>
              <w:fldChar w:fldCharType="begin"/>
            </w:r>
            <w:r>
              <w:rPr>
                <w:noProof/>
                <w:webHidden/>
              </w:rPr>
              <w:instrText xml:space="preserve"> PAGEREF _Toc224826502 \h </w:instrText>
            </w:r>
            <w:r>
              <w:rPr>
                <w:noProof/>
                <w:webHidden/>
              </w:rPr>
            </w:r>
            <w:r>
              <w:rPr>
                <w:noProof/>
                <w:webHidden/>
              </w:rPr>
              <w:fldChar w:fldCharType="separate"/>
            </w:r>
            <w:r>
              <w:rPr>
                <w:noProof/>
                <w:webHidden/>
              </w:rPr>
              <w:t>19</w:t>
            </w:r>
            <w:r>
              <w:rPr>
                <w:noProof/>
                <w:webHidden/>
              </w:rPr>
              <w:fldChar w:fldCharType="end"/>
            </w:r>
          </w:hyperlink>
        </w:p>
        <w:p w14:paraId="092E583B" w14:textId="272A795E" w:rsidR="00965F18" w:rsidRDefault="00965F18">
          <w:pPr>
            <w:pStyle w:val="TM5"/>
            <w:tabs>
              <w:tab w:val="right" w:leader="dot" w:pos="9394"/>
            </w:tabs>
            <w:rPr>
              <w:rFonts w:asciiTheme="minorHAnsi" w:hAnsiTheme="minorHAnsi"/>
              <w:noProof/>
              <w:sz w:val="24"/>
            </w:rPr>
          </w:pPr>
          <w:hyperlink w:anchor="_Toc224826503" w:history="1">
            <w:r w:rsidRPr="00E90756">
              <w:rPr>
                <w:rStyle w:val="Lienhypertexte"/>
                <w:noProof/>
              </w:rPr>
              <w:t>Menus de navigation</w:t>
            </w:r>
            <w:r>
              <w:rPr>
                <w:noProof/>
                <w:webHidden/>
              </w:rPr>
              <w:tab/>
            </w:r>
            <w:r>
              <w:rPr>
                <w:noProof/>
                <w:webHidden/>
              </w:rPr>
              <w:fldChar w:fldCharType="begin"/>
            </w:r>
            <w:r>
              <w:rPr>
                <w:noProof/>
                <w:webHidden/>
              </w:rPr>
              <w:instrText xml:space="preserve"> PAGEREF _Toc224826503 \h </w:instrText>
            </w:r>
            <w:r>
              <w:rPr>
                <w:noProof/>
                <w:webHidden/>
              </w:rPr>
            </w:r>
            <w:r>
              <w:rPr>
                <w:noProof/>
                <w:webHidden/>
              </w:rPr>
              <w:fldChar w:fldCharType="separate"/>
            </w:r>
            <w:r>
              <w:rPr>
                <w:noProof/>
                <w:webHidden/>
              </w:rPr>
              <w:t>19</w:t>
            </w:r>
            <w:r>
              <w:rPr>
                <w:noProof/>
                <w:webHidden/>
              </w:rPr>
              <w:fldChar w:fldCharType="end"/>
            </w:r>
          </w:hyperlink>
        </w:p>
        <w:p w14:paraId="51FB9617" w14:textId="53B6AB84" w:rsidR="00965F18" w:rsidRDefault="00965F18">
          <w:pPr>
            <w:pStyle w:val="TM5"/>
            <w:tabs>
              <w:tab w:val="right" w:leader="dot" w:pos="9394"/>
            </w:tabs>
            <w:rPr>
              <w:rFonts w:asciiTheme="minorHAnsi" w:hAnsiTheme="minorHAnsi"/>
              <w:noProof/>
              <w:sz w:val="24"/>
            </w:rPr>
          </w:pPr>
          <w:hyperlink w:anchor="_Toc224826504" w:history="1">
            <w:r w:rsidRPr="00E90756">
              <w:rPr>
                <w:rStyle w:val="Lienhypertexte"/>
                <w:noProof/>
              </w:rPr>
              <w:t>Annonces</w:t>
            </w:r>
            <w:r>
              <w:rPr>
                <w:noProof/>
                <w:webHidden/>
              </w:rPr>
              <w:tab/>
            </w:r>
            <w:r>
              <w:rPr>
                <w:noProof/>
                <w:webHidden/>
              </w:rPr>
              <w:fldChar w:fldCharType="begin"/>
            </w:r>
            <w:r>
              <w:rPr>
                <w:noProof/>
                <w:webHidden/>
              </w:rPr>
              <w:instrText xml:space="preserve"> PAGEREF _Toc224826504 \h </w:instrText>
            </w:r>
            <w:r>
              <w:rPr>
                <w:noProof/>
                <w:webHidden/>
              </w:rPr>
            </w:r>
            <w:r>
              <w:rPr>
                <w:noProof/>
                <w:webHidden/>
              </w:rPr>
              <w:fldChar w:fldCharType="separate"/>
            </w:r>
            <w:r>
              <w:rPr>
                <w:noProof/>
                <w:webHidden/>
              </w:rPr>
              <w:t>19</w:t>
            </w:r>
            <w:r>
              <w:rPr>
                <w:noProof/>
                <w:webHidden/>
              </w:rPr>
              <w:fldChar w:fldCharType="end"/>
            </w:r>
          </w:hyperlink>
        </w:p>
        <w:p w14:paraId="3BB9D536" w14:textId="7AB0B0BE" w:rsidR="00965F18" w:rsidRDefault="00965F18">
          <w:pPr>
            <w:pStyle w:val="TM5"/>
            <w:tabs>
              <w:tab w:val="right" w:leader="dot" w:pos="9394"/>
            </w:tabs>
            <w:rPr>
              <w:rFonts w:asciiTheme="minorHAnsi" w:hAnsiTheme="minorHAnsi"/>
              <w:noProof/>
              <w:sz w:val="24"/>
            </w:rPr>
          </w:pPr>
          <w:hyperlink w:anchor="_Toc224826505" w:history="1">
            <w:r w:rsidRPr="00E90756">
              <w:rPr>
                <w:rStyle w:val="Lienhypertexte"/>
                <w:noProof/>
              </w:rPr>
              <w:t>En vedette</w:t>
            </w:r>
            <w:r>
              <w:rPr>
                <w:noProof/>
                <w:webHidden/>
              </w:rPr>
              <w:tab/>
            </w:r>
            <w:r>
              <w:rPr>
                <w:noProof/>
                <w:webHidden/>
              </w:rPr>
              <w:fldChar w:fldCharType="begin"/>
            </w:r>
            <w:r>
              <w:rPr>
                <w:noProof/>
                <w:webHidden/>
              </w:rPr>
              <w:instrText xml:space="preserve"> PAGEREF _Toc224826505 \h </w:instrText>
            </w:r>
            <w:r>
              <w:rPr>
                <w:noProof/>
                <w:webHidden/>
              </w:rPr>
            </w:r>
            <w:r>
              <w:rPr>
                <w:noProof/>
                <w:webHidden/>
              </w:rPr>
              <w:fldChar w:fldCharType="separate"/>
            </w:r>
            <w:r>
              <w:rPr>
                <w:noProof/>
                <w:webHidden/>
              </w:rPr>
              <w:t>19</w:t>
            </w:r>
            <w:r>
              <w:rPr>
                <w:noProof/>
                <w:webHidden/>
              </w:rPr>
              <w:fldChar w:fldCharType="end"/>
            </w:r>
          </w:hyperlink>
        </w:p>
        <w:p w14:paraId="63353ED3" w14:textId="34AD4B83" w:rsidR="00965F18" w:rsidRDefault="00965F18">
          <w:pPr>
            <w:pStyle w:val="TM5"/>
            <w:tabs>
              <w:tab w:val="right" w:leader="dot" w:pos="9394"/>
            </w:tabs>
            <w:rPr>
              <w:rFonts w:asciiTheme="minorHAnsi" w:hAnsiTheme="minorHAnsi"/>
              <w:noProof/>
              <w:sz w:val="24"/>
            </w:rPr>
          </w:pPr>
          <w:hyperlink w:anchor="_Toc224826506" w:history="1">
            <w:r w:rsidRPr="00E90756">
              <w:rPr>
                <w:rStyle w:val="Lienhypertexte"/>
                <w:noProof/>
              </w:rPr>
              <w:t>Listes</w:t>
            </w:r>
            <w:r>
              <w:rPr>
                <w:noProof/>
                <w:webHidden/>
              </w:rPr>
              <w:tab/>
            </w:r>
            <w:r>
              <w:rPr>
                <w:noProof/>
                <w:webHidden/>
              </w:rPr>
              <w:fldChar w:fldCharType="begin"/>
            </w:r>
            <w:r>
              <w:rPr>
                <w:noProof/>
                <w:webHidden/>
              </w:rPr>
              <w:instrText xml:space="preserve"> PAGEREF _Toc224826506 \h </w:instrText>
            </w:r>
            <w:r>
              <w:rPr>
                <w:noProof/>
                <w:webHidden/>
              </w:rPr>
            </w:r>
            <w:r>
              <w:rPr>
                <w:noProof/>
                <w:webHidden/>
              </w:rPr>
              <w:fldChar w:fldCharType="separate"/>
            </w:r>
            <w:r>
              <w:rPr>
                <w:noProof/>
                <w:webHidden/>
              </w:rPr>
              <w:t>20</w:t>
            </w:r>
            <w:r>
              <w:rPr>
                <w:noProof/>
                <w:webHidden/>
              </w:rPr>
              <w:fldChar w:fldCharType="end"/>
            </w:r>
          </w:hyperlink>
        </w:p>
        <w:p w14:paraId="0CB80610" w14:textId="088F8BAA" w:rsidR="00965F18" w:rsidRDefault="00965F18">
          <w:pPr>
            <w:pStyle w:val="TM5"/>
            <w:tabs>
              <w:tab w:val="right" w:leader="dot" w:pos="9394"/>
            </w:tabs>
            <w:rPr>
              <w:rFonts w:asciiTheme="minorHAnsi" w:hAnsiTheme="minorHAnsi"/>
              <w:noProof/>
              <w:sz w:val="24"/>
            </w:rPr>
          </w:pPr>
          <w:hyperlink w:anchor="_Toc224826507" w:history="1">
            <w:r w:rsidRPr="00E90756">
              <w:rPr>
                <w:rStyle w:val="Lienhypertexte"/>
                <w:noProof/>
              </w:rPr>
              <w:t>Déclaration de confidentialité</w:t>
            </w:r>
            <w:r>
              <w:rPr>
                <w:noProof/>
                <w:webHidden/>
              </w:rPr>
              <w:tab/>
            </w:r>
            <w:r>
              <w:rPr>
                <w:noProof/>
                <w:webHidden/>
              </w:rPr>
              <w:fldChar w:fldCharType="begin"/>
            </w:r>
            <w:r>
              <w:rPr>
                <w:noProof/>
                <w:webHidden/>
              </w:rPr>
              <w:instrText xml:space="preserve"> PAGEREF _Toc224826507 \h </w:instrText>
            </w:r>
            <w:r>
              <w:rPr>
                <w:noProof/>
                <w:webHidden/>
              </w:rPr>
            </w:r>
            <w:r>
              <w:rPr>
                <w:noProof/>
                <w:webHidden/>
              </w:rPr>
              <w:fldChar w:fldCharType="separate"/>
            </w:r>
            <w:r>
              <w:rPr>
                <w:noProof/>
                <w:webHidden/>
              </w:rPr>
              <w:t>20</w:t>
            </w:r>
            <w:r>
              <w:rPr>
                <w:noProof/>
                <w:webHidden/>
              </w:rPr>
              <w:fldChar w:fldCharType="end"/>
            </w:r>
          </w:hyperlink>
        </w:p>
        <w:p w14:paraId="0ACD4C63" w14:textId="09D88CC4" w:rsidR="00965F18" w:rsidRDefault="00965F18">
          <w:pPr>
            <w:pStyle w:val="TM5"/>
            <w:tabs>
              <w:tab w:val="right" w:leader="dot" w:pos="9394"/>
            </w:tabs>
            <w:rPr>
              <w:rFonts w:asciiTheme="minorHAnsi" w:hAnsiTheme="minorHAnsi"/>
              <w:noProof/>
              <w:sz w:val="24"/>
            </w:rPr>
          </w:pPr>
          <w:hyperlink w:anchor="_Toc224826508" w:history="1">
            <w:r w:rsidRPr="00E90756">
              <w:rPr>
                <w:rStyle w:val="Lienhypertexte"/>
                <w:noProof/>
              </w:rPr>
              <w:t>Date et heure</w:t>
            </w:r>
            <w:r>
              <w:rPr>
                <w:noProof/>
                <w:webHidden/>
              </w:rPr>
              <w:tab/>
            </w:r>
            <w:r>
              <w:rPr>
                <w:noProof/>
                <w:webHidden/>
              </w:rPr>
              <w:fldChar w:fldCharType="begin"/>
            </w:r>
            <w:r>
              <w:rPr>
                <w:noProof/>
                <w:webHidden/>
              </w:rPr>
              <w:instrText xml:space="preserve"> PAGEREF _Toc224826508 \h </w:instrText>
            </w:r>
            <w:r>
              <w:rPr>
                <w:noProof/>
                <w:webHidden/>
              </w:rPr>
            </w:r>
            <w:r>
              <w:rPr>
                <w:noProof/>
                <w:webHidden/>
              </w:rPr>
              <w:fldChar w:fldCharType="separate"/>
            </w:r>
            <w:r>
              <w:rPr>
                <w:noProof/>
                <w:webHidden/>
              </w:rPr>
              <w:t>20</w:t>
            </w:r>
            <w:r>
              <w:rPr>
                <w:noProof/>
                <w:webHidden/>
              </w:rPr>
              <w:fldChar w:fldCharType="end"/>
            </w:r>
          </w:hyperlink>
        </w:p>
        <w:p w14:paraId="00F82AC4" w14:textId="46D956BF"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09" w:history="1">
            <w:r w:rsidRPr="00E90756">
              <w:rPr>
                <w:rStyle w:val="Lienhypertexte"/>
                <w:noProof/>
              </w:rPr>
              <w:t>Plugiciels</w:t>
            </w:r>
            <w:r>
              <w:rPr>
                <w:noProof/>
                <w:webHidden/>
              </w:rPr>
              <w:tab/>
            </w:r>
            <w:r>
              <w:rPr>
                <w:noProof/>
                <w:webHidden/>
              </w:rPr>
              <w:fldChar w:fldCharType="begin"/>
            </w:r>
            <w:r>
              <w:rPr>
                <w:noProof/>
                <w:webHidden/>
              </w:rPr>
              <w:instrText xml:space="preserve"> PAGEREF _Toc224826509 \h </w:instrText>
            </w:r>
            <w:r>
              <w:rPr>
                <w:noProof/>
                <w:webHidden/>
              </w:rPr>
            </w:r>
            <w:r>
              <w:rPr>
                <w:noProof/>
                <w:webHidden/>
              </w:rPr>
              <w:fldChar w:fldCharType="separate"/>
            </w:r>
            <w:r>
              <w:rPr>
                <w:noProof/>
                <w:webHidden/>
              </w:rPr>
              <w:t>20</w:t>
            </w:r>
            <w:r>
              <w:rPr>
                <w:noProof/>
                <w:webHidden/>
              </w:rPr>
              <w:fldChar w:fldCharType="end"/>
            </w:r>
          </w:hyperlink>
        </w:p>
        <w:p w14:paraId="4B8D488A" w14:textId="5DA9DB7C"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10" w:history="1">
            <w:r w:rsidRPr="00E90756">
              <w:rPr>
                <w:rStyle w:val="Lienhypertexte"/>
                <w:noProof/>
              </w:rPr>
              <w:t>Soumission</w:t>
            </w:r>
            <w:r>
              <w:rPr>
                <w:noProof/>
                <w:webHidden/>
              </w:rPr>
              <w:tab/>
            </w:r>
            <w:r>
              <w:rPr>
                <w:noProof/>
                <w:webHidden/>
              </w:rPr>
              <w:fldChar w:fldCharType="begin"/>
            </w:r>
            <w:r>
              <w:rPr>
                <w:noProof/>
                <w:webHidden/>
              </w:rPr>
              <w:instrText xml:space="preserve"> PAGEREF _Toc224826510 \h </w:instrText>
            </w:r>
            <w:r>
              <w:rPr>
                <w:noProof/>
                <w:webHidden/>
              </w:rPr>
            </w:r>
            <w:r>
              <w:rPr>
                <w:noProof/>
                <w:webHidden/>
              </w:rPr>
              <w:fldChar w:fldCharType="separate"/>
            </w:r>
            <w:r>
              <w:rPr>
                <w:noProof/>
                <w:webHidden/>
              </w:rPr>
              <w:t>21</w:t>
            </w:r>
            <w:r>
              <w:rPr>
                <w:noProof/>
                <w:webHidden/>
              </w:rPr>
              <w:fldChar w:fldCharType="end"/>
            </w:r>
          </w:hyperlink>
        </w:p>
        <w:p w14:paraId="0624BDD7" w14:textId="79F91118" w:rsidR="00965F18" w:rsidRDefault="00965F18">
          <w:pPr>
            <w:pStyle w:val="TM5"/>
            <w:tabs>
              <w:tab w:val="right" w:leader="dot" w:pos="9394"/>
            </w:tabs>
            <w:rPr>
              <w:rFonts w:asciiTheme="minorHAnsi" w:hAnsiTheme="minorHAnsi"/>
              <w:noProof/>
              <w:sz w:val="24"/>
            </w:rPr>
          </w:pPr>
          <w:hyperlink w:anchor="_Toc224826511" w:history="1">
            <w:r w:rsidRPr="00E90756">
              <w:rPr>
                <w:rStyle w:val="Lienhypertexte"/>
                <w:noProof/>
              </w:rPr>
              <w:t>Désactiver les soumissions</w:t>
            </w:r>
            <w:r>
              <w:rPr>
                <w:noProof/>
                <w:webHidden/>
              </w:rPr>
              <w:tab/>
            </w:r>
            <w:r>
              <w:rPr>
                <w:noProof/>
                <w:webHidden/>
              </w:rPr>
              <w:fldChar w:fldCharType="begin"/>
            </w:r>
            <w:r>
              <w:rPr>
                <w:noProof/>
                <w:webHidden/>
              </w:rPr>
              <w:instrText xml:space="preserve"> PAGEREF _Toc224826511 \h </w:instrText>
            </w:r>
            <w:r>
              <w:rPr>
                <w:noProof/>
                <w:webHidden/>
              </w:rPr>
            </w:r>
            <w:r>
              <w:rPr>
                <w:noProof/>
                <w:webHidden/>
              </w:rPr>
              <w:fldChar w:fldCharType="separate"/>
            </w:r>
            <w:r>
              <w:rPr>
                <w:noProof/>
                <w:webHidden/>
              </w:rPr>
              <w:t>21</w:t>
            </w:r>
            <w:r>
              <w:rPr>
                <w:noProof/>
                <w:webHidden/>
              </w:rPr>
              <w:fldChar w:fldCharType="end"/>
            </w:r>
          </w:hyperlink>
        </w:p>
        <w:p w14:paraId="4A9388AB" w14:textId="3A6D114B" w:rsidR="00965F18" w:rsidRDefault="00965F18">
          <w:pPr>
            <w:pStyle w:val="TM5"/>
            <w:tabs>
              <w:tab w:val="right" w:leader="dot" w:pos="9394"/>
            </w:tabs>
            <w:rPr>
              <w:rFonts w:asciiTheme="minorHAnsi" w:hAnsiTheme="minorHAnsi"/>
              <w:noProof/>
              <w:sz w:val="24"/>
            </w:rPr>
          </w:pPr>
          <w:hyperlink w:anchor="_Toc224826512" w:history="1">
            <w:r w:rsidRPr="00E90756">
              <w:rPr>
                <w:rStyle w:val="Lienhypertexte"/>
                <w:noProof/>
              </w:rPr>
              <w:t>Directives aux auteurs</w:t>
            </w:r>
            <w:r>
              <w:rPr>
                <w:noProof/>
                <w:webHidden/>
              </w:rPr>
              <w:tab/>
            </w:r>
            <w:r>
              <w:rPr>
                <w:noProof/>
                <w:webHidden/>
              </w:rPr>
              <w:fldChar w:fldCharType="begin"/>
            </w:r>
            <w:r>
              <w:rPr>
                <w:noProof/>
                <w:webHidden/>
              </w:rPr>
              <w:instrText xml:space="preserve"> PAGEREF _Toc224826512 \h </w:instrText>
            </w:r>
            <w:r>
              <w:rPr>
                <w:noProof/>
                <w:webHidden/>
              </w:rPr>
            </w:r>
            <w:r>
              <w:rPr>
                <w:noProof/>
                <w:webHidden/>
              </w:rPr>
              <w:fldChar w:fldCharType="separate"/>
            </w:r>
            <w:r>
              <w:rPr>
                <w:noProof/>
                <w:webHidden/>
              </w:rPr>
              <w:t>21</w:t>
            </w:r>
            <w:r>
              <w:rPr>
                <w:noProof/>
                <w:webHidden/>
              </w:rPr>
              <w:fldChar w:fldCharType="end"/>
            </w:r>
          </w:hyperlink>
        </w:p>
        <w:p w14:paraId="18EEDE5E" w14:textId="1B3028BE" w:rsidR="00965F18" w:rsidRDefault="00965F18">
          <w:pPr>
            <w:pStyle w:val="TM5"/>
            <w:tabs>
              <w:tab w:val="right" w:leader="dot" w:pos="9394"/>
            </w:tabs>
            <w:rPr>
              <w:rFonts w:asciiTheme="minorHAnsi" w:hAnsiTheme="minorHAnsi"/>
              <w:noProof/>
              <w:sz w:val="24"/>
            </w:rPr>
          </w:pPr>
          <w:hyperlink w:anchor="_Toc224826513" w:history="1">
            <w:r w:rsidRPr="00E90756">
              <w:rPr>
                <w:rStyle w:val="Lienhypertexte"/>
                <w:noProof/>
              </w:rPr>
              <w:t>Métadonnées</w:t>
            </w:r>
            <w:r>
              <w:rPr>
                <w:noProof/>
                <w:webHidden/>
              </w:rPr>
              <w:tab/>
            </w:r>
            <w:r>
              <w:rPr>
                <w:noProof/>
                <w:webHidden/>
              </w:rPr>
              <w:fldChar w:fldCharType="begin"/>
            </w:r>
            <w:r>
              <w:rPr>
                <w:noProof/>
                <w:webHidden/>
              </w:rPr>
              <w:instrText xml:space="preserve"> PAGEREF _Toc224826513 \h </w:instrText>
            </w:r>
            <w:r>
              <w:rPr>
                <w:noProof/>
                <w:webHidden/>
              </w:rPr>
            </w:r>
            <w:r>
              <w:rPr>
                <w:noProof/>
                <w:webHidden/>
              </w:rPr>
              <w:fldChar w:fldCharType="separate"/>
            </w:r>
            <w:r>
              <w:rPr>
                <w:noProof/>
                <w:webHidden/>
              </w:rPr>
              <w:t>23</w:t>
            </w:r>
            <w:r>
              <w:rPr>
                <w:noProof/>
                <w:webHidden/>
              </w:rPr>
              <w:fldChar w:fldCharType="end"/>
            </w:r>
          </w:hyperlink>
        </w:p>
        <w:p w14:paraId="1ED57240" w14:textId="57445E05" w:rsidR="00965F18" w:rsidRDefault="00965F18">
          <w:pPr>
            <w:pStyle w:val="TM5"/>
            <w:tabs>
              <w:tab w:val="right" w:leader="dot" w:pos="9394"/>
            </w:tabs>
            <w:rPr>
              <w:rFonts w:asciiTheme="minorHAnsi" w:hAnsiTheme="minorHAnsi"/>
              <w:noProof/>
              <w:sz w:val="24"/>
            </w:rPr>
          </w:pPr>
          <w:hyperlink w:anchor="_Toc224826514" w:history="1">
            <w:r w:rsidRPr="00E90756">
              <w:rPr>
                <w:rStyle w:val="Lienhypertexte"/>
                <w:noProof/>
              </w:rPr>
              <w:t>Éléments</w:t>
            </w:r>
            <w:r>
              <w:rPr>
                <w:noProof/>
                <w:webHidden/>
              </w:rPr>
              <w:tab/>
            </w:r>
            <w:r>
              <w:rPr>
                <w:noProof/>
                <w:webHidden/>
              </w:rPr>
              <w:fldChar w:fldCharType="begin"/>
            </w:r>
            <w:r>
              <w:rPr>
                <w:noProof/>
                <w:webHidden/>
              </w:rPr>
              <w:instrText xml:space="preserve"> PAGEREF _Toc224826514 \h </w:instrText>
            </w:r>
            <w:r>
              <w:rPr>
                <w:noProof/>
                <w:webHidden/>
              </w:rPr>
            </w:r>
            <w:r>
              <w:rPr>
                <w:noProof/>
                <w:webHidden/>
              </w:rPr>
              <w:fldChar w:fldCharType="separate"/>
            </w:r>
            <w:r>
              <w:rPr>
                <w:noProof/>
                <w:webHidden/>
              </w:rPr>
              <w:t>23</w:t>
            </w:r>
            <w:r>
              <w:rPr>
                <w:noProof/>
                <w:webHidden/>
              </w:rPr>
              <w:fldChar w:fldCharType="end"/>
            </w:r>
          </w:hyperlink>
        </w:p>
        <w:p w14:paraId="7D8CBA44" w14:textId="15982DEB"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15" w:history="1">
            <w:r w:rsidRPr="00E90756">
              <w:rPr>
                <w:rStyle w:val="Lienhypertexte"/>
                <w:noProof/>
              </w:rPr>
              <w:t>Évaluation</w:t>
            </w:r>
            <w:r>
              <w:rPr>
                <w:noProof/>
                <w:webHidden/>
              </w:rPr>
              <w:tab/>
            </w:r>
            <w:r>
              <w:rPr>
                <w:noProof/>
                <w:webHidden/>
              </w:rPr>
              <w:fldChar w:fldCharType="begin"/>
            </w:r>
            <w:r>
              <w:rPr>
                <w:noProof/>
                <w:webHidden/>
              </w:rPr>
              <w:instrText xml:space="preserve"> PAGEREF _Toc224826515 \h </w:instrText>
            </w:r>
            <w:r>
              <w:rPr>
                <w:noProof/>
                <w:webHidden/>
              </w:rPr>
            </w:r>
            <w:r>
              <w:rPr>
                <w:noProof/>
                <w:webHidden/>
              </w:rPr>
              <w:fldChar w:fldCharType="separate"/>
            </w:r>
            <w:r>
              <w:rPr>
                <w:noProof/>
                <w:webHidden/>
              </w:rPr>
              <w:t>25</w:t>
            </w:r>
            <w:r>
              <w:rPr>
                <w:noProof/>
                <w:webHidden/>
              </w:rPr>
              <w:fldChar w:fldCharType="end"/>
            </w:r>
          </w:hyperlink>
        </w:p>
        <w:p w14:paraId="1AD2CBAD" w14:textId="7C3608C6" w:rsidR="00965F18" w:rsidRDefault="00965F18">
          <w:pPr>
            <w:pStyle w:val="TM5"/>
            <w:tabs>
              <w:tab w:val="right" w:leader="dot" w:pos="9394"/>
            </w:tabs>
            <w:rPr>
              <w:rFonts w:asciiTheme="minorHAnsi" w:hAnsiTheme="minorHAnsi"/>
              <w:noProof/>
              <w:sz w:val="24"/>
            </w:rPr>
          </w:pPr>
          <w:hyperlink w:anchor="_Toc224826516" w:history="1">
            <w:r w:rsidRPr="00E90756">
              <w:rPr>
                <w:rStyle w:val="Lienhypertexte"/>
                <w:noProof/>
              </w:rPr>
              <w:t>Configuration</w:t>
            </w:r>
            <w:r>
              <w:rPr>
                <w:noProof/>
                <w:webHidden/>
              </w:rPr>
              <w:tab/>
            </w:r>
            <w:r>
              <w:rPr>
                <w:noProof/>
                <w:webHidden/>
              </w:rPr>
              <w:fldChar w:fldCharType="begin"/>
            </w:r>
            <w:r>
              <w:rPr>
                <w:noProof/>
                <w:webHidden/>
              </w:rPr>
              <w:instrText xml:space="preserve"> PAGEREF _Toc224826516 \h </w:instrText>
            </w:r>
            <w:r>
              <w:rPr>
                <w:noProof/>
                <w:webHidden/>
              </w:rPr>
            </w:r>
            <w:r>
              <w:rPr>
                <w:noProof/>
                <w:webHidden/>
              </w:rPr>
              <w:fldChar w:fldCharType="separate"/>
            </w:r>
            <w:r>
              <w:rPr>
                <w:noProof/>
                <w:webHidden/>
              </w:rPr>
              <w:t>25</w:t>
            </w:r>
            <w:r>
              <w:rPr>
                <w:noProof/>
                <w:webHidden/>
              </w:rPr>
              <w:fldChar w:fldCharType="end"/>
            </w:r>
          </w:hyperlink>
        </w:p>
        <w:p w14:paraId="23DC60D3" w14:textId="2E721080" w:rsidR="00965F18" w:rsidRDefault="00965F18">
          <w:pPr>
            <w:pStyle w:val="TM5"/>
            <w:tabs>
              <w:tab w:val="right" w:leader="dot" w:pos="9394"/>
            </w:tabs>
            <w:rPr>
              <w:rFonts w:asciiTheme="minorHAnsi" w:hAnsiTheme="minorHAnsi"/>
              <w:noProof/>
              <w:sz w:val="24"/>
            </w:rPr>
          </w:pPr>
          <w:hyperlink w:anchor="_Toc224826517" w:history="1">
            <w:r w:rsidRPr="00E90756">
              <w:rPr>
                <w:rStyle w:val="Lienhypertexte"/>
                <w:noProof/>
              </w:rPr>
              <w:t>Conseils aux évaluateurs-trices</w:t>
            </w:r>
            <w:r>
              <w:rPr>
                <w:noProof/>
                <w:webHidden/>
              </w:rPr>
              <w:tab/>
            </w:r>
            <w:r>
              <w:rPr>
                <w:noProof/>
                <w:webHidden/>
              </w:rPr>
              <w:fldChar w:fldCharType="begin"/>
            </w:r>
            <w:r>
              <w:rPr>
                <w:noProof/>
                <w:webHidden/>
              </w:rPr>
              <w:instrText xml:space="preserve"> PAGEREF _Toc224826517 \h </w:instrText>
            </w:r>
            <w:r>
              <w:rPr>
                <w:noProof/>
                <w:webHidden/>
              </w:rPr>
            </w:r>
            <w:r>
              <w:rPr>
                <w:noProof/>
                <w:webHidden/>
              </w:rPr>
              <w:fldChar w:fldCharType="separate"/>
            </w:r>
            <w:r>
              <w:rPr>
                <w:noProof/>
                <w:webHidden/>
              </w:rPr>
              <w:t>27</w:t>
            </w:r>
            <w:r>
              <w:rPr>
                <w:noProof/>
                <w:webHidden/>
              </w:rPr>
              <w:fldChar w:fldCharType="end"/>
            </w:r>
          </w:hyperlink>
        </w:p>
        <w:p w14:paraId="587B423D" w14:textId="52D2C438" w:rsidR="00965F18" w:rsidRDefault="00965F18">
          <w:pPr>
            <w:pStyle w:val="TM5"/>
            <w:tabs>
              <w:tab w:val="right" w:leader="dot" w:pos="9394"/>
            </w:tabs>
            <w:rPr>
              <w:rFonts w:asciiTheme="minorHAnsi" w:hAnsiTheme="minorHAnsi"/>
              <w:noProof/>
              <w:sz w:val="24"/>
            </w:rPr>
          </w:pPr>
          <w:hyperlink w:anchor="_Toc224826518" w:history="1">
            <w:r w:rsidRPr="00E90756">
              <w:rPr>
                <w:rStyle w:val="Lienhypertexte"/>
                <w:noProof/>
              </w:rPr>
              <w:t>Formulaires d’évaluation</w:t>
            </w:r>
            <w:r>
              <w:rPr>
                <w:noProof/>
                <w:webHidden/>
              </w:rPr>
              <w:tab/>
            </w:r>
            <w:r>
              <w:rPr>
                <w:noProof/>
                <w:webHidden/>
              </w:rPr>
              <w:fldChar w:fldCharType="begin"/>
            </w:r>
            <w:r>
              <w:rPr>
                <w:noProof/>
                <w:webHidden/>
              </w:rPr>
              <w:instrText xml:space="preserve"> PAGEREF _Toc224826518 \h </w:instrText>
            </w:r>
            <w:r>
              <w:rPr>
                <w:noProof/>
                <w:webHidden/>
              </w:rPr>
            </w:r>
            <w:r>
              <w:rPr>
                <w:noProof/>
                <w:webHidden/>
              </w:rPr>
              <w:fldChar w:fldCharType="separate"/>
            </w:r>
            <w:r>
              <w:rPr>
                <w:noProof/>
                <w:webHidden/>
              </w:rPr>
              <w:t>28</w:t>
            </w:r>
            <w:r>
              <w:rPr>
                <w:noProof/>
                <w:webHidden/>
              </w:rPr>
              <w:fldChar w:fldCharType="end"/>
            </w:r>
          </w:hyperlink>
        </w:p>
        <w:p w14:paraId="0BA8F1DC" w14:textId="778862BC"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19" w:history="1">
            <w:r w:rsidRPr="00E90756">
              <w:rPr>
                <w:rStyle w:val="Lienhypertexte"/>
                <w:noProof/>
              </w:rPr>
              <w:t>Bibliothèque éditoriale</w:t>
            </w:r>
            <w:r>
              <w:rPr>
                <w:noProof/>
                <w:webHidden/>
              </w:rPr>
              <w:tab/>
            </w:r>
            <w:r>
              <w:rPr>
                <w:noProof/>
                <w:webHidden/>
              </w:rPr>
              <w:fldChar w:fldCharType="begin"/>
            </w:r>
            <w:r>
              <w:rPr>
                <w:noProof/>
                <w:webHidden/>
              </w:rPr>
              <w:instrText xml:space="preserve"> PAGEREF _Toc224826519 \h </w:instrText>
            </w:r>
            <w:r>
              <w:rPr>
                <w:noProof/>
                <w:webHidden/>
              </w:rPr>
            </w:r>
            <w:r>
              <w:rPr>
                <w:noProof/>
                <w:webHidden/>
              </w:rPr>
              <w:fldChar w:fldCharType="separate"/>
            </w:r>
            <w:r>
              <w:rPr>
                <w:noProof/>
                <w:webHidden/>
              </w:rPr>
              <w:t>28</w:t>
            </w:r>
            <w:r>
              <w:rPr>
                <w:noProof/>
                <w:webHidden/>
              </w:rPr>
              <w:fldChar w:fldCharType="end"/>
            </w:r>
          </w:hyperlink>
        </w:p>
        <w:p w14:paraId="6B533446" w14:textId="3C17C4C0"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20" w:history="1">
            <w:r w:rsidRPr="00E90756">
              <w:rPr>
                <w:rStyle w:val="Lienhypertexte"/>
                <w:noProof/>
              </w:rPr>
              <w:t>Courriels</w:t>
            </w:r>
            <w:r>
              <w:rPr>
                <w:noProof/>
                <w:webHidden/>
              </w:rPr>
              <w:tab/>
            </w:r>
            <w:r>
              <w:rPr>
                <w:noProof/>
                <w:webHidden/>
              </w:rPr>
              <w:fldChar w:fldCharType="begin"/>
            </w:r>
            <w:r>
              <w:rPr>
                <w:noProof/>
                <w:webHidden/>
              </w:rPr>
              <w:instrText xml:space="preserve"> PAGEREF _Toc224826520 \h </w:instrText>
            </w:r>
            <w:r>
              <w:rPr>
                <w:noProof/>
                <w:webHidden/>
              </w:rPr>
            </w:r>
            <w:r>
              <w:rPr>
                <w:noProof/>
                <w:webHidden/>
              </w:rPr>
              <w:fldChar w:fldCharType="separate"/>
            </w:r>
            <w:r>
              <w:rPr>
                <w:noProof/>
                <w:webHidden/>
              </w:rPr>
              <w:t>29</w:t>
            </w:r>
            <w:r>
              <w:rPr>
                <w:noProof/>
                <w:webHidden/>
              </w:rPr>
              <w:fldChar w:fldCharType="end"/>
            </w:r>
          </w:hyperlink>
        </w:p>
        <w:p w14:paraId="720959D6" w14:textId="1C6D02B6"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21" w:history="1">
            <w:r w:rsidRPr="00E90756">
              <w:rPr>
                <w:rStyle w:val="Lienhypertexte"/>
                <w:noProof/>
              </w:rPr>
              <w:t>Licence</w:t>
            </w:r>
            <w:r>
              <w:rPr>
                <w:noProof/>
                <w:webHidden/>
              </w:rPr>
              <w:tab/>
            </w:r>
            <w:r>
              <w:rPr>
                <w:noProof/>
                <w:webHidden/>
              </w:rPr>
              <w:fldChar w:fldCharType="begin"/>
            </w:r>
            <w:r>
              <w:rPr>
                <w:noProof/>
                <w:webHidden/>
              </w:rPr>
              <w:instrText xml:space="preserve"> PAGEREF _Toc224826521 \h </w:instrText>
            </w:r>
            <w:r>
              <w:rPr>
                <w:noProof/>
                <w:webHidden/>
              </w:rPr>
            </w:r>
            <w:r>
              <w:rPr>
                <w:noProof/>
                <w:webHidden/>
              </w:rPr>
              <w:fldChar w:fldCharType="separate"/>
            </w:r>
            <w:r>
              <w:rPr>
                <w:noProof/>
                <w:webHidden/>
              </w:rPr>
              <w:t>30</w:t>
            </w:r>
            <w:r>
              <w:rPr>
                <w:noProof/>
                <w:webHidden/>
              </w:rPr>
              <w:fldChar w:fldCharType="end"/>
            </w:r>
          </w:hyperlink>
        </w:p>
        <w:p w14:paraId="6BC8630C" w14:textId="353BF706" w:rsidR="00965F18" w:rsidRDefault="00965F18">
          <w:pPr>
            <w:pStyle w:val="TM5"/>
            <w:tabs>
              <w:tab w:val="right" w:leader="dot" w:pos="9394"/>
            </w:tabs>
            <w:rPr>
              <w:rFonts w:asciiTheme="minorHAnsi" w:hAnsiTheme="minorHAnsi"/>
              <w:noProof/>
              <w:sz w:val="24"/>
            </w:rPr>
          </w:pPr>
          <w:hyperlink w:anchor="_Toc224826522" w:history="1">
            <w:r w:rsidRPr="00E90756">
              <w:rPr>
                <w:rStyle w:val="Lienhypertexte"/>
                <w:noProof/>
              </w:rPr>
              <w:t>Titulaire du droit d’auteur</w:t>
            </w:r>
            <w:r>
              <w:rPr>
                <w:noProof/>
                <w:webHidden/>
              </w:rPr>
              <w:tab/>
            </w:r>
            <w:r>
              <w:rPr>
                <w:noProof/>
                <w:webHidden/>
              </w:rPr>
              <w:fldChar w:fldCharType="begin"/>
            </w:r>
            <w:r>
              <w:rPr>
                <w:noProof/>
                <w:webHidden/>
              </w:rPr>
              <w:instrText xml:space="preserve"> PAGEREF _Toc224826522 \h </w:instrText>
            </w:r>
            <w:r>
              <w:rPr>
                <w:noProof/>
                <w:webHidden/>
              </w:rPr>
            </w:r>
            <w:r>
              <w:rPr>
                <w:noProof/>
                <w:webHidden/>
              </w:rPr>
              <w:fldChar w:fldCharType="separate"/>
            </w:r>
            <w:r>
              <w:rPr>
                <w:noProof/>
                <w:webHidden/>
              </w:rPr>
              <w:t>30</w:t>
            </w:r>
            <w:r>
              <w:rPr>
                <w:noProof/>
                <w:webHidden/>
              </w:rPr>
              <w:fldChar w:fldCharType="end"/>
            </w:r>
          </w:hyperlink>
        </w:p>
        <w:p w14:paraId="018CAA64" w14:textId="543B7DA4" w:rsidR="00965F18" w:rsidRDefault="00965F18">
          <w:pPr>
            <w:pStyle w:val="TM5"/>
            <w:tabs>
              <w:tab w:val="right" w:leader="dot" w:pos="9394"/>
            </w:tabs>
            <w:rPr>
              <w:rFonts w:asciiTheme="minorHAnsi" w:hAnsiTheme="minorHAnsi"/>
              <w:noProof/>
              <w:sz w:val="24"/>
            </w:rPr>
          </w:pPr>
          <w:hyperlink w:anchor="_Toc224826523" w:history="1">
            <w:r w:rsidRPr="00E90756">
              <w:rPr>
                <w:rStyle w:val="Lienhypertexte"/>
                <w:noProof/>
              </w:rPr>
              <w:t>Licence</w:t>
            </w:r>
            <w:r>
              <w:rPr>
                <w:noProof/>
                <w:webHidden/>
              </w:rPr>
              <w:tab/>
            </w:r>
            <w:r>
              <w:rPr>
                <w:noProof/>
                <w:webHidden/>
              </w:rPr>
              <w:fldChar w:fldCharType="begin"/>
            </w:r>
            <w:r>
              <w:rPr>
                <w:noProof/>
                <w:webHidden/>
              </w:rPr>
              <w:instrText xml:space="preserve"> PAGEREF _Toc224826523 \h </w:instrText>
            </w:r>
            <w:r>
              <w:rPr>
                <w:noProof/>
                <w:webHidden/>
              </w:rPr>
            </w:r>
            <w:r>
              <w:rPr>
                <w:noProof/>
                <w:webHidden/>
              </w:rPr>
              <w:fldChar w:fldCharType="separate"/>
            </w:r>
            <w:r>
              <w:rPr>
                <w:noProof/>
                <w:webHidden/>
              </w:rPr>
              <w:t>30</w:t>
            </w:r>
            <w:r>
              <w:rPr>
                <w:noProof/>
                <w:webHidden/>
              </w:rPr>
              <w:fldChar w:fldCharType="end"/>
            </w:r>
          </w:hyperlink>
        </w:p>
        <w:p w14:paraId="0C716884" w14:textId="5A796F28" w:rsidR="00965F18" w:rsidRDefault="00965F18">
          <w:pPr>
            <w:pStyle w:val="TM5"/>
            <w:tabs>
              <w:tab w:val="right" w:leader="dot" w:pos="9394"/>
            </w:tabs>
            <w:rPr>
              <w:rFonts w:asciiTheme="minorHAnsi" w:hAnsiTheme="minorHAnsi"/>
              <w:noProof/>
              <w:sz w:val="24"/>
            </w:rPr>
          </w:pPr>
          <w:hyperlink w:anchor="_Toc224826524" w:history="1">
            <w:r w:rsidRPr="00E90756">
              <w:rPr>
                <w:rStyle w:val="Lienhypertexte"/>
                <w:noProof/>
              </w:rPr>
              <w:t>Année du droit d’auteur</w:t>
            </w:r>
            <w:r>
              <w:rPr>
                <w:noProof/>
                <w:webHidden/>
              </w:rPr>
              <w:tab/>
            </w:r>
            <w:r>
              <w:rPr>
                <w:noProof/>
                <w:webHidden/>
              </w:rPr>
              <w:fldChar w:fldCharType="begin"/>
            </w:r>
            <w:r>
              <w:rPr>
                <w:noProof/>
                <w:webHidden/>
              </w:rPr>
              <w:instrText xml:space="preserve"> PAGEREF _Toc224826524 \h </w:instrText>
            </w:r>
            <w:r>
              <w:rPr>
                <w:noProof/>
                <w:webHidden/>
              </w:rPr>
            </w:r>
            <w:r>
              <w:rPr>
                <w:noProof/>
                <w:webHidden/>
              </w:rPr>
              <w:fldChar w:fldCharType="separate"/>
            </w:r>
            <w:r>
              <w:rPr>
                <w:noProof/>
                <w:webHidden/>
              </w:rPr>
              <w:t>30</w:t>
            </w:r>
            <w:r>
              <w:rPr>
                <w:noProof/>
                <w:webHidden/>
              </w:rPr>
              <w:fldChar w:fldCharType="end"/>
            </w:r>
          </w:hyperlink>
        </w:p>
        <w:p w14:paraId="75C34D8B" w14:textId="41D54493" w:rsidR="00965F18" w:rsidRDefault="00965F18">
          <w:pPr>
            <w:pStyle w:val="TM5"/>
            <w:tabs>
              <w:tab w:val="right" w:leader="dot" w:pos="9394"/>
            </w:tabs>
            <w:rPr>
              <w:rFonts w:asciiTheme="minorHAnsi" w:hAnsiTheme="minorHAnsi"/>
              <w:noProof/>
              <w:sz w:val="24"/>
            </w:rPr>
          </w:pPr>
          <w:hyperlink w:anchor="_Toc224826525" w:history="1">
            <w:r w:rsidRPr="00E90756">
              <w:rPr>
                <w:rStyle w:val="Lienhypertexte"/>
                <w:noProof/>
              </w:rPr>
              <w:t>Termes de la licence</w:t>
            </w:r>
            <w:r>
              <w:rPr>
                <w:noProof/>
                <w:webHidden/>
              </w:rPr>
              <w:tab/>
            </w:r>
            <w:r>
              <w:rPr>
                <w:noProof/>
                <w:webHidden/>
              </w:rPr>
              <w:fldChar w:fldCharType="begin"/>
            </w:r>
            <w:r>
              <w:rPr>
                <w:noProof/>
                <w:webHidden/>
              </w:rPr>
              <w:instrText xml:space="preserve"> PAGEREF _Toc224826525 \h </w:instrText>
            </w:r>
            <w:r>
              <w:rPr>
                <w:noProof/>
                <w:webHidden/>
              </w:rPr>
            </w:r>
            <w:r>
              <w:rPr>
                <w:noProof/>
                <w:webHidden/>
              </w:rPr>
              <w:fldChar w:fldCharType="separate"/>
            </w:r>
            <w:r>
              <w:rPr>
                <w:noProof/>
                <w:webHidden/>
              </w:rPr>
              <w:t>30</w:t>
            </w:r>
            <w:r>
              <w:rPr>
                <w:noProof/>
                <w:webHidden/>
              </w:rPr>
              <w:fldChar w:fldCharType="end"/>
            </w:r>
          </w:hyperlink>
        </w:p>
        <w:p w14:paraId="6082BEAC" w14:textId="0549AC21"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26" w:history="1">
            <w:r w:rsidRPr="00E90756">
              <w:rPr>
                <w:rStyle w:val="Lienhypertexte"/>
                <w:noProof/>
              </w:rPr>
              <w:t>DOIs</w:t>
            </w:r>
            <w:r>
              <w:rPr>
                <w:noProof/>
                <w:webHidden/>
              </w:rPr>
              <w:tab/>
            </w:r>
            <w:r>
              <w:rPr>
                <w:noProof/>
                <w:webHidden/>
              </w:rPr>
              <w:fldChar w:fldCharType="begin"/>
            </w:r>
            <w:r>
              <w:rPr>
                <w:noProof/>
                <w:webHidden/>
              </w:rPr>
              <w:instrText xml:space="preserve"> PAGEREF _Toc224826526 \h </w:instrText>
            </w:r>
            <w:r>
              <w:rPr>
                <w:noProof/>
                <w:webHidden/>
              </w:rPr>
            </w:r>
            <w:r>
              <w:rPr>
                <w:noProof/>
                <w:webHidden/>
              </w:rPr>
              <w:fldChar w:fldCharType="separate"/>
            </w:r>
            <w:r>
              <w:rPr>
                <w:noProof/>
                <w:webHidden/>
              </w:rPr>
              <w:t>31</w:t>
            </w:r>
            <w:r>
              <w:rPr>
                <w:noProof/>
                <w:webHidden/>
              </w:rPr>
              <w:fldChar w:fldCharType="end"/>
            </w:r>
          </w:hyperlink>
        </w:p>
        <w:p w14:paraId="12D9C7BF" w14:textId="6CBFF093"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27" w:history="1">
            <w:r w:rsidRPr="00E90756">
              <w:rPr>
                <w:rStyle w:val="Lienhypertexte"/>
                <w:noProof/>
              </w:rPr>
              <w:t>Paiements</w:t>
            </w:r>
            <w:r>
              <w:rPr>
                <w:noProof/>
                <w:webHidden/>
              </w:rPr>
              <w:tab/>
            </w:r>
            <w:r>
              <w:rPr>
                <w:noProof/>
                <w:webHidden/>
              </w:rPr>
              <w:fldChar w:fldCharType="begin"/>
            </w:r>
            <w:r>
              <w:rPr>
                <w:noProof/>
                <w:webHidden/>
              </w:rPr>
              <w:instrText xml:space="preserve"> PAGEREF _Toc224826527 \h </w:instrText>
            </w:r>
            <w:r>
              <w:rPr>
                <w:noProof/>
                <w:webHidden/>
              </w:rPr>
            </w:r>
            <w:r>
              <w:rPr>
                <w:noProof/>
                <w:webHidden/>
              </w:rPr>
              <w:fldChar w:fldCharType="separate"/>
            </w:r>
            <w:r>
              <w:rPr>
                <w:noProof/>
                <w:webHidden/>
              </w:rPr>
              <w:t>31</w:t>
            </w:r>
            <w:r>
              <w:rPr>
                <w:noProof/>
                <w:webHidden/>
              </w:rPr>
              <w:fldChar w:fldCharType="end"/>
            </w:r>
          </w:hyperlink>
        </w:p>
        <w:p w14:paraId="47D09625" w14:textId="4E022721"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28" w:history="1">
            <w:r w:rsidRPr="00E90756">
              <w:rPr>
                <w:rStyle w:val="Lienhypertexte"/>
                <w:noProof/>
              </w:rPr>
              <w:t>Accès</w:t>
            </w:r>
            <w:r>
              <w:rPr>
                <w:noProof/>
                <w:webHidden/>
              </w:rPr>
              <w:tab/>
            </w:r>
            <w:r>
              <w:rPr>
                <w:noProof/>
                <w:webHidden/>
              </w:rPr>
              <w:fldChar w:fldCharType="begin"/>
            </w:r>
            <w:r>
              <w:rPr>
                <w:noProof/>
                <w:webHidden/>
              </w:rPr>
              <w:instrText xml:space="preserve"> PAGEREF _Toc224826528 \h </w:instrText>
            </w:r>
            <w:r>
              <w:rPr>
                <w:noProof/>
                <w:webHidden/>
              </w:rPr>
            </w:r>
            <w:r>
              <w:rPr>
                <w:noProof/>
                <w:webHidden/>
              </w:rPr>
              <w:fldChar w:fldCharType="separate"/>
            </w:r>
            <w:r>
              <w:rPr>
                <w:noProof/>
                <w:webHidden/>
              </w:rPr>
              <w:t>31</w:t>
            </w:r>
            <w:r>
              <w:rPr>
                <w:noProof/>
                <w:webHidden/>
              </w:rPr>
              <w:fldChar w:fldCharType="end"/>
            </w:r>
          </w:hyperlink>
        </w:p>
        <w:p w14:paraId="281CE648" w14:textId="032A213C" w:rsidR="00965F18" w:rsidRDefault="00965F18">
          <w:pPr>
            <w:pStyle w:val="TM5"/>
            <w:tabs>
              <w:tab w:val="right" w:leader="dot" w:pos="9394"/>
            </w:tabs>
            <w:rPr>
              <w:rFonts w:asciiTheme="minorHAnsi" w:hAnsiTheme="minorHAnsi"/>
              <w:noProof/>
              <w:sz w:val="24"/>
            </w:rPr>
          </w:pPr>
          <w:hyperlink w:anchor="_Toc224826529" w:history="1">
            <w:r w:rsidRPr="00E90756">
              <w:rPr>
                <w:rStyle w:val="Lienhypertexte"/>
                <w:noProof/>
              </w:rPr>
              <w:t>Mode de publication</w:t>
            </w:r>
            <w:r>
              <w:rPr>
                <w:noProof/>
                <w:webHidden/>
              </w:rPr>
              <w:tab/>
            </w:r>
            <w:r>
              <w:rPr>
                <w:noProof/>
                <w:webHidden/>
              </w:rPr>
              <w:fldChar w:fldCharType="begin"/>
            </w:r>
            <w:r>
              <w:rPr>
                <w:noProof/>
                <w:webHidden/>
              </w:rPr>
              <w:instrText xml:space="preserve"> PAGEREF _Toc224826529 \h </w:instrText>
            </w:r>
            <w:r>
              <w:rPr>
                <w:noProof/>
                <w:webHidden/>
              </w:rPr>
            </w:r>
            <w:r>
              <w:rPr>
                <w:noProof/>
                <w:webHidden/>
              </w:rPr>
              <w:fldChar w:fldCharType="separate"/>
            </w:r>
            <w:r>
              <w:rPr>
                <w:noProof/>
                <w:webHidden/>
              </w:rPr>
              <w:t>31</w:t>
            </w:r>
            <w:r>
              <w:rPr>
                <w:noProof/>
                <w:webHidden/>
              </w:rPr>
              <w:fldChar w:fldCharType="end"/>
            </w:r>
          </w:hyperlink>
        </w:p>
        <w:p w14:paraId="77BB0DA7" w14:textId="62084A13" w:rsidR="00965F18" w:rsidRDefault="00965F18">
          <w:pPr>
            <w:pStyle w:val="TM5"/>
            <w:tabs>
              <w:tab w:val="right" w:leader="dot" w:pos="9394"/>
            </w:tabs>
            <w:rPr>
              <w:rFonts w:asciiTheme="minorHAnsi" w:hAnsiTheme="minorHAnsi"/>
              <w:noProof/>
              <w:sz w:val="24"/>
            </w:rPr>
          </w:pPr>
          <w:hyperlink w:anchor="_Toc224826530" w:history="1">
            <w:r w:rsidRPr="00E90756">
              <w:rPr>
                <w:rStyle w:val="Lienhypertexte"/>
                <w:noProof/>
              </w:rPr>
              <w:t>Permettre l’accès OAI au contenu</w:t>
            </w:r>
            <w:r>
              <w:rPr>
                <w:noProof/>
                <w:webHidden/>
              </w:rPr>
              <w:tab/>
            </w:r>
            <w:r>
              <w:rPr>
                <w:noProof/>
                <w:webHidden/>
              </w:rPr>
              <w:fldChar w:fldCharType="begin"/>
            </w:r>
            <w:r>
              <w:rPr>
                <w:noProof/>
                <w:webHidden/>
              </w:rPr>
              <w:instrText xml:space="preserve"> PAGEREF _Toc224826530 \h </w:instrText>
            </w:r>
            <w:r>
              <w:rPr>
                <w:noProof/>
                <w:webHidden/>
              </w:rPr>
            </w:r>
            <w:r>
              <w:rPr>
                <w:noProof/>
                <w:webHidden/>
              </w:rPr>
              <w:fldChar w:fldCharType="separate"/>
            </w:r>
            <w:r>
              <w:rPr>
                <w:noProof/>
                <w:webHidden/>
              </w:rPr>
              <w:t>31</w:t>
            </w:r>
            <w:r>
              <w:rPr>
                <w:noProof/>
                <w:webHidden/>
              </w:rPr>
              <w:fldChar w:fldCharType="end"/>
            </w:r>
          </w:hyperlink>
        </w:p>
        <w:p w14:paraId="5E07B408" w14:textId="123617A4"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31" w:history="1">
            <w:r w:rsidRPr="00E90756">
              <w:rPr>
                <w:rStyle w:val="Lienhypertexte"/>
                <w:noProof/>
              </w:rPr>
              <w:t>Archivage</w:t>
            </w:r>
            <w:r>
              <w:rPr>
                <w:noProof/>
                <w:webHidden/>
              </w:rPr>
              <w:tab/>
            </w:r>
            <w:r>
              <w:rPr>
                <w:noProof/>
                <w:webHidden/>
              </w:rPr>
              <w:fldChar w:fldCharType="begin"/>
            </w:r>
            <w:r>
              <w:rPr>
                <w:noProof/>
                <w:webHidden/>
              </w:rPr>
              <w:instrText xml:space="preserve"> PAGEREF _Toc224826531 \h </w:instrText>
            </w:r>
            <w:r>
              <w:rPr>
                <w:noProof/>
                <w:webHidden/>
              </w:rPr>
            </w:r>
            <w:r>
              <w:rPr>
                <w:noProof/>
                <w:webHidden/>
              </w:rPr>
              <w:fldChar w:fldCharType="separate"/>
            </w:r>
            <w:r>
              <w:rPr>
                <w:noProof/>
                <w:webHidden/>
              </w:rPr>
              <w:t>31</w:t>
            </w:r>
            <w:r>
              <w:rPr>
                <w:noProof/>
                <w:webHidden/>
              </w:rPr>
              <w:fldChar w:fldCharType="end"/>
            </w:r>
          </w:hyperlink>
        </w:p>
        <w:p w14:paraId="68927431" w14:textId="64464861"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32" w:history="1">
            <w:r w:rsidRPr="00E90756">
              <w:rPr>
                <w:rStyle w:val="Lienhypertexte"/>
                <w:noProof/>
              </w:rPr>
              <w:t>Paramétrer le compte d’un utilisateur</w:t>
            </w:r>
            <w:r>
              <w:rPr>
                <w:noProof/>
                <w:webHidden/>
              </w:rPr>
              <w:tab/>
            </w:r>
            <w:r>
              <w:rPr>
                <w:noProof/>
                <w:webHidden/>
              </w:rPr>
              <w:fldChar w:fldCharType="begin"/>
            </w:r>
            <w:r>
              <w:rPr>
                <w:noProof/>
                <w:webHidden/>
              </w:rPr>
              <w:instrText xml:space="preserve"> PAGEREF _Toc224826532 \h </w:instrText>
            </w:r>
            <w:r>
              <w:rPr>
                <w:noProof/>
                <w:webHidden/>
              </w:rPr>
            </w:r>
            <w:r>
              <w:rPr>
                <w:noProof/>
                <w:webHidden/>
              </w:rPr>
              <w:fldChar w:fldCharType="separate"/>
            </w:r>
            <w:r>
              <w:rPr>
                <w:noProof/>
                <w:webHidden/>
              </w:rPr>
              <w:t>32</w:t>
            </w:r>
            <w:r>
              <w:rPr>
                <w:noProof/>
                <w:webHidden/>
              </w:rPr>
              <w:fldChar w:fldCharType="end"/>
            </w:r>
          </w:hyperlink>
        </w:p>
        <w:p w14:paraId="55805B1C" w14:textId="5B059032"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33" w:history="1">
            <w:r w:rsidRPr="00E90756">
              <w:rPr>
                <w:rStyle w:val="Lienhypertexte"/>
                <w:noProof/>
              </w:rPr>
              <w:t>Inviter un utilisateur</w:t>
            </w:r>
            <w:r>
              <w:rPr>
                <w:noProof/>
                <w:webHidden/>
              </w:rPr>
              <w:tab/>
            </w:r>
            <w:r>
              <w:rPr>
                <w:noProof/>
                <w:webHidden/>
              </w:rPr>
              <w:fldChar w:fldCharType="begin"/>
            </w:r>
            <w:r>
              <w:rPr>
                <w:noProof/>
                <w:webHidden/>
              </w:rPr>
              <w:instrText xml:space="preserve"> PAGEREF _Toc224826533 \h </w:instrText>
            </w:r>
            <w:r>
              <w:rPr>
                <w:noProof/>
                <w:webHidden/>
              </w:rPr>
            </w:r>
            <w:r>
              <w:rPr>
                <w:noProof/>
                <w:webHidden/>
              </w:rPr>
              <w:fldChar w:fldCharType="separate"/>
            </w:r>
            <w:r>
              <w:rPr>
                <w:noProof/>
                <w:webHidden/>
              </w:rPr>
              <w:t>33</w:t>
            </w:r>
            <w:r>
              <w:rPr>
                <w:noProof/>
                <w:webHidden/>
              </w:rPr>
              <w:fldChar w:fldCharType="end"/>
            </w:r>
          </w:hyperlink>
        </w:p>
        <w:p w14:paraId="38341CCF" w14:textId="7A59F295"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34" w:history="1">
            <w:r w:rsidRPr="00E90756">
              <w:rPr>
                <w:rStyle w:val="Lienhypertexte"/>
                <w:noProof/>
              </w:rPr>
              <w:t>Rechercher un utilisateur</w:t>
            </w:r>
            <w:r>
              <w:rPr>
                <w:noProof/>
                <w:webHidden/>
              </w:rPr>
              <w:tab/>
            </w:r>
            <w:r>
              <w:rPr>
                <w:noProof/>
                <w:webHidden/>
              </w:rPr>
              <w:fldChar w:fldCharType="begin"/>
            </w:r>
            <w:r>
              <w:rPr>
                <w:noProof/>
                <w:webHidden/>
              </w:rPr>
              <w:instrText xml:space="preserve"> PAGEREF _Toc224826534 \h </w:instrText>
            </w:r>
            <w:r>
              <w:rPr>
                <w:noProof/>
                <w:webHidden/>
              </w:rPr>
            </w:r>
            <w:r>
              <w:rPr>
                <w:noProof/>
                <w:webHidden/>
              </w:rPr>
              <w:fldChar w:fldCharType="separate"/>
            </w:r>
            <w:r>
              <w:rPr>
                <w:noProof/>
                <w:webHidden/>
              </w:rPr>
              <w:t>35</w:t>
            </w:r>
            <w:r>
              <w:rPr>
                <w:noProof/>
                <w:webHidden/>
              </w:rPr>
              <w:fldChar w:fldCharType="end"/>
            </w:r>
          </w:hyperlink>
        </w:p>
        <w:p w14:paraId="424210A8" w14:textId="3AA7A086"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35" w:history="1">
            <w:r w:rsidRPr="00E90756">
              <w:rPr>
                <w:rStyle w:val="Lienhypertexte"/>
                <w:noProof/>
              </w:rPr>
              <w:t>Les rôles dans OJS</w:t>
            </w:r>
            <w:r>
              <w:rPr>
                <w:noProof/>
                <w:webHidden/>
              </w:rPr>
              <w:tab/>
            </w:r>
            <w:r>
              <w:rPr>
                <w:noProof/>
                <w:webHidden/>
              </w:rPr>
              <w:fldChar w:fldCharType="begin"/>
            </w:r>
            <w:r>
              <w:rPr>
                <w:noProof/>
                <w:webHidden/>
              </w:rPr>
              <w:instrText xml:space="preserve"> PAGEREF _Toc224826535 \h </w:instrText>
            </w:r>
            <w:r>
              <w:rPr>
                <w:noProof/>
                <w:webHidden/>
              </w:rPr>
            </w:r>
            <w:r>
              <w:rPr>
                <w:noProof/>
                <w:webHidden/>
              </w:rPr>
              <w:fldChar w:fldCharType="separate"/>
            </w:r>
            <w:r>
              <w:rPr>
                <w:noProof/>
                <w:webHidden/>
              </w:rPr>
              <w:t>36</w:t>
            </w:r>
            <w:r>
              <w:rPr>
                <w:noProof/>
                <w:webHidden/>
              </w:rPr>
              <w:fldChar w:fldCharType="end"/>
            </w:r>
          </w:hyperlink>
        </w:p>
        <w:p w14:paraId="7B85E69A" w14:textId="08757280"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36" w:history="1">
            <w:r w:rsidRPr="00E90756">
              <w:rPr>
                <w:rStyle w:val="Lienhypertexte"/>
                <w:noProof/>
              </w:rPr>
              <w:t>Les discussions</w:t>
            </w:r>
            <w:r>
              <w:rPr>
                <w:noProof/>
                <w:webHidden/>
              </w:rPr>
              <w:tab/>
            </w:r>
            <w:r>
              <w:rPr>
                <w:noProof/>
                <w:webHidden/>
              </w:rPr>
              <w:fldChar w:fldCharType="begin"/>
            </w:r>
            <w:r>
              <w:rPr>
                <w:noProof/>
                <w:webHidden/>
              </w:rPr>
              <w:instrText xml:space="preserve"> PAGEREF _Toc224826536 \h </w:instrText>
            </w:r>
            <w:r>
              <w:rPr>
                <w:noProof/>
                <w:webHidden/>
              </w:rPr>
            </w:r>
            <w:r>
              <w:rPr>
                <w:noProof/>
                <w:webHidden/>
              </w:rPr>
              <w:fldChar w:fldCharType="separate"/>
            </w:r>
            <w:r>
              <w:rPr>
                <w:noProof/>
                <w:webHidden/>
              </w:rPr>
              <w:t>39</w:t>
            </w:r>
            <w:r>
              <w:rPr>
                <w:noProof/>
                <w:webHidden/>
              </w:rPr>
              <w:fldChar w:fldCharType="end"/>
            </w:r>
          </w:hyperlink>
        </w:p>
        <w:p w14:paraId="5AEC9F86" w14:textId="190EE1AD"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37" w:history="1">
            <w:r w:rsidRPr="00E90756">
              <w:rPr>
                <w:rStyle w:val="Lienhypertexte"/>
                <w:noProof/>
              </w:rPr>
              <w:t>Page Soumissions</w:t>
            </w:r>
            <w:r>
              <w:rPr>
                <w:noProof/>
                <w:webHidden/>
              </w:rPr>
              <w:tab/>
            </w:r>
            <w:r>
              <w:rPr>
                <w:noProof/>
                <w:webHidden/>
              </w:rPr>
              <w:fldChar w:fldCharType="begin"/>
            </w:r>
            <w:r>
              <w:rPr>
                <w:noProof/>
                <w:webHidden/>
              </w:rPr>
              <w:instrText xml:space="preserve"> PAGEREF _Toc224826537 \h </w:instrText>
            </w:r>
            <w:r>
              <w:rPr>
                <w:noProof/>
                <w:webHidden/>
              </w:rPr>
            </w:r>
            <w:r>
              <w:rPr>
                <w:noProof/>
                <w:webHidden/>
              </w:rPr>
              <w:fldChar w:fldCharType="separate"/>
            </w:r>
            <w:r>
              <w:rPr>
                <w:noProof/>
                <w:webHidden/>
              </w:rPr>
              <w:t>39</w:t>
            </w:r>
            <w:r>
              <w:rPr>
                <w:noProof/>
                <w:webHidden/>
              </w:rPr>
              <w:fldChar w:fldCharType="end"/>
            </w:r>
          </w:hyperlink>
        </w:p>
        <w:p w14:paraId="42B0C201" w14:textId="3C90209C" w:rsidR="00965F18" w:rsidRDefault="00965F18">
          <w:pPr>
            <w:pStyle w:val="TM5"/>
            <w:tabs>
              <w:tab w:val="right" w:leader="dot" w:pos="9394"/>
            </w:tabs>
            <w:rPr>
              <w:rFonts w:asciiTheme="minorHAnsi" w:hAnsiTheme="minorHAnsi"/>
              <w:noProof/>
              <w:sz w:val="24"/>
            </w:rPr>
          </w:pPr>
          <w:hyperlink w:anchor="_Toc224826538" w:history="1">
            <w:r w:rsidRPr="00E90756">
              <w:rPr>
                <w:rStyle w:val="Lienhypertexte"/>
                <w:noProof/>
              </w:rPr>
              <w:t>Les filtres</w:t>
            </w:r>
            <w:r>
              <w:rPr>
                <w:noProof/>
                <w:webHidden/>
              </w:rPr>
              <w:tab/>
            </w:r>
            <w:r>
              <w:rPr>
                <w:noProof/>
                <w:webHidden/>
              </w:rPr>
              <w:fldChar w:fldCharType="begin"/>
            </w:r>
            <w:r>
              <w:rPr>
                <w:noProof/>
                <w:webHidden/>
              </w:rPr>
              <w:instrText xml:space="preserve"> PAGEREF _Toc224826538 \h </w:instrText>
            </w:r>
            <w:r>
              <w:rPr>
                <w:noProof/>
                <w:webHidden/>
              </w:rPr>
            </w:r>
            <w:r>
              <w:rPr>
                <w:noProof/>
                <w:webHidden/>
              </w:rPr>
              <w:fldChar w:fldCharType="separate"/>
            </w:r>
            <w:r>
              <w:rPr>
                <w:noProof/>
                <w:webHidden/>
              </w:rPr>
              <w:t>41</w:t>
            </w:r>
            <w:r>
              <w:rPr>
                <w:noProof/>
                <w:webHidden/>
              </w:rPr>
              <w:fldChar w:fldCharType="end"/>
            </w:r>
          </w:hyperlink>
        </w:p>
        <w:p w14:paraId="120F708A" w14:textId="29D4861D"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39" w:history="1">
            <w:r w:rsidRPr="00E90756">
              <w:rPr>
                <w:rStyle w:val="Lienhypertexte"/>
                <w:noProof/>
              </w:rPr>
              <w:t>Tableau de bord éditorial</w:t>
            </w:r>
            <w:r>
              <w:rPr>
                <w:noProof/>
                <w:webHidden/>
              </w:rPr>
              <w:tab/>
            </w:r>
            <w:r>
              <w:rPr>
                <w:noProof/>
                <w:webHidden/>
              </w:rPr>
              <w:fldChar w:fldCharType="begin"/>
            </w:r>
            <w:r>
              <w:rPr>
                <w:noProof/>
                <w:webHidden/>
              </w:rPr>
              <w:instrText xml:space="preserve"> PAGEREF _Toc224826539 \h </w:instrText>
            </w:r>
            <w:r>
              <w:rPr>
                <w:noProof/>
                <w:webHidden/>
              </w:rPr>
            </w:r>
            <w:r>
              <w:rPr>
                <w:noProof/>
                <w:webHidden/>
              </w:rPr>
              <w:fldChar w:fldCharType="separate"/>
            </w:r>
            <w:r>
              <w:rPr>
                <w:noProof/>
                <w:webHidden/>
              </w:rPr>
              <w:t>42</w:t>
            </w:r>
            <w:r>
              <w:rPr>
                <w:noProof/>
                <w:webHidden/>
              </w:rPr>
              <w:fldChar w:fldCharType="end"/>
            </w:r>
          </w:hyperlink>
        </w:p>
        <w:p w14:paraId="755D1F3E" w14:textId="3264530B" w:rsidR="00965F18" w:rsidRDefault="00965F18">
          <w:pPr>
            <w:pStyle w:val="TM2"/>
            <w:tabs>
              <w:tab w:val="right" w:leader="dot" w:pos="9394"/>
            </w:tabs>
            <w:rPr>
              <w:rFonts w:asciiTheme="minorHAnsi" w:eastAsiaTheme="minorEastAsia" w:hAnsiTheme="minorHAnsi" w:cstheme="minorBidi"/>
              <w:b w:val="0"/>
              <w:noProof/>
              <w:color w:val="auto"/>
              <w:kern w:val="2"/>
              <w:sz w:val="24"/>
              <w:szCs w:val="24"/>
              <w:lang w:eastAsia="fr-CA"/>
              <w14:ligatures w14:val="standardContextual"/>
            </w:rPr>
          </w:pPr>
          <w:hyperlink w:anchor="_Toc224826540" w:history="1">
            <w:r w:rsidRPr="00E90756">
              <w:rPr>
                <w:rStyle w:val="Lienhypertexte"/>
                <w:noProof/>
                <w:lang w:bidi="fr-FR"/>
              </w:rPr>
              <w:t>Processus de soumission</w:t>
            </w:r>
            <w:r>
              <w:rPr>
                <w:noProof/>
                <w:webHidden/>
              </w:rPr>
              <w:tab/>
            </w:r>
            <w:r>
              <w:rPr>
                <w:noProof/>
                <w:webHidden/>
              </w:rPr>
              <w:fldChar w:fldCharType="begin"/>
            </w:r>
            <w:r>
              <w:rPr>
                <w:noProof/>
                <w:webHidden/>
              </w:rPr>
              <w:instrText xml:space="preserve"> PAGEREF _Toc224826540 \h </w:instrText>
            </w:r>
            <w:r>
              <w:rPr>
                <w:noProof/>
                <w:webHidden/>
              </w:rPr>
            </w:r>
            <w:r>
              <w:rPr>
                <w:noProof/>
                <w:webHidden/>
              </w:rPr>
              <w:fldChar w:fldCharType="separate"/>
            </w:r>
            <w:r>
              <w:rPr>
                <w:noProof/>
                <w:webHidden/>
              </w:rPr>
              <w:t>43</w:t>
            </w:r>
            <w:r>
              <w:rPr>
                <w:noProof/>
                <w:webHidden/>
              </w:rPr>
              <w:fldChar w:fldCharType="end"/>
            </w:r>
          </w:hyperlink>
        </w:p>
        <w:p w14:paraId="108487CF" w14:textId="24547D0E" w:rsidR="00965F18" w:rsidRDefault="00965F18">
          <w:pPr>
            <w:pStyle w:val="TM5"/>
            <w:tabs>
              <w:tab w:val="right" w:leader="dot" w:pos="9394"/>
            </w:tabs>
            <w:rPr>
              <w:rFonts w:asciiTheme="minorHAnsi" w:hAnsiTheme="minorHAnsi"/>
              <w:noProof/>
              <w:sz w:val="24"/>
            </w:rPr>
          </w:pPr>
          <w:hyperlink w:anchor="_Toc224826541" w:history="1">
            <w:r w:rsidRPr="00E90756">
              <w:rPr>
                <w:rStyle w:val="Lienhypertexte"/>
                <w:noProof/>
              </w:rPr>
              <w:t>Fichiers de la soumission</w:t>
            </w:r>
            <w:r>
              <w:rPr>
                <w:noProof/>
                <w:webHidden/>
              </w:rPr>
              <w:tab/>
            </w:r>
            <w:r>
              <w:rPr>
                <w:noProof/>
                <w:webHidden/>
              </w:rPr>
              <w:fldChar w:fldCharType="begin"/>
            </w:r>
            <w:r>
              <w:rPr>
                <w:noProof/>
                <w:webHidden/>
              </w:rPr>
              <w:instrText xml:space="preserve"> PAGEREF _Toc224826541 \h </w:instrText>
            </w:r>
            <w:r>
              <w:rPr>
                <w:noProof/>
                <w:webHidden/>
              </w:rPr>
            </w:r>
            <w:r>
              <w:rPr>
                <w:noProof/>
                <w:webHidden/>
              </w:rPr>
              <w:fldChar w:fldCharType="separate"/>
            </w:r>
            <w:r>
              <w:rPr>
                <w:noProof/>
                <w:webHidden/>
              </w:rPr>
              <w:t>45</w:t>
            </w:r>
            <w:r>
              <w:rPr>
                <w:noProof/>
                <w:webHidden/>
              </w:rPr>
              <w:fldChar w:fldCharType="end"/>
            </w:r>
          </w:hyperlink>
        </w:p>
        <w:p w14:paraId="475AD475" w14:textId="4F2F7B88" w:rsidR="00965F18" w:rsidRDefault="00965F18">
          <w:pPr>
            <w:pStyle w:val="TM5"/>
            <w:tabs>
              <w:tab w:val="right" w:leader="dot" w:pos="9394"/>
            </w:tabs>
            <w:rPr>
              <w:rFonts w:asciiTheme="minorHAnsi" w:hAnsiTheme="minorHAnsi"/>
              <w:noProof/>
              <w:sz w:val="24"/>
            </w:rPr>
          </w:pPr>
          <w:hyperlink w:anchor="_Toc224826542" w:history="1">
            <w:r w:rsidRPr="00E90756">
              <w:rPr>
                <w:rStyle w:val="Lienhypertexte"/>
                <w:noProof/>
              </w:rPr>
              <w:t>Discussions pré-évaluation</w:t>
            </w:r>
            <w:r>
              <w:rPr>
                <w:noProof/>
                <w:webHidden/>
              </w:rPr>
              <w:tab/>
            </w:r>
            <w:r>
              <w:rPr>
                <w:noProof/>
                <w:webHidden/>
              </w:rPr>
              <w:fldChar w:fldCharType="begin"/>
            </w:r>
            <w:r>
              <w:rPr>
                <w:noProof/>
                <w:webHidden/>
              </w:rPr>
              <w:instrText xml:space="preserve"> PAGEREF _Toc224826542 \h </w:instrText>
            </w:r>
            <w:r>
              <w:rPr>
                <w:noProof/>
                <w:webHidden/>
              </w:rPr>
            </w:r>
            <w:r>
              <w:rPr>
                <w:noProof/>
                <w:webHidden/>
              </w:rPr>
              <w:fldChar w:fldCharType="separate"/>
            </w:r>
            <w:r>
              <w:rPr>
                <w:noProof/>
                <w:webHidden/>
              </w:rPr>
              <w:t>45</w:t>
            </w:r>
            <w:r>
              <w:rPr>
                <w:noProof/>
                <w:webHidden/>
              </w:rPr>
              <w:fldChar w:fldCharType="end"/>
            </w:r>
          </w:hyperlink>
        </w:p>
        <w:p w14:paraId="0295788E" w14:textId="63660B8A" w:rsidR="00965F18" w:rsidRDefault="00965F18">
          <w:pPr>
            <w:pStyle w:val="TM5"/>
            <w:tabs>
              <w:tab w:val="right" w:leader="dot" w:pos="9394"/>
            </w:tabs>
            <w:rPr>
              <w:rFonts w:asciiTheme="minorHAnsi" w:hAnsiTheme="minorHAnsi"/>
              <w:noProof/>
              <w:sz w:val="24"/>
            </w:rPr>
          </w:pPr>
          <w:hyperlink w:anchor="_Toc224826543" w:history="1">
            <w:r w:rsidRPr="00E90756">
              <w:rPr>
                <w:rStyle w:val="Lienhypertexte"/>
                <w:noProof/>
              </w:rPr>
              <w:t>Participants-es</w:t>
            </w:r>
            <w:r>
              <w:rPr>
                <w:noProof/>
                <w:webHidden/>
              </w:rPr>
              <w:tab/>
            </w:r>
            <w:r>
              <w:rPr>
                <w:noProof/>
                <w:webHidden/>
              </w:rPr>
              <w:fldChar w:fldCharType="begin"/>
            </w:r>
            <w:r>
              <w:rPr>
                <w:noProof/>
                <w:webHidden/>
              </w:rPr>
              <w:instrText xml:space="preserve"> PAGEREF _Toc224826543 \h </w:instrText>
            </w:r>
            <w:r>
              <w:rPr>
                <w:noProof/>
                <w:webHidden/>
              </w:rPr>
            </w:r>
            <w:r>
              <w:rPr>
                <w:noProof/>
                <w:webHidden/>
              </w:rPr>
              <w:fldChar w:fldCharType="separate"/>
            </w:r>
            <w:r>
              <w:rPr>
                <w:noProof/>
                <w:webHidden/>
              </w:rPr>
              <w:t>45</w:t>
            </w:r>
            <w:r>
              <w:rPr>
                <w:noProof/>
                <w:webHidden/>
              </w:rPr>
              <w:fldChar w:fldCharType="end"/>
            </w:r>
          </w:hyperlink>
        </w:p>
        <w:p w14:paraId="3B3E9037" w14:textId="0B311BE3" w:rsidR="00965F18" w:rsidRDefault="00965F18">
          <w:pPr>
            <w:pStyle w:val="TM5"/>
            <w:tabs>
              <w:tab w:val="right" w:leader="dot" w:pos="9394"/>
            </w:tabs>
            <w:rPr>
              <w:rFonts w:asciiTheme="minorHAnsi" w:hAnsiTheme="minorHAnsi"/>
              <w:noProof/>
              <w:sz w:val="24"/>
            </w:rPr>
          </w:pPr>
          <w:hyperlink w:anchor="_Toc224826544" w:history="1">
            <w:r w:rsidRPr="00E90756">
              <w:rPr>
                <w:rStyle w:val="Lienhypertexte"/>
                <w:noProof/>
              </w:rPr>
              <w:t>Journal d’événements</w:t>
            </w:r>
            <w:r>
              <w:rPr>
                <w:noProof/>
                <w:webHidden/>
              </w:rPr>
              <w:tab/>
            </w:r>
            <w:r>
              <w:rPr>
                <w:noProof/>
                <w:webHidden/>
              </w:rPr>
              <w:fldChar w:fldCharType="begin"/>
            </w:r>
            <w:r>
              <w:rPr>
                <w:noProof/>
                <w:webHidden/>
              </w:rPr>
              <w:instrText xml:space="preserve"> PAGEREF _Toc224826544 \h </w:instrText>
            </w:r>
            <w:r>
              <w:rPr>
                <w:noProof/>
                <w:webHidden/>
              </w:rPr>
            </w:r>
            <w:r>
              <w:rPr>
                <w:noProof/>
                <w:webHidden/>
              </w:rPr>
              <w:fldChar w:fldCharType="separate"/>
            </w:r>
            <w:r>
              <w:rPr>
                <w:noProof/>
                <w:webHidden/>
              </w:rPr>
              <w:t>45</w:t>
            </w:r>
            <w:r>
              <w:rPr>
                <w:noProof/>
                <w:webHidden/>
              </w:rPr>
              <w:fldChar w:fldCharType="end"/>
            </w:r>
          </w:hyperlink>
        </w:p>
        <w:p w14:paraId="6A2F6366" w14:textId="1774F862" w:rsidR="00965F18" w:rsidRDefault="00965F18">
          <w:pPr>
            <w:pStyle w:val="TM5"/>
            <w:tabs>
              <w:tab w:val="right" w:leader="dot" w:pos="9394"/>
            </w:tabs>
            <w:rPr>
              <w:rFonts w:asciiTheme="minorHAnsi" w:hAnsiTheme="minorHAnsi"/>
              <w:noProof/>
              <w:sz w:val="24"/>
            </w:rPr>
          </w:pPr>
          <w:hyperlink w:anchor="_Toc224826545" w:history="1">
            <w:r w:rsidRPr="00E90756">
              <w:rPr>
                <w:rStyle w:val="Lienhypertexte"/>
                <w:noProof/>
              </w:rPr>
              <w:t>Bibliothèque</w:t>
            </w:r>
            <w:r>
              <w:rPr>
                <w:noProof/>
                <w:webHidden/>
              </w:rPr>
              <w:tab/>
            </w:r>
            <w:r>
              <w:rPr>
                <w:noProof/>
                <w:webHidden/>
              </w:rPr>
              <w:fldChar w:fldCharType="begin"/>
            </w:r>
            <w:r>
              <w:rPr>
                <w:noProof/>
                <w:webHidden/>
              </w:rPr>
              <w:instrText xml:space="preserve"> PAGEREF _Toc224826545 \h </w:instrText>
            </w:r>
            <w:r>
              <w:rPr>
                <w:noProof/>
                <w:webHidden/>
              </w:rPr>
            </w:r>
            <w:r>
              <w:rPr>
                <w:noProof/>
                <w:webHidden/>
              </w:rPr>
              <w:fldChar w:fldCharType="separate"/>
            </w:r>
            <w:r>
              <w:rPr>
                <w:noProof/>
                <w:webHidden/>
              </w:rPr>
              <w:t>45</w:t>
            </w:r>
            <w:r>
              <w:rPr>
                <w:noProof/>
                <w:webHidden/>
              </w:rPr>
              <w:fldChar w:fldCharType="end"/>
            </w:r>
          </w:hyperlink>
        </w:p>
        <w:p w14:paraId="37053398" w14:textId="55C85BBA" w:rsidR="00965F18" w:rsidRDefault="00965F18">
          <w:pPr>
            <w:pStyle w:val="TM5"/>
            <w:tabs>
              <w:tab w:val="right" w:leader="dot" w:pos="9394"/>
            </w:tabs>
            <w:rPr>
              <w:rFonts w:asciiTheme="minorHAnsi" w:hAnsiTheme="minorHAnsi"/>
              <w:noProof/>
              <w:sz w:val="24"/>
            </w:rPr>
          </w:pPr>
          <w:hyperlink w:anchor="_Toc224826546" w:history="1">
            <w:r w:rsidRPr="00E90756">
              <w:rPr>
                <w:rStyle w:val="Lienhypertexte"/>
                <w:noProof/>
              </w:rPr>
              <w:t>Boutons de décision éditoriale</w:t>
            </w:r>
            <w:r>
              <w:rPr>
                <w:noProof/>
                <w:webHidden/>
              </w:rPr>
              <w:tab/>
            </w:r>
            <w:r>
              <w:rPr>
                <w:noProof/>
                <w:webHidden/>
              </w:rPr>
              <w:fldChar w:fldCharType="begin"/>
            </w:r>
            <w:r>
              <w:rPr>
                <w:noProof/>
                <w:webHidden/>
              </w:rPr>
              <w:instrText xml:space="preserve"> PAGEREF _Toc224826546 \h </w:instrText>
            </w:r>
            <w:r>
              <w:rPr>
                <w:noProof/>
                <w:webHidden/>
              </w:rPr>
            </w:r>
            <w:r>
              <w:rPr>
                <w:noProof/>
                <w:webHidden/>
              </w:rPr>
              <w:fldChar w:fldCharType="separate"/>
            </w:r>
            <w:r>
              <w:rPr>
                <w:noProof/>
                <w:webHidden/>
              </w:rPr>
              <w:t>45</w:t>
            </w:r>
            <w:r>
              <w:rPr>
                <w:noProof/>
                <w:webHidden/>
              </w:rPr>
              <w:fldChar w:fldCharType="end"/>
            </w:r>
          </w:hyperlink>
        </w:p>
        <w:p w14:paraId="5D992B81" w14:textId="2E5DBB82"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47" w:history="1">
            <w:r w:rsidRPr="00E90756">
              <w:rPr>
                <w:rStyle w:val="Lienhypertexte"/>
                <w:noProof/>
              </w:rPr>
              <w:t>Rendre l’auteur anonyme</w:t>
            </w:r>
            <w:r>
              <w:rPr>
                <w:noProof/>
                <w:webHidden/>
              </w:rPr>
              <w:tab/>
            </w:r>
            <w:r>
              <w:rPr>
                <w:noProof/>
                <w:webHidden/>
              </w:rPr>
              <w:fldChar w:fldCharType="begin"/>
            </w:r>
            <w:r>
              <w:rPr>
                <w:noProof/>
                <w:webHidden/>
              </w:rPr>
              <w:instrText xml:space="preserve"> PAGEREF _Toc224826547 \h </w:instrText>
            </w:r>
            <w:r>
              <w:rPr>
                <w:noProof/>
                <w:webHidden/>
              </w:rPr>
            </w:r>
            <w:r>
              <w:rPr>
                <w:noProof/>
                <w:webHidden/>
              </w:rPr>
              <w:fldChar w:fldCharType="separate"/>
            </w:r>
            <w:r>
              <w:rPr>
                <w:noProof/>
                <w:webHidden/>
              </w:rPr>
              <w:t>46</w:t>
            </w:r>
            <w:r>
              <w:rPr>
                <w:noProof/>
                <w:webHidden/>
              </w:rPr>
              <w:fldChar w:fldCharType="end"/>
            </w:r>
          </w:hyperlink>
        </w:p>
        <w:p w14:paraId="5826D32C" w14:textId="606F7BBB"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48" w:history="1">
            <w:r w:rsidRPr="00E90756">
              <w:rPr>
                <w:rStyle w:val="Lienhypertexte"/>
                <w:noProof/>
              </w:rPr>
              <w:t>Ajouter un participant</w:t>
            </w:r>
            <w:r>
              <w:rPr>
                <w:noProof/>
                <w:webHidden/>
              </w:rPr>
              <w:tab/>
            </w:r>
            <w:r>
              <w:rPr>
                <w:noProof/>
                <w:webHidden/>
              </w:rPr>
              <w:fldChar w:fldCharType="begin"/>
            </w:r>
            <w:r>
              <w:rPr>
                <w:noProof/>
                <w:webHidden/>
              </w:rPr>
              <w:instrText xml:space="preserve"> PAGEREF _Toc224826548 \h </w:instrText>
            </w:r>
            <w:r>
              <w:rPr>
                <w:noProof/>
                <w:webHidden/>
              </w:rPr>
            </w:r>
            <w:r>
              <w:rPr>
                <w:noProof/>
                <w:webHidden/>
              </w:rPr>
              <w:fldChar w:fldCharType="separate"/>
            </w:r>
            <w:r>
              <w:rPr>
                <w:noProof/>
                <w:webHidden/>
              </w:rPr>
              <w:t>46</w:t>
            </w:r>
            <w:r>
              <w:rPr>
                <w:noProof/>
                <w:webHidden/>
              </w:rPr>
              <w:fldChar w:fldCharType="end"/>
            </w:r>
          </w:hyperlink>
        </w:p>
        <w:p w14:paraId="64801A9F" w14:textId="56F516C3"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49" w:history="1">
            <w:r w:rsidRPr="00E90756">
              <w:rPr>
                <w:rStyle w:val="Lienhypertexte"/>
                <w:noProof/>
              </w:rPr>
              <w:t>Envoyer une soumission à l’évaluation</w:t>
            </w:r>
            <w:r>
              <w:rPr>
                <w:noProof/>
                <w:webHidden/>
              </w:rPr>
              <w:tab/>
            </w:r>
            <w:r>
              <w:rPr>
                <w:noProof/>
                <w:webHidden/>
              </w:rPr>
              <w:fldChar w:fldCharType="begin"/>
            </w:r>
            <w:r>
              <w:rPr>
                <w:noProof/>
                <w:webHidden/>
              </w:rPr>
              <w:instrText xml:space="preserve"> PAGEREF _Toc224826549 \h </w:instrText>
            </w:r>
            <w:r>
              <w:rPr>
                <w:noProof/>
                <w:webHidden/>
              </w:rPr>
            </w:r>
            <w:r>
              <w:rPr>
                <w:noProof/>
                <w:webHidden/>
              </w:rPr>
              <w:fldChar w:fldCharType="separate"/>
            </w:r>
            <w:r>
              <w:rPr>
                <w:noProof/>
                <w:webHidden/>
              </w:rPr>
              <w:t>47</w:t>
            </w:r>
            <w:r>
              <w:rPr>
                <w:noProof/>
                <w:webHidden/>
              </w:rPr>
              <w:fldChar w:fldCharType="end"/>
            </w:r>
          </w:hyperlink>
        </w:p>
        <w:p w14:paraId="218A2539" w14:textId="59F892AF"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50" w:history="1">
            <w:r w:rsidRPr="00E90756">
              <w:rPr>
                <w:rStyle w:val="Lienhypertexte"/>
                <w:noProof/>
              </w:rPr>
              <w:t>Accepter sans évaluation</w:t>
            </w:r>
            <w:r>
              <w:rPr>
                <w:noProof/>
                <w:webHidden/>
              </w:rPr>
              <w:tab/>
            </w:r>
            <w:r>
              <w:rPr>
                <w:noProof/>
                <w:webHidden/>
              </w:rPr>
              <w:fldChar w:fldCharType="begin"/>
            </w:r>
            <w:r>
              <w:rPr>
                <w:noProof/>
                <w:webHidden/>
              </w:rPr>
              <w:instrText xml:space="preserve"> PAGEREF _Toc224826550 \h </w:instrText>
            </w:r>
            <w:r>
              <w:rPr>
                <w:noProof/>
                <w:webHidden/>
              </w:rPr>
            </w:r>
            <w:r>
              <w:rPr>
                <w:noProof/>
                <w:webHidden/>
              </w:rPr>
              <w:fldChar w:fldCharType="separate"/>
            </w:r>
            <w:r>
              <w:rPr>
                <w:noProof/>
                <w:webHidden/>
              </w:rPr>
              <w:t>48</w:t>
            </w:r>
            <w:r>
              <w:rPr>
                <w:noProof/>
                <w:webHidden/>
              </w:rPr>
              <w:fldChar w:fldCharType="end"/>
            </w:r>
          </w:hyperlink>
        </w:p>
        <w:p w14:paraId="4BC2BEEB" w14:textId="5C03D272"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51" w:history="1">
            <w:r w:rsidRPr="00E90756">
              <w:rPr>
                <w:rStyle w:val="Lienhypertexte"/>
                <w:noProof/>
              </w:rPr>
              <w:t>Refuser la soumission</w:t>
            </w:r>
            <w:r>
              <w:rPr>
                <w:noProof/>
                <w:webHidden/>
              </w:rPr>
              <w:tab/>
            </w:r>
            <w:r>
              <w:rPr>
                <w:noProof/>
                <w:webHidden/>
              </w:rPr>
              <w:fldChar w:fldCharType="begin"/>
            </w:r>
            <w:r>
              <w:rPr>
                <w:noProof/>
                <w:webHidden/>
              </w:rPr>
              <w:instrText xml:space="preserve"> PAGEREF _Toc224826551 \h </w:instrText>
            </w:r>
            <w:r>
              <w:rPr>
                <w:noProof/>
                <w:webHidden/>
              </w:rPr>
            </w:r>
            <w:r>
              <w:rPr>
                <w:noProof/>
                <w:webHidden/>
              </w:rPr>
              <w:fldChar w:fldCharType="separate"/>
            </w:r>
            <w:r>
              <w:rPr>
                <w:noProof/>
                <w:webHidden/>
              </w:rPr>
              <w:t>49</w:t>
            </w:r>
            <w:r>
              <w:rPr>
                <w:noProof/>
                <w:webHidden/>
              </w:rPr>
              <w:fldChar w:fldCharType="end"/>
            </w:r>
          </w:hyperlink>
        </w:p>
        <w:p w14:paraId="09231497" w14:textId="25E49F81"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52" w:history="1">
            <w:r w:rsidRPr="00E90756">
              <w:rPr>
                <w:rStyle w:val="Lienhypertexte"/>
                <w:noProof/>
              </w:rPr>
              <w:t>Ajouter un-e évaluateur-trice</w:t>
            </w:r>
            <w:r>
              <w:rPr>
                <w:noProof/>
                <w:webHidden/>
              </w:rPr>
              <w:tab/>
            </w:r>
            <w:r>
              <w:rPr>
                <w:noProof/>
                <w:webHidden/>
              </w:rPr>
              <w:fldChar w:fldCharType="begin"/>
            </w:r>
            <w:r>
              <w:rPr>
                <w:noProof/>
                <w:webHidden/>
              </w:rPr>
              <w:instrText xml:space="preserve"> PAGEREF _Toc224826552 \h </w:instrText>
            </w:r>
            <w:r>
              <w:rPr>
                <w:noProof/>
                <w:webHidden/>
              </w:rPr>
            </w:r>
            <w:r>
              <w:rPr>
                <w:noProof/>
                <w:webHidden/>
              </w:rPr>
              <w:fldChar w:fldCharType="separate"/>
            </w:r>
            <w:r>
              <w:rPr>
                <w:noProof/>
                <w:webHidden/>
              </w:rPr>
              <w:t>51</w:t>
            </w:r>
            <w:r>
              <w:rPr>
                <w:noProof/>
                <w:webHidden/>
              </w:rPr>
              <w:fldChar w:fldCharType="end"/>
            </w:r>
          </w:hyperlink>
        </w:p>
        <w:p w14:paraId="21D9A8D1" w14:textId="61E4B95F" w:rsidR="00965F18" w:rsidRDefault="00965F18">
          <w:pPr>
            <w:pStyle w:val="TM5"/>
            <w:tabs>
              <w:tab w:val="right" w:leader="dot" w:pos="9394"/>
            </w:tabs>
            <w:rPr>
              <w:rFonts w:asciiTheme="minorHAnsi" w:hAnsiTheme="minorHAnsi"/>
              <w:noProof/>
              <w:sz w:val="24"/>
            </w:rPr>
          </w:pPr>
          <w:hyperlink w:anchor="_Toc224826553" w:history="1">
            <w:r w:rsidRPr="00E90756">
              <w:rPr>
                <w:rStyle w:val="Lienhypertexte"/>
                <w:noProof/>
              </w:rPr>
              <w:t>Annuler ou retirer une invitation à un évaluateur</w:t>
            </w:r>
            <w:r>
              <w:rPr>
                <w:noProof/>
                <w:webHidden/>
              </w:rPr>
              <w:tab/>
            </w:r>
            <w:r>
              <w:rPr>
                <w:noProof/>
                <w:webHidden/>
              </w:rPr>
              <w:fldChar w:fldCharType="begin"/>
            </w:r>
            <w:r>
              <w:rPr>
                <w:noProof/>
                <w:webHidden/>
              </w:rPr>
              <w:instrText xml:space="preserve"> PAGEREF _Toc224826553 \h </w:instrText>
            </w:r>
            <w:r>
              <w:rPr>
                <w:noProof/>
                <w:webHidden/>
              </w:rPr>
            </w:r>
            <w:r>
              <w:rPr>
                <w:noProof/>
                <w:webHidden/>
              </w:rPr>
              <w:fldChar w:fldCharType="separate"/>
            </w:r>
            <w:r>
              <w:rPr>
                <w:noProof/>
                <w:webHidden/>
              </w:rPr>
              <w:t>53</w:t>
            </w:r>
            <w:r>
              <w:rPr>
                <w:noProof/>
                <w:webHidden/>
              </w:rPr>
              <w:fldChar w:fldCharType="end"/>
            </w:r>
          </w:hyperlink>
        </w:p>
        <w:p w14:paraId="362E2A1A" w14:textId="3ABB5DB8" w:rsidR="00965F18" w:rsidRDefault="00965F18">
          <w:pPr>
            <w:pStyle w:val="TM5"/>
            <w:tabs>
              <w:tab w:val="right" w:leader="dot" w:pos="9394"/>
            </w:tabs>
            <w:rPr>
              <w:rFonts w:asciiTheme="minorHAnsi" w:hAnsiTheme="minorHAnsi"/>
              <w:noProof/>
              <w:sz w:val="24"/>
            </w:rPr>
          </w:pPr>
          <w:hyperlink w:anchor="_Toc224826554" w:history="1">
            <w:r w:rsidRPr="00E90756">
              <w:rPr>
                <w:rStyle w:val="Lienhypertexte"/>
                <w:noProof/>
              </w:rPr>
              <w:t>Envoyer de nouveau la demande d’évaluation</w:t>
            </w:r>
            <w:r>
              <w:rPr>
                <w:noProof/>
                <w:webHidden/>
              </w:rPr>
              <w:tab/>
            </w:r>
            <w:r>
              <w:rPr>
                <w:noProof/>
                <w:webHidden/>
              </w:rPr>
              <w:fldChar w:fldCharType="begin"/>
            </w:r>
            <w:r>
              <w:rPr>
                <w:noProof/>
                <w:webHidden/>
              </w:rPr>
              <w:instrText xml:space="preserve"> PAGEREF _Toc224826554 \h </w:instrText>
            </w:r>
            <w:r>
              <w:rPr>
                <w:noProof/>
                <w:webHidden/>
              </w:rPr>
            </w:r>
            <w:r>
              <w:rPr>
                <w:noProof/>
                <w:webHidden/>
              </w:rPr>
              <w:fldChar w:fldCharType="separate"/>
            </w:r>
            <w:r>
              <w:rPr>
                <w:noProof/>
                <w:webHidden/>
              </w:rPr>
              <w:t>54</w:t>
            </w:r>
            <w:r>
              <w:rPr>
                <w:noProof/>
                <w:webHidden/>
              </w:rPr>
              <w:fldChar w:fldCharType="end"/>
            </w:r>
          </w:hyperlink>
        </w:p>
        <w:p w14:paraId="2411E88F" w14:textId="4C94ECE4" w:rsidR="00965F18" w:rsidRDefault="00965F18">
          <w:pPr>
            <w:pStyle w:val="TM5"/>
            <w:tabs>
              <w:tab w:val="right" w:leader="dot" w:pos="9394"/>
            </w:tabs>
            <w:rPr>
              <w:rFonts w:asciiTheme="minorHAnsi" w:hAnsiTheme="minorHAnsi"/>
              <w:noProof/>
              <w:sz w:val="24"/>
            </w:rPr>
          </w:pPr>
          <w:hyperlink w:anchor="_Toc224826555" w:history="1">
            <w:r w:rsidRPr="00E90756">
              <w:rPr>
                <w:rStyle w:val="Lienhypertexte"/>
                <w:noProof/>
              </w:rPr>
              <w:t>Évaluateur ayant déclaré des intérêts divergents</w:t>
            </w:r>
            <w:r>
              <w:rPr>
                <w:noProof/>
                <w:webHidden/>
              </w:rPr>
              <w:tab/>
            </w:r>
            <w:r>
              <w:rPr>
                <w:noProof/>
                <w:webHidden/>
              </w:rPr>
              <w:fldChar w:fldCharType="begin"/>
            </w:r>
            <w:r>
              <w:rPr>
                <w:noProof/>
                <w:webHidden/>
              </w:rPr>
              <w:instrText xml:space="preserve"> PAGEREF _Toc224826555 \h </w:instrText>
            </w:r>
            <w:r>
              <w:rPr>
                <w:noProof/>
                <w:webHidden/>
              </w:rPr>
            </w:r>
            <w:r>
              <w:rPr>
                <w:noProof/>
                <w:webHidden/>
              </w:rPr>
              <w:fldChar w:fldCharType="separate"/>
            </w:r>
            <w:r>
              <w:rPr>
                <w:noProof/>
                <w:webHidden/>
              </w:rPr>
              <w:t>54</w:t>
            </w:r>
            <w:r>
              <w:rPr>
                <w:noProof/>
                <w:webHidden/>
              </w:rPr>
              <w:fldChar w:fldCharType="end"/>
            </w:r>
          </w:hyperlink>
        </w:p>
        <w:p w14:paraId="5E1389DE" w14:textId="20016F02" w:rsidR="00965F18" w:rsidRDefault="00965F18">
          <w:pPr>
            <w:pStyle w:val="TM5"/>
            <w:tabs>
              <w:tab w:val="right" w:leader="dot" w:pos="9394"/>
            </w:tabs>
            <w:rPr>
              <w:rFonts w:asciiTheme="minorHAnsi" w:hAnsiTheme="minorHAnsi"/>
              <w:noProof/>
              <w:sz w:val="24"/>
            </w:rPr>
          </w:pPr>
          <w:hyperlink w:anchor="_Toc224826556" w:history="1">
            <w:r w:rsidRPr="00E90756">
              <w:rPr>
                <w:rStyle w:val="Lienhypertexte"/>
                <w:noProof/>
              </w:rPr>
              <w:t>Autres options associées à un évaluateur</w:t>
            </w:r>
            <w:r>
              <w:rPr>
                <w:noProof/>
                <w:webHidden/>
              </w:rPr>
              <w:tab/>
            </w:r>
            <w:r>
              <w:rPr>
                <w:noProof/>
                <w:webHidden/>
              </w:rPr>
              <w:fldChar w:fldCharType="begin"/>
            </w:r>
            <w:r>
              <w:rPr>
                <w:noProof/>
                <w:webHidden/>
              </w:rPr>
              <w:instrText xml:space="preserve"> PAGEREF _Toc224826556 \h </w:instrText>
            </w:r>
            <w:r>
              <w:rPr>
                <w:noProof/>
                <w:webHidden/>
              </w:rPr>
            </w:r>
            <w:r>
              <w:rPr>
                <w:noProof/>
                <w:webHidden/>
              </w:rPr>
              <w:fldChar w:fldCharType="separate"/>
            </w:r>
            <w:r>
              <w:rPr>
                <w:noProof/>
                <w:webHidden/>
              </w:rPr>
              <w:t>55</w:t>
            </w:r>
            <w:r>
              <w:rPr>
                <w:noProof/>
                <w:webHidden/>
              </w:rPr>
              <w:fldChar w:fldCharType="end"/>
            </w:r>
          </w:hyperlink>
        </w:p>
        <w:p w14:paraId="2E9CF446" w14:textId="5E67DD7C"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57" w:history="1">
            <w:r w:rsidRPr="00E90756">
              <w:rPr>
                <w:rStyle w:val="Lienhypertexte"/>
                <w:noProof/>
              </w:rPr>
              <w:t>Consulter une évaluation et confirmer sa réception</w:t>
            </w:r>
            <w:r>
              <w:rPr>
                <w:noProof/>
                <w:webHidden/>
              </w:rPr>
              <w:tab/>
            </w:r>
            <w:r>
              <w:rPr>
                <w:noProof/>
                <w:webHidden/>
              </w:rPr>
              <w:fldChar w:fldCharType="begin"/>
            </w:r>
            <w:r>
              <w:rPr>
                <w:noProof/>
                <w:webHidden/>
              </w:rPr>
              <w:instrText xml:space="preserve"> PAGEREF _Toc224826557 \h </w:instrText>
            </w:r>
            <w:r>
              <w:rPr>
                <w:noProof/>
                <w:webHidden/>
              </w:rPr>
            </w:r>
            <w:r>
              <w:rPr>
                <w:noProof/>
                <w:webHidden/>
              </w:rPr>
              <w:fldChar w:fldCharType="separate"/>
            </w:r>
            <w:r>
              <w:rPr>
                <w:noProof/>
                <w:webHidden/>
              </w:rPr>
              <w:t>55</w:t>
            </w:r>
            <w:r>
              <w:rPr>
                <w:noProof/>
                <w:webHidden/>
              </w:rPr>
              <w:fldChar w:fldCharType="end"/>
            </w:r>
          </w:hyperlink>
        </w:p>
        <w:p w14:paraId="5653E71D" w14:textId="504D1504"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58" w:history="1">
            <w:r w:rsidRPr="00E90756">
              <w:rPr>
                <w:rStyle w:val="Lienhypertexte"/>
                <w:noProof/>
              </w:rPr>
              <w:t>Rendre l’évaluation anonyme</w:t>
            </w:r>
            <w:r>
              <w:rPr>
                <w:noProof/>
                <w:webHidden/>
              </w:rPr>
              <w:tab/>
            </w:r>
            <w:r>
              <w:rPr>
                <w:noProof/>
                <w:webHidden/>
              </w:rPr>
              <w:fldChar w:fldCharType="begin"/>
            </w:r>
            <w:r>
              <w:rPr>
                <w:noProof/>
                <w:webHidden/>
              </w:rPr>
              <w:instrText xml:space="preserve"> PAGEREF _Toc224826558 \h </w:instrText>
            </w:r>
            <w:r>
              <w:rPr>
                <w:noProof/>
                <w:webHidden/>
              </w:rPr>
            </w:r>
            <w:r>
              <w:rPr>
                <w:noProof/>
                <w:webHidden/>
              </w:rPr>
              <w:fldChar w:fldCharType="separate"/>
            </w:r>
            <w:r>
              <w:rPr>
                <w:noProof/>
                <w:webHidden/>
              </w:rPr>
              <w:t>58</w:t>
            </w:r>
            <w:r>
              <w:rPr>
                <w:noProof/>
                <w:webHidden/>
              </w:rPr>
              <w:fldChar w:fldCharType="end"/>
            </w:r>
          </w:hyperlink>
        </w:p>
        <w:p w14:paraId="6BD61A86" w14:textId="0F49C4F4"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59" w:history="1">
            <w:r w:rsidRPr="00E90756">
              <w:rPr>
                <w:rStyle w:val="Lienhypertexte"/>
                <w:noProof/>
              </w:rPr>
              <w:t>Décision éditoriale</w:t>
            </w:r>
            <w:r>
              <w:rPr>
                <w:noProof/>
                <w:webHidden/>
              </w:rPr>
              <w:tab/>
            </w:r>
            <w:r>
              <w:rPr>
                <w:noProof/>
                <w:webHidden/>
              </w:rPr>
              <w:fldChar w:fldCharType="begin"/>
            </w:r>
            <w:r>
              <w:rPr>
                <w:noProof/>
                <w:webHidden/>
              </w:rPr>
              <w:instrText xml:space="preserve"> PAGEREF _Toc224826559 \h </w:instrText>
            </w:r>
            <w:r>
              <w:rPr>
                <w:noProof/>
                <w:webHidden/>
              </w:rPr>
            </w:r>
            <w:r>
              <w:rPr>
                <w:noProof/>
                <w:webHidden/>
              </w:rPr>
              <w:fldChar w:fldCharType="separate"/>
            </w:r>
            <w:r>
              <w:rPr>
                <w:noProof/>
                <w:webHidden/>
              </w:rPr>
              <w:t>59</w:t>
            </w:r>
            <w:r>
              <w:rPr>
                <w:noProof/>
                <w:webHidden/>
              </w:rPr>
              <w:fldChar w:fldCharType="end"/>
            </w:r>
          </w:hyperlink>
        </w:p>
        <w:p w14:paraId="0FC48277" w14:textId="00E70EF8"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60" w:history="1">
            <w:r w:rsidRPr="00E90756">
              <w:rPr>
                <w:rStyle w:val="Lienhypertexte"/>
                <w:noProof/>
              </w:rPr>
              <w:t>Demandes de révisions</w:t>
            </w:r>
            <w:r>
              <w:rPr>
                <w:noProof/>
                <w:webHidden/>
              </w:rPr>
              <w:tab/>
            </w:r>
            <w:r>
              <w:rPr>
                <w:noProof/>
                <w:webHidden/>
              </w:rPr>
              <w:fldChar w:fldCharType="begin"/>
            </w:r>
            <w:r>
              <w:rPr>
                <w:noProof/>
                <w:webHidden/>
              </w:rPr>
              <w:instrText xml:space="preserve"> PAGEREF _Toc224826560 \h </w:instrText>
            </w:r>
            <w:r>
              <w:rPr>
                <w:noProof/>
                <w:webHidden/>
              </w:rPr>
            </w:r>
            <w:r>
              <w:rPr>
                <w:noProof/>
                <w:webHidden/>
              </w:rPr>
              <w:fldChar w:fldCharType="separate"/>
            </w:r>
            <w:r>
              <w:rPr>
                <w:noProof/>
                <w:webHidden/>
              </w:rPr>
              <w:t>59</w:t>
            </w:r>
            <w:r>
              <w:rPr>
                <w:noProof/>
                <w:webHidden/>
              </w:rPr>
              <w:fldChar w:fldCharType="end"/>
            </w:r>
          </w:hyperlink>
        </w:p>
        <w:p w14:paraId="00CDC568" w14:textId="1E300C56" w:rsidR="00965F18" w:rsidRDefault="00965F18">
          <w:pPr>
            <w:pStyle w:val="TM5"/>
            <w:tabs>
              <w:tab w:val="right" w:leader="dot" w:pos="9394"/>
            </w:tabs>
            <w:rPr>
              <w:rFonts w:asciiTheme="minorHAnsi" w:hAnsiTheme="minorHAnsi"/>
              <w:noProof/>
              <w:sz w:val="24"/>
            </w:rPr>
          </w:pPr>
          <w:hyperlink w:anchor="_Toc224826561" w:history="1">
            <w:r w:rsidRPr="00E90756">
              <w:rPr>
                <w:rStyle w:val="Lienhypertexte"/>
                <w:noProof/>
              </w:rPr>
              <w:t>Joindre un ou des fichiers</w:t>
            </w:r>
            <w:r>
              <w:rPr>
                <w:noProof/>
                <w:webHidden/>
              </w:rPr>
              <w:tab/>
            </w:r>
            <w:r>
              <w:rPr>
                <w:noProof/>
                <w:webHidden/>
              </w:rPr>
              <w:fldChar w:fldCharType="begin"/>
            </w:r>
            <w:r>
              <w:rPr>
                <w:noProof/>
                <w:webHidden/>
              </w:rPr>
              <w:instrText xml:space="preserve"> PAGEREF _Toc224826561 \h </w:instrText>
            </w:r>
            <w:r>
              <w:rPr>
                <w:noProof/>
                <w:webHidden/>
              </w:rPr>
            </w:r>
            <w:r>
              <w:rPr>
                <w:noProof/>
                <w:webHidden/>
              </w:rPr>
              <w:fldChar w:fldCharType="separate"/>
            </w:r>
            <w:r>
              <w:rPr>
                <w:noProof/>
                <w:webHidden/>
              </w:rPr>
              <w:t>60</w:t>
            </w:r>
            <w:r>
              <w:rPr>
                <w:noProof/>
                <w:webHidden/>
              </w:rPr>
              <w:fldChar w:fldCharType="end"/>
            </w:r>
          </w:hyperlink>
        </w:p>
        <w:p w14:paraId="711AE6C4" w14:textId="64A5BC77" w:rsidR="00965F18" w:rsidRDefault="00965F18">
          <w:pPr>
            <w:pStyle w:val="TM5"/>
            <w:tabs>
              <w:tab w:val="right" w:leader="dot" w:pos="9394"/>
            </w:tabs>
            <w:rPr>
              <w:rFonts w:asciiTheme="minorHAnsi" w:hAnsiTheme="minorHAnsi"/>
              <w:noProof/>
              <w:sz w:val="24"/>
            </w:rPr>
          </w:pPr>
          <w:hyperlink w:anchor="_Toc224826562" w:history="1">
            <w:r w:rsidRPr="00E90756">
              <w:rPr>
                <w:rStyle w:val="Lienhypertexte"/>
                <w:noProof/>
              </w:rPr>
              <w:t>Insérer le contenu</w:t>
            </w:r>
            <w:r>
              <w:rPr>
                <w:noProof/>
                <w:webHidden/>
              </w:rPr>
              <w:tab/>
            </w:r>
            <w:r>
              <w:rPr>
                <w:noProof/>
                <w:webHidden/>
              </w:rPr>
              <w:fldChar w:fldCharType="begin"/>
            </w:r>
            <w:r>
              <w:rPr>
                <w:noProof/>
                <w:webHidden/>
              </w:rPr>
              <w:instrText xml:space="preserve"> PAGEREF _Toc224826562 \h </w:instrText>
            </w:r>
            <w:r>
              <w:rPr>
                <w:noProof/>
                <w:webHidden/>
              </w:rPr>
            </w:r>
            <w:r>
              <w:rPr>
                <w:noProof/>
                <w:webHidden/>
              </w:rPr>
              <w:fldChar w:fldCharType="separate"/>
            </w:r>
            <w:r>
              <w:rPr>
                <w:noProof/>
                <w:webHidden/>
              </w:rPr>
              <w:t>61</w:t>
            </w:r>
            <w:r>
              <w:rPr>
                <w:noProof/>
                <w:webHidden/>
              </w:rPr>
              <w:fldChar w:fldCharType="end"/>
            </w:r>
          </w:hyperlink>
        </w:p>
        <w:p w14:paraId="3013F20E" w14:textId="2B7FF7AB"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63" w:history="1">
            <w:r w:rsidRPr="00E90756">
              <w:rPr>
                <w:rStyle w:val="Lienhypertexte"/>
                <w:noProof/>
              </w:rPr>
              <w:t>Révisions de l’auteur</w:t>
            </w:r>
            <w:r>
              <w:rPr>
                <w:noProof/>
                <w:webHidden/>
              </w:rPr>
              <w:tab/>
            </w:r>
            <w:r>
              <w:rPr>
                <w:noProof/>
                <w:webHidden/>
              </w:rPr>
              <w:fldChar w:fldCharType="begin"/>
            </w:r>
            <w:r>
              <w:rPr>
                <w:noProof/>
                <w:webHidden/>
              </w:rPr>
              <w:instrText xml:space="preserve"> PAGEREF _Toc224826563 \h </w:instrText>
            </w:r>
            <w:r>
              <w:rPr>
                <w:noProof/>
                <w:webHidden/>
              </w:rPr>
            </w:r>
            <w:r>
              <w:rPr>
                <w:noProof/>
                <w:webHidden/>
              </w:rPr>
              <w:fldChar w:fldCharType="separate"/>
            </w:r>
            <w:r>
              <w:rPr>
                <w:noProof/>
                <w:webHidden/>
              </w:rPr>
              <w:t>62</w:t>
            </w:r>
            <w:r>
              <w:rPr>
                <w:noProof/>
                <w:webHidden/>
              </w:rPr>
              <w:fldChar w:fldCharType="end"/>
            </w:r>
          </w:hyperlink>
        </w:p>
        <w:p w14:paraId="0839C40D" w14:textId="12D3EE25" w:rsidR="00965F18" w:rsidRDefault="00965F18">
          <w:pPr>
            <w:pStyle w:val="TM5"/>
            <w:tabs>
              <w:tab w:val="right" w:leader="dot" w:pos="9394"/>
            </w:tabs>
            <w:rPr>
              <w:rFonts w:asciiTheme="minorHAnsi" w:hAnsiTheme="minorHAnsi"/>
              <w:noProof/>
              <w:sz w:val="24"/>
            </w:rPr>
          </w:pPr>
          <w:hyperlink w:anchor="_Toc224826564" w:history="1">
            <w:r w:rsidRPr="00E90756">
              <w:rPr>
                <w:rStyle w:val="Lienhypertexte"/>
                <w:noProof/>
              </w:rPr>
              <w:t>Accepter la soumission</w:t>
            </w:r>
            <w:r>
              <w:rPr>
                <w:noProof/>
                <w:webHidden/>
              </w:rPr>
              <w:tab/>
            </w:r>
            <w:r>
              <w:rPr>
                <w:noProof/>
                <w:webHidden/>
              </w:rPr>
              <w:fldChar w:fldCharType="begin"/>
            </w:r>
            <w:r>
              <w:rPr>
                <w:noProof/>
                <w:webHidden/>
              </w:rPr>
              <w:instrText xml:space="preserve"> PAGEREF _Toc224826564 \h </w:instrText>
            </w:r>
            <w:r>
              <w:rPr>
                <w:noProof/>
                <w:webHidden/>
              </w:rPr>
            </w:r>
            <w:r>
              <w:rPr>
                <w:noProof/>
                <w:webHidden/>
              </w:rPr>
              <w:fldChar w:fldCharType="separate"/>
            </w:r>
            <w:r>
              <w:rPr>
                <w:noProof/>
                <w:webHidden/>
              </w:rPr>
              <w:t>62</w:t>
            </w:r>
            <w:r>
              <w:rPr>
                <w:noProof/>
                <w:webHidden/>
              </w:rPr>
              <w:fldChar w:fldCharType="end"/>
            </w:r>
          </w:hyperlink>
        </w:p>
        <w:p w14:paraId="2B22ECB5" w14:textId="779647BD" w:rsidR="00965F18" w:rsidRDefault="00965F18">
          <w:pPr>
            <w:pStyle w:val="TM5"/>
            <w:tabs>
              <w:tab w:val="right" w:leader="dot" w:pos="9394"/>
            </w:tabs>
            <w:rPr>
              <w:rFonts w:asciiTheme="minorHAnsi" w:hAnsiTheme="minorHAnsi"/>
              <w:noProof/>
              <w:sz w:val="24"/>
            </w:rPr>
          </w:pPr>
          <w:hyperlink w:anchor="_Toc224826565" w:history="1">
            <w:r w:rsidRPr="00E90756">
              <w:rPr>
                <w:rStyle w:val="Lienhypertexte"/>
                <w:noProof/>
              </w:rPr>
              <w:t>Refuser la soumission</w:t>
            </w:r>
            <w:r>
              <w:rPr>
                <w:noProof/>
                <w:webHidden/>
              </w:rPr>
              <w:tab/>
            </w:r>
            <w:r>
              <w:rPr>
                <w:noProof/>
                <w:webHidden/>
              </w:rPr>
              <w:fldChar w:fldCharType="begin"/>
            </w:r>
            <w:r>
              <w:rPr>
                <w:noProof/>
                <w:webHidden/>
              </w:rPr>
              <w:instrText xml:space="preserve"> PAGEREF _Toc224826565 \h </w:instrText>
            </w:r>
            <w:r>
              <w:rPr>
                <w:noProof/>
                <w:webHidden/>
              </w:rPr>
            </w:r>
            <w:r>
              <w:rPr>
                <w:noProof/>
                <w:webHidden/>
              </w:rPr>
              <w:fldChar w:fldCharType="separate"/>
            </w:r>
            <w:r>
              <w:rPr>
                <w:noProof/>
                <w:webHidden/>
              </w:rPr>
              <w:t>62</w:t>
            </w:r>
            <w:r>
              <w:rPr>
                <w:noProof/>
                <w:webHidden/>
              </w:rPr>
              <w:fldChar w:fldCharType="end"/>
            </w:r>
          </w:hyperlink>
        </w:p>
        <w:p w14:paraId="75DFA841" w14:textId="696134A7"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66" w:history="1">
            <w:r w:rsidRPr="00E90756">
              <w:rPr>
                <w:rStyle w:val="Lienhypertexte"/>
                <w:noProof/>
              </w:rPr>
              <w:t>Créer un nouveau cycle de révision</w:t>
            </w:r>
            <w:r>
              <w:rPr>
                <w:noProof/>
                <w:webHidden/>
              </w:rPr>
              <w:tab/>
            </w:r>
            <w:r>
              <w:rPr>
                <w:noProof/>
                <w:webHidden/>
              </w:rPr>
              <w:fldChar w:fldCharType="begin"/>
            </w:r>
            <w:r>
              <w:rPr>
                <w:noProof/>
                <w:webHidden/>
              </w:rPr>
              <w:instrText xml:space="preserve"> PAGEREF _Toc224826566 \h </w:instrText>
            </w:r>
            <w:r>
              <w:rPr>
                <w:noProof/>
                <w:webHidden/>
              </w:rPr>
            </w:r>
            <w:r>
              <w:rPr>
                <w:noProof/>
                <w:webHidden/>
              </w:rPr>
              <w:fldChar w:fldCharType="separate"/>
            </w:r>
            <w:r>
              <w:rPr>
                <w:noProof/>
                <w:webHidden/>
              </w:rPr>
              <w:t>63</w:t>
            </w:r>
            <w:r>
              <w:rPr>
                <w:noProof/>
                <w:webHidden/>
              </w:rPr>
              <w:fldChar w:fldCharType="end"/>
            </w:r>
          </w:hyperlink>
        </w:p>
        <w:p w14:paraId="2046B0EA" w14:textId="652E9182" w:rsidR="00965F18" w:rsidRDefault="00965F18">
          <w:pPr>
            <w:pStyle w:val="TM5"/>
            <w:tabs>
              <w:tab w:val="right" w:leader="dot" w:pos="9394"/>
            </w:tabs>
            <w:rPr>
              <w:rFonts w:asciiTheme="minorHAnsi" w:hAnsiTheme="minorHAnsi"/>
              <w:noProof/>
              <w:sz w:val="24"/>
            </w:rPr>
          </w:pPr>
          <w:hyperlink w:anchor="_Toc224826567" w:history="1">
            <w:r w:rsidRPr="00E90756">
              <w:rPr>
                <w:rStyle w:val="Lienhypertexte"/>
                <w:noProof/>
              </w:rPr>
              <w:t>Annuler un cycle d’évaluation</w:t>
            </w:r>
            <w:r>
              <w:rPr>
                <w:noProof/>
                <w:webHidden/>
              </w:rPr>
              <w:tab/>
            </w:r>
            <w:r>
              <w:rPr>
                <w:noProof/>
                <w:webHidden/>
              </w:rPr>
              <w:fldChar w:fldCharType="begin"/>
            </w:r>
            <w:r>
              <w:rPr>
                <w:noProof/>
                <w:webHidden/>
              </w:rPr>
              <w:instrText xml:space="preserve"> PAGEREF _Toc224826567 \h </w:instrText>
            </w:r>
            <w:r>
              <w:rPr>
                <w:noProof/>
                <w:webHidden/>
              </w:rPr>
            </w:r>
            <w:r>
              <w:rPr>
                <w:noProof/>
                <w:webHidden/>
              </w:rPr>
              <w:fldChar w:fldCharType="separate"/>
            </w:r>
            <w:r>
              <w:rPr>
                <w:noProof/>
                <w:webHidden/>
              </w:rPr>
              <w:t>64</w:t>
            </w:r>
            <w:r>
              <w:rPr>
                <w:noProof/>
                <w:webHidden/>
              </w:rPr>
              <w:fldChar w:fldCharType="end"/>
            </w:r>
          </w:hyperlink>
        </w:p>
        <w:p w14:paraId="52FDB8AE" w14:textId="4536EA45" w:rsidR="00965F18" w:rsidRDefault="00965F18">
          <w:pPr>
            <w:pStyle w:val="TM5"/>
            <w:tabs>
              <w:tab w:val="right" w:leader="dot" w:pos="9394"/>
            </w:tabs>
            <w:rPr>
              <w:rFonts w:asciiTheme="minorHAnsi" w:hAnsiTheme="minorHAnsi"/>
              <w:noProof/>
              <w:sz w:val="24"/>
            </w:rPr>
          </w:pPr>
          <w:hyperlink w:anchor="_Toc224826568" w:history="1">
            <w:r w:rsidRPr="00E90756">
              <w:rPr>
                <w:rStyle w:val="Lienhypertexte"/>
                <w:noProof/>
              </w:rPr>
              <w:t>Inviter un évaluateur ayant participé à un cycle précédent</w:t>
            </w:r>
            <w:r>
              <w:rPr>
                <w:noProof/>
                <w:webHidden/>
              </w:rPr>
              <w:tab/>
            </w:r>
            <w:r>
              <w:rPr>
                <w:noProof/>
                <w:webHidden/>
              </w:rPr>
              <w:fldChar w:fldCharType="begin"/>
            </w:r>
            <w:r>
              <w:rPr>
                <w:noProof/>
                <w:webHidden/>
              </w:rPr>
              <w:instrText xml:space="preserve"> PAGEREF _Toc224826568 \h </w:instrText>
            </w:r>
            <w:r>
              <w:rPr>
                <w:noProof/>
                <w:webHidden/>
              </w:rPr>
            </w:r>
            <w:r>
              <w:rPr>
                <w:noProof/>
                <w:webHidden/>
              </w:rPr>
              <w:fldChar w:fldCharType="separate"/>
            </w:r>
            <w:r>
              <w:rPr>
                <w:noProof/>
                <w:webHidden/>
              </w:rPr>
              <w:t>64</w:t>
            </w:r>
            <w:r>
              <w:rPr>
                <w:noProof/>
                <w:webHidden/>
              </w:rPr>
              <w:fldChar w:fldCharType="end"/>
            </w:r>
          </w:hyperlink>
        </w:p>
        <w:p w14:paraId="6AA2C379" w14:textId="5AEF7339"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69" w:history="1">
            <w:r w:rsidRPr="00E90756">
              <w:rPr>
                <w:rStyle w:val="Lienhypertexte"/>
                <w:noProof/>
              </w:rPr>
              <w:t>Assigner un réviseur</w:t>
            </w:r>
            <w:r>
              <w:rPr>
                <w:noProof/>
                <w:webHidden/>
              </w:rPr>
              <w:tab/>
            </w:r>
            <w:r>
              <w:rPr>
                <w:noProof/>
                <w:webHidden/>
              </w:rPr>
              <w:fldChar w:fldCharType="begin"/>
            </w:r>
            <w:r>
              <w:rPr>
                <w:noProof/>
                <w:webHidden/>
              </w:rPr>
              <w:instrText xml:space="preserve"> PAGEREF _Toc224826569 \h </w:instrText>
            </w:r>
            <w:r>
              <w:rPr>
                <w:noProof/>
                <w:webHidden/>
              </w:rPr>
            </w:r>
            <w:r>
              <w:rPr>
                <w:noProof/>
                <w:webHidden/>
              </w:rPr>
              <w:fldChar w:fldCharType="separate"/>
            </w:r>
            <w:r>
              <w:rPr>
                <w:noProof/>
                <w:webHidden/>
              </w:rPr>
              <w:t>64</w:t>
            </w:r>
            <w:r>
              <w:rPr>
                <w:noProof/>
                <w:webHidden/>
              </w:rPr>
              <w:fldChar w:fldCharType="end"/>
            </w:r>
          </w:hyperlink>
        </w:p>
        <w:p w14:paraId="0131F81D" w14:textId="199ECBEC"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70" w:history="1">
            <w:r w:rsidRPr="00E90756">
              <w:rPr>
                <w:rStyle w:val="Lienhypertexte"/>
                <w:noProof/>
              </w:rPr>
              <w:t>Révision</w:t>
            </w:r>
            <w:r>
              <w:rPr>
                <w:noProof/>
                <w:webHidden/>
              </w:rPr>
              <w:tab/>
            </w:r>
            <w:r>
              <w:rPr>
                <w:noProof/>
                <w:webHidden/>
              </w:rPr>
              <w:fldChar w:fldCharType="begin"/>
            </w:r>
            <w:r>
              <w:rPr>
                <w:noProof/>
                <w:webHidden/>
              </w:rPr>
              <w:instrText xml:space="preserve"> PAGEREF _Toc224826570 \h </w:instrText>
            </w:r>
            <w:r>
              <w:rPr>
                <w:noProof/>
                <w:webHidden/>
              </w:rPr>
            </w:r>
            <w:r>
              <w:rPr>
                <w:noProof/>
                <w:webHidden/>
              </w:rPr>
              <w:fldChar w:fldCharType="separate"/>
            </w:r>
            <w:r>
              <w:rPr>
                <w:noProof/>
                <w:webHidden/>
              </w:rPr>
              <w:t>65</w:t>
            </w:r>
            <w:r>
              <w:rPr>
                <w:noProof/>
                <w:webHidden/>
              </w:rPr>
              <w:fldChar w:fldCharType="end"/>
            </w:r>
          </w:hyperlink>
        </w:p>
        <w:p w14:paraId="75082D60" w14:textId="6E6684B9"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71" w:history="1">
            <w:r w:rsidRPr="00E90756">
              <w:rPr>
                <w:rStyle w:val="Lienhypertexte"/>
                <w:noProof/>
              </w:rPr>
              <w:t>Consultation entre le réviseur et l’auteur</w:t>
            </w:r>
            <w:r>
              <w:rPr>
                <w:noProof/>
                <w:webHidden/>
              </w:rPr>
              <w:tab/>
            </w:r>
            <w:r>
              <w:rPr>
                <w:noProof/>
                <w:webHidden/>
              </w:rPr>
              <w:fldChar w:fldCharType="begin"/>
            </w:r>
            <w:r>
              <w:rPr>
                <w:noProof/>
                <w:webHidden/>
              </w:rPr>
              <w:instrText xml:space="preserve"> PAGEREF _Toc224826571 \h </w:instrText>
            </w:r>
            <w:r>
              <w:rPr>
                <w:noProof/>
                <w:webHidden/>
              </w:rPr>
            </w:r>
            <w:r>
              <w:rPr>
                <w:noProof/>
                <w:webHidden/>
              </w:rPr>
              <w:fldChar w:fldCharType="separate"/>
            </w:r>
            <w:r>
              <w:rPr>
                <w:noProof/>
                <w:webHidden/>
              </w:rPr>
              <w:t>66</w:t>
            </w:r>
            <w:r>
              <w:rPr>
                <w:noProof/>
                <w:webHidden/>
              </w:rPr>
              <w:fldChar w:fldCharType="end"/>
            </w:r>
          </w:hyperlink>
        </w:p>
        <w:p w14:paraId="55C1A899" w14:textId="5DCB2CD7"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72" w:history="1">
            <w:r w:rsidRPr="00E90756">
              <w:rPr>
                <w:rStyle w:val="Lienhypertexte"/>
                <w:noProof/>
              </w:rPr>
              <w:t>Réponse de l’auteur</w:t>
            </w:r>
            <w:r>
              <w:rPr>
                <w:noProof/>
                <w:webHidden/>
              </w:rPr>
              <w:tab/>
            </w:r>
            <w:r>
              <w:rPr>
                <w:noProof/>
                <w:webHidden/>
              </w:rPr>
              <w:fldChar w:fldCharType="begin"/>
            </w:r>
            <w:r>
              <w:rPr>
                <w:noProof/>
                <w:webHidden/>
              </w:rPr>
              <w:instrText xml:space="preserve"> PAGEREF _Toc224826572 \h </w:instrText>
            </w:r>
            <w:r>
              <w:rPr>
                <w:noProof/>
                <w:webHidden/>
              </w:rPr>
            </w:r>
            <w:r>
              <w:rPr>
                <w:noProof/>
                <w:webHidden/>
              </w:rPr>
              <w:fldChar w:fldCharType="separate"/>
            </w:r>
            <w:r>
              <w:rPr>
                <w:noProof/>
                <w:webHidden/>
              </w:rPr>
              <w:t>66</w:t>
            </w:r>
            <w:r>
              <w:rPr>
                <w:noProof/>
                <w:webHidden/>
              </w:rPr>
              <w:fldChar w:fldCharType="end"/>
            </w:r>
          </w:hyperlink>
        </w:p>
        <w:p w14:paraId="016DCA2E" w14:textId="23BE8716"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73" w:history="1">
            <w:r w:rsidRPr="00E90756">
              <w:rPr>
                <w:rStyle w:val="Lienhypertexte"/>
                <w:noProof/>
              </w:rPr>
              <w:t>Téléverser la copie finale de la soumission</w:t>
            </w:r>
            <w:r>
              <w:rPr>
                <w:noProof/>
                <w:webHidden/>
              </w:rPr>
              <w:tab/>
            </w:r>
            <w:r>
              <w:rPr>
                <w:noProof/>
                <w:webHidden/>
              </w:rPr>
              <w:fldChar w:fldCharType="begin"/>
            </w:r>
            <w:r>
              <w:rPr>
                <w:noProof/>
                <w:webHidden/>
              </w:rPr>
              <w:instrText xml:space="preserve"> PAGEREF _Toc224826573 \h </w:instrText>
            </w:r>
            <w:r>
              <w:rPr>
                <w:noProof/>
                <w:webHidden/>
              </w:rPr>
            </w:r>
            <w:r>
              <w:rPr>
                <w:noProof/>
                <w:webHidden/>
              </w:rPr>
              <w:fldChar w:fldCharType="separate"/>
            </w:r>
            <w:r>
              <w:rPr>
                <w:noProof/>
                <w:webHidden/>
              </w:rPr>
              <w:t>67</w:t>
            </w:r>
            <w:r>
              <w:rPr>
                <w:noProof/>
                <w:webHidden/>
              </w:rPr>
              <w:fldChar w:fldCharType="end"/>
            </w:r>
          </w:hyperlink>
        </w:p>
        <w:p w14:paraId="6BF1FCF5" w14:textId="4766BD16"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74" w:history="1">
            <w:r w:rsidRPr="00E90756">
              <w:rPr>
                <w:rStyle w:val="Lienhypertexte"/>
                <w:noProof/>
              </w:rPr>
              <w:t>Envoyer la soumission au montage</w:t>
            </w:r>
            <w:r>
              <w:rPr>
                <w:noProof/>
                <w:webHidden/>
              </w:rPr>
              <w:tab/>
            </w:r>
            <w:r>
              <w:rPr>
                <w:noProof/>
                <w:webHidden/>
              </w:rPr>
              <w:fldChar w:fldCharType="begin"/>
            </w:r>
            <w:r>
              <w:rPr>
                <w:noProof/>
                <w:webHidden/>
              </w:rPr>
              <w:instrText xml:space="preserve"> PAGEREF _Toc224826574 \h </w:instrText>
            </w:r>
            <w:r>
              <w:rPr>
                <w:noProof/>
                <w:webHidden/>
              </w:rPr>
            </w:r>
            <w:r>
              <w:rPr>
                <w:noProof/>
                <w:webHidden/>
              </w:rPr>
              <w:fldChar w:fldCharType="separate"/>
            </w:r>
            <w:r>
              <w:rPr>
                <w:noProof/>
                <w:webHidden/>
              </w:rPr>
              <w:t>68</w:t>
            </w:r>
            <w:r>
              <w:rPr>
                <w:noProof/>
                <w:webHidden/>
              </w:rPr>
              <w:fldChar w:fldCharType="end"/>
            </w:r>
          </w:hyperlink>
        </w:p>
        <w:p w14:paraId="3D823053" w14:textId="4381BE9E"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75" w:history="1">
            <w:r w:rsidRPr="00E90756">
              <w:rPr>
                <w:rStyle w:val="Lienhypertexte"/>
                <w:noProof/>
              </w:rPr>
              <w:t>Annuler la révision</w:t>
            </w:r>
            <w:r>
              <w:rPr>
                <w:noProof/>
                <w:webHidden/>
              </w:rPr>
              <w:tab/>
            </w:r>
            <w:r>
              <w:rPr>
                <w:noProof/>
                <w:webHidden/>
              </w:rPr>
              <w:fldChar w:fldCharType="begin"/>
            </w:r>
            <w:r>
              <w:rPr>
                <w:noProof/>
                <w:webHidden/>
              </w:rPr>
              <w:instrText xml:space="preserve"> PAGEREF _Toc224826575 \h </w:instrText>
            </w:r>
            <w:r>
              <w:rPr>
                <w:noProof/>
                <w:webHidden/>
              </w:rPr>
            </w:r>
            <w:r>
              <w:rPr>
                <w:noProof/>
                <w:webHidden/>
              </w:rPr>
              <w:fldChar w:fldCharType="separate"/>
            </w:r>
            <w:r>
              <w:rPr>
                <w:noProof/>
                <w:webHidden/>
              </w:rPr>
              <w:t>69</w:t>
            </w:r>
            <w:r>
              <w:rPr>
                <w:noProof/>
                <w:webHidden/>
              </w:rPr>
              <w:fldChar w:fldCharType="end"/>
            </w:r>
          </w:hyperlink>
        </w:p>
        <w:p w14:paraId="4684C621" w14:textId="6FA02DCB"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76" w:history="1">
            <w:r w:rsidRPr="00E90756">
              <w:rPr>
                <w:rStyle w:val="Lienhypertexte"/>
                <w:noProof/>
              </w:rPr>
              <w:t>Retourner à la révision</w:t>
            </w:r>
            <w:r>
              <w:rPr>
                <w:noProof/>
                <w:webHidden/>
              </w:rPr>
              <w:tab/>
            </w:r>
            <w:r>
              <w:rPr>
                <w:noProof/>
                <w:webHidden/>
              </w:rPr>
              <w:fldChar w:fldCharType="begin"/>
            </w:r>
            <w:r>
              <w:rPr>
                <w:noProof/>
                <w:webHidden/>
              </w:rPr>
              <w:instrText xml:space="preserve"> PAGEREF _Toc224826576 \h </w:instrText>
            </w:r>
            <w:r>
              <w:rPr>
                <w:noProof/>
                <w:webHidden/>
              </w:rPr>
            </w:r>
            <w:r>
              <w:rPr>
                <w:noProof/>
                <w:webHidden/>
              </w:rPr>
              <w:fldChar w:fldCharType="separate"/>
            </w:r>
            <w:r>
              <w:rPr>
                <w:noProof/>
                <w:webHidden/>
              </w:rPr>
              <w:t>70</w:t>
            </w:r>
            <w:r>
              <w:rPr>
                <w:noProof/>
                <w:webHidden/>
              </w:rPr>
              <w:fldChar w:fldCharType="end"/>
            </w:r>
          </w:hyperlink>
        </w:p>
        <w:p w14:paraId="6EB1C1FE" w14:textId="6593277D"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77" w:history="1">
            <w:r w:rsidRPr="00E90756">
              <w:rPr>
                <w:rStyle w:val="Lienhypertexte"/>
                <w:noProof/>
              </w:rPr>
              <w:t>Titre et résumé</w:t>
            </w:r>
            <w:r>
              <w:rPr>
                <w:noProof/>
                <w:webHidden/>
              </w:rPr>
              <w:tab/>
            </w:r>
            <w:r>
              <w:rPr>
                <w:noProof/>
                <w:webHidden/>
              </w:rPr>
              <w:fldChar w:fldCharType="begin"/>
            </w:r>
            <w:r>
              <w:rPr>
                <w:noProof/>
                <w:webHidden/>
              </w:rPr>
              <w:instrText xml:space="preserve"> PAGEREF _Toc224826577 \h </w:instrText>
            </w:r>
            <w:r>
              <w:rPr>
                <w:noProof/>
                <w:webHidden/>
              </w:rPr>
            </w:r>
            <w:r>
              <w:rPr>
                <w:noProof/>
                <w:webHidden/>
              </w:rPr>
              <w:fldChar w:fldCharType="separate"/>
            </w:r>
            <w:r>
              <w:rPr>
                <w:noProof/>
                <w:webHidden/>
              </w:rPr>
              <w:t>71</w:t>
            </w:r>
            <w:r>
              <w:rPr>
                <w:noProof/>
                <w:webHidden/>
              </w:rPr>
              <w:fldChar w:fldCharType="end"/>
            </w:r>
          </w:hyperlink>
        </w:p>
        <w:p w14:paraId="346C1D98" w14:textId="237AE37E"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78" w:history="1">
            <w:r w:rsidRPr="00E90756">
              <w:rPr>
                <w:rStyle w:val="Lienhypertexte"/>
                <w:noProof/>
              </w:rPr>
              <w:t>Contributeurs-trices</w:t>
            </w:r>
            <w:r>
              <w:rPr>
                <w:noProof/>
                <w:webHidden/>
              </w:rPr>
              <w:tab/>
            </w:r>
            <w:r>
              <w:rPr>
                <w:noProof/>
                <w:webHidden/>
              </w:rPr>
              <w:fldChar w:fldCharType="begin"/>
            </w:r>
            <w:r>
              <w:rPr>
                <w:noProof/>
                <w:webHidden/>
              </w:rPr>
              <w:instrText xml:space="preserve"> PAGEREF _Toc224826578 \h </w:instrText>
            </w:r>
            <w:r>
              <w:rPr>
                <w:noProof/>
                <w:webHidden/>
              </w:rPr>
            </w:r>
            <w:r>
              <w:rPr>
                <w:noProof/>
                <w:webHidden/>
              </w:rPr>
              <w:fldChar w:fldCharType="separate"/>
            </w:r>
            <w:r>
              <w:rPr>
                <w:noProof/>
                <w:webHidden/>
              </w:rPr>
              <w:t>71</w:t>
            </w:r>
            <w:r>
              <w:rPr>
                <w:noProof/>
                <w:webHidden/>
              </w:rPr>
              <w:fldChar w:fldCharType="end"/>
            </w:r>
          </w:hyperlink>
        </w:p>
        <w:p w14:paraId="32B80E7C" w14:textId="1A7E255E"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79" w:history="1">
            <w:r w:rsidRPr="00E90756">
              <w:rPr>
                <w:rStyle w:val="Lienhypertexte"/>
                <w:noProof/>
              </w:rPr>
              <w:t>Métadonnées</w:t>
            </w:r>
            <w:r>
              <w:rPr>
                <w:noProof/>
                <w:webHidden/>
              </w:rPr>
              <w:tab/>
            </w:r>
            <w:r>
              <w:rPr>
                <w:noProof/>
                <w:webHidden/>
              </w:rPr>
              <w:fldChar w:fldCharType="begin"/>
            </w:r>
            <w:r>
              <w:rPr>
                <w:noProof/>
                <w:webHidden/>
              </w:rPr>
              <w:instrText xml:space="preserve"> PAGEREF _Toc224826579 \h </w:instrText>
            </w:r>
            <w:r>
              <w:rPr>
                <w:noProof/>
                <w:webHidden/>
              </w:rPr>
            </w:r>
            <w:r>
              <w:rPr>
                <w:noProof/>
                <w:webHidden/>
              </w:rPr>
              <w:fldChar w:fldCharType="separate"/>
            </w:r>
            <w:r>
              <w:rPr>
                <w:noProof/>
                <w:webHidden/>
              </w:rPr>
              <w:t>71</w:t>
            </w:r>
            <w:r>
              <w:rPr>
                <w:noProof/>
                <w:webHidden/>
              </w:rPr>
              <w:fldChar w:fldCharType="end"/>
            </w:r>
          </w:hyperlink>
        </w:p>
        <w:p w14:paraId="5A1082B6" w14:textId="7B89EA52"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80" w:history="1">
            <w:r w:rsidRPr="00E90756">
              <w:rPr>
                <w:rStyle w:val="Lienhypertexte"/>
                <w:noProof/>
              </w:rPr>
              <w:t>Références</w:t>
            </w:r>
            <w:r>
              <w:rPr>
                <w:noProof/>
                <w:webHidden/>
              </w:rPr>
              <w:tab/>
            </w:r>
            <w:r>
              <w:rPr>
                <w:noProof/>
                <w:webHidden/>
              </w:rPr>
              <w:fldChar w:fldCharType="begin"/>
            </w:r>
            <w:r>
              <w:rPr>
                <w:noProof/>
                <w:webHidden/>
              </w:rPr>
              <w:instrText xml:space="preserve"> PAGEREF _Toc224826580 \h </w:instrText>
            </w:r>
            <w:r>
              <w:rPr>
                <w:noProof/>
                <w:webHidden/>
              </w:rPr>
            </w:r>
            <w:r>
              <w:rPr>
                <w:noProof/>
                <w:webHidden/>
              </w:rPr>
              <w:fldChar w:fldCharType="separate"/>
            </w:r>
            <w:r>
              <w:rPr>
                <w:noProof/>
                <w:webHidden/>
              </w:rPr>
              <w:t>71</w:t>
            </w:r>
            <w:r>
              <w:rPr>
                <w:noProof/>
                <w:webHidden/>
              </w:rPr>
              <w:fldChar w:fldCharType="end"/>
            </w:r>
          </w:hyperlink>
        </w:p>
        <w:p w14:paraId="46736DE3" w14:textId="1C9C1181"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81" w:history="1">
            <w:r w:rsidRPr="00E90756">
              <w:rPr>
                <w:rStyle w:val="Lienhypertexte"/>
                <w:noProof/>
              </w:rPr>
              <w:t>XML JATS</w:t>
            </w:r>
            <w:r>
              <w:rPr>
                <w:noProof/>
                <w:webHidden/>
              </w:rPr>
              <w:tab/>
            </w:r>
            <w:r>
              <w:rPr>
                <w:noProof/>
                <w:webHidden/>
              </w:rPr>
              <w:fldChar w:fldCharType="begin"/>
            </w:r>
            <w:r>
              <w:rPr>
                <w:noProof/>
                <w:webHidden/>
              </w:rPr>
              <w:instrText xml:space="preserve"> PAGEREF _Toc224826581 \h </w:instrText>
            </w:r>
            <w:r>
              <w:rPr>
                <w:noProof/>
                <w:webHidden/>
              </w:rPr>
            </w:r>
            <w:r>
              <w:rPr>
                <w:noProof/>
                <w:webHidden/>
              </w:rPr>
              <w:fldChar w:fldCharType="separate"/>
            </w:r>
            <w:r>
              <w:rPr>
                <w:noProof/>
                <w:webHidden/>
              </w:rPr>
              <w:t>72</w:t>
            </w:r>
            <w:r>
              <w:rPr>
                <w:noProof/>
                <w:webHidden/>
              </w:rPr>
              <w:fldChar w:fldCharType="end"/>
            </w:r>
          </w:hyperlink>
        </w:p>
        <w:p w14:paraId="554B7B46" w14:textId="16A109A8"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82" w:history="1">
            <w:r w:rsidRPr="00E90756">
              <w:rPr>
                <w:rStyle w:val="Lienhypertexte"/>
                <w:noProof/>
              </w:rPr>
              <w:t>Épreuves</w:t>
            </w:r>
            <w:r>
              <w:rPr>
                <w:noProof/>
                <w:webHidden/>
              </w:rPr>
              <w:tab/>
            </w:r>
            <w:r>
              <w:rPr>
                <w:noProof/>
                <w:webHidden/>
              </w:rPr>
              <w:fldChar w:fldCharType="begin"/>
            </w:r>
            <w:r>
              <w:rPr>
                <w:noProof/>
                <w:webHidden/>
              </w:rPr>
              <w:instrText xml:space="preserve"> PAGEREF _Toc224826582 \h </w:instrText>
            </w:r>
            <w:r>
              <w:rPr>
                <w:noProof/>
                <w:webHidden/>
              </w:rPr>
            </w:r>
            <w:r>
              <w:rPr>
                <w:noProof/>
                <w:webHidden/>
              </w:rPr>
              <w:fldChar w:fldCharType="separate"/>
            </w:r>
            <w:r>
              <w:rPr>
                <w:noProof/>
                <w:webHidden/>
              </w:rPr>
              <w:t>72</w:t>
            </w:r>
            <w:r>
              <w:rPr>
                <w:noProof/>
                <w:webHidden/>
              </w:rPr>
              <w:fldChar w:fldCharType="end"/>
            </w:r>
          </w:hyperlink>
        </w:p>
        <w:p w14:paraId="4BC51627" w14:textId="79345B7F"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83" w:history="1">
            <w:r w:rsidRPr="00E90756">
              <w:rPr>
                <w:rStyle w:val="Lienhypertexte"/>
                <w:noProof/>
              </w:rPr>
              <w:t>Autorisations et divulgation</w:t>
            </w:r>
            <w:r>
              <w:rPr>
                <w:noProof/>
                <w:webHidden/>
              </w:rPr>
              <w:tab/>
            </w:r>
            <w:r>
              <w:rPr>
                <w:noProof/>
                <w:webHidden/>
              </w:rPr>
              <w:fldChar w:fldCharType="begin"/>
            </w:r>
            <w:r>
              <w:rPr>
                <w:noProof/>
                <w:webHidden/>
              </w:rPr>
              <w:instrText xml:space="preserve"> PAGEREF _Toc224826583 \h </w:instrText>
            </w:r>
            <w:r>
              <w:rPr>
                <w:noProof/>
                <w:webHidden/>
              </w:rPr>
            </w:r>
            <w:r>
              <w:rPr>
                <w:noProof/>
                <w:webHidden/>
              </w:rPr>
              <w:fldChar w:fldCharType="separate"/>
            </w:r>
            <w:r>
              <w:rPr>
                <w:noProof/>
                <w:webHidden/>
              </w:rPr>
              <w:t>72</w:t>
            </w:r>
            <w:r>
              <w:rPr>
                <w:noProof/>
                <w:webHidden/>
              </w:rPr>
              <w:fldChar w:fldCharType="end"/>
            </w:r>
          </w:hyperlink>
        </w:p>
        <w:p w14:paraId="62EFBB52" w14:textId="69D8DD26"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84" w:history="1">
            <w:r w:rsidRPr="00E90756">
              <w:rPr>
                <w:rStyle w:val="Lienhypertexte"/>
                <w:noProof/>
              </w:rPr>
              <w:t>Numéro</w:t>
            </w:r>
            <w:r>
              <w:rPr>
                <w:noProof/>
                <w:webHidden/>
              </w:rPr>
              <w:tab/>
            </w:r>
            <w:r>
              <w:rPr>
                <w:noProof/>
                <w:webHidden/>
              </w:rPr>
              <w:fldChar w:fldCharType="begin"/>
            </w:r>
            <w:r>
              <w:rPr>
                <w:noProof/>
                <w:webHidden/>
              </w:rPr>
              <w:instrText xml:space="preserve"> PAGEREF _Toc224826584 \h </w:instrText>
            </w:r>
            <w:r>
              <w:rPr>
                <w:noProof/>
                <w:webHidden/>
              </w:rPr>
            </w:r>
            <w:r>
              <w:rPr>
                <w:noProof/>
                <w:webHidden/>
              </w:rPr>
              <w:fldChar w:fldCharType="separate"/>
            </w:r>
            <w:r>
              <w:rPr>
                <w:noProof/>
                <w:webHidden/>
              </w:rPr>
              <w:t>72</w:t>
            </w:r>
            <w:r>
              <w:rPr>
                <w:noProof/>
                <w:webHidden/>
              </w:rPr>
              <w:fldChar w:fldCharType="end"/>
            </w:r>
          </w:hyperlink>
        </w:p>
        <w:p w14:paraId="21F21ADF" w14:textId="4D3A155C"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85" w:history="1">
            <w:r w:rsidRPr="00E90756">
              <w:rPr>
                <w:rStyle w:val="Lienhypertexte"/>
                <w:noProof/>
              </w:rPr>
              <w:t>Titre et résumé</w:t>
            </w:r>
            <w:r>
              <w:rPr>
                <w:noProof/>
                <w:webHidden/>
              </w:rPr>
              <w:tab/>
            </w:r>
            <w:r>
              <w:rPr>
                <w:noProof/>
                <w:webHidden/>
              </w:rPr>
              <w:fldChar w:fldCharType="begin"/>
            </w:r>
            <w:r>
              <w:rPr>
                <w:noProof/>
                <w:webHidden/>
              </w:rPr>
              <w:instrText xml:space="preserve"> PAGEREF _Toc224826585 \h </w:instrText>
            </w:r>
            <w:r>
              <w:rPr>
                <w:noProof/>
                <w:webHidden/>
              </w:rPr>
            </w:r>
            <w:r>
              <w:rPr>
                <w:noProof/>
                <w:webHidden/>
              </w:rPr>
              <w:fldChar w:fldCharType="separate"/>
            </w:r>
            <w:r>
              <w:rPr>
                <w:noProof/>
                <w:webHidden/>
              </w:rPr>
              <w:t>74</w:t>
            </w:r>
            <w:r>
              <w:rPr>
                <w:noProof/>
                <w:webHidden/>
              </w:rPr>
              <w:fldChar w:fldCharType="end"/>
            </w:r>
          </w:hyperlink>
        </w:p>
        <w:p w14:paraId="5FFDADEF" w14:textId="181CE3FD"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86" w:history="1">
            <w:r w:rsidRPr="00E90756">
              <w:rPr>
                <w:rStyle w:val="Lienhypertexte"/>
                <w:noProof/>
              </w:rPr>
              <w:t>Contributeurs-trices</w:t>
            </w:r>
            <w:r>
              <w:rPr>
                <w:noProof/>
                <w:webHidden/>
              </w:rPr>
              <w:tab/>
            </w:r>
            <w:r>
              <w:rPr>
                <w:noProof/>
                <w:webHidden/>
              </w:rPr>
              <w:fldChar w:fldCharType="begin"/>
            </w:r>
            <w:r>
              <w:rPr>
                <w:noProof/>
                <w:webHidden/>
              </w:rPr>
              <w:instrText xml:space="preserve"> PAGEREF _Toc224826586 \h </w:instrText>
            </w:r>
            <w:r>
              <w:rPr>
                <w:noProof/>
                <w:webHidden/>
              </w:rPr>
            </w:r>
            <w:r>
              <w:rPr>
                <w:noProof/>
                <w:webHidden/>
              </w:rPr>
              <w:fldChar w:fldCharType="separate"/>
            </w:r>
            <w:r>
              <w:rPr>
                <w:noProof/>
                <w:webHidden/>
              </w:rPr>
              <w:t>75</w:t>
            </w:r>
            <w:r>
              <w:rPr>
                <w:noProof/>
                <w:webHidden/>
              </w:rPr>
              <w:fldChar w:fldCharType="end"/>
            </w:r>
          </w:hyperlink>
        </w:p>
        <w:p w14:paraId="22068A42" w14:textId="1F0F0BC5"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87" w:history="1">
            <w:r w:rsidRPr="00E90756">
              <w:rPr>
                <w:rStyle w:val="Lienhypertexte"/>
                <w:noProof/>
              </w:rPr>
              <w:t>Métadonnées</w:t>
            </w:r>
            <w:r>
              <w:rPr>
                <w:noProof/>
                <w:webHidden/>
              </w:rPr>
              <w:tab/>
            </w:r>
            <w:r>
              <w:rPr>
                <w:noProof/>
                <w:webHidden/>
              </w:rPr>
              <w:fldChar w:fldCharType="begin"/>
            </w:r>
            <w:r>
              <w:rPr>
                <w:noProof/>
                <w:webHidden/>
              </w:rPr>
              <w:instrText xml:space="preserve"> PAGEREF _Toc224826587 \h </w:instrText>
            </w:r>
            <w:r>
              <w:rPr>
                <w:noProof/>
                <w:webHidden/>
              </w:rPr>
            </w:r>
            <w:r>
              <w:rPr>
                <w:noProof/>
                <w:webHidden/>
              </w:rPr>
              <w:fldChar w:fldCharType="separate"/>
            </w:r>
            <w:r>
              <w:rPr>
                <w:noProof/>
                <w:webHidden/>
              </w:rPr>
              <w:t>76</w:t>
            </w:r>
            <w:r>
              <w:rPr>
                <w:noProof/>
                <w:webHidden/>
              </w:rPr>
              <w:fldChar w:fldCharType="end"/>
            </w:r>
          </w:hyperlink>
        </w:p>
        <w:p w14:paraId="6FF2D70C" w14:textId="7156A954"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88" w:history="1">
            <w:r w:rsidRPr="00E90756">
              <w:rPr>
                <w:rStyle w:val="Lienhypertexte"/>
                <w:noProof/>
              </w:rPr>
              <w:t>Références</w:t>
            </w:r>
            <w:r>
              <w:rPr>
                <w:noProof/>
                <w:webHidden/>
              </w:rPr>
              <w:tab/>
            </w:r>
            <w:r>
              <w:rPr>
                <w:noProof/>
                <w:webHidden/>
              </w:rPr>
              <w:fldChar w:fldCharType="begin"/>
            </w:r>
            <w:r>
              <w:rPr>
                <w:noProof/>
                <w:webHidden/>
              </w:rPr>
              <w:instrText xml:space="preserve"> PAGEREF _Toc224826588 \h </w:instrText>
            </w:r>
            <w:r>
              <w:rPr>
                <w:noProof/>
                <w:webHidden/>
              </w:rPr>
            </w:r>
            <w:r>
              <w:rPr>
                <w:noProof/>
                <w:webHidden/>
              </w:rPr>
              <w:fldChar w:fldCharType="separate"/>
            </w:r>
            <w:r>
              <w:rPr>
                <w:noProof/>
                <w:webHidden/>
              </w:rPr>
              <w:t>76</w:t>
            </w:r>
            <w:r>
              <w:rPr>
                <w:noProof/>
                <w:webHidden/>
              </w:rPr>
              <w:fldChar w:fldCharType="end"/>
            </w:r>
          </w:hyperlink>
        </w:p>
        <w:p w14:paraId="5230D5BA" w14:textId="4CF245E6"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89" w:history="1">
            <w:r w:rsidRPr="00E90756">
              <w:rPr>
                <w:rStyle w:val="Lienhypertexte"/>
                <w:noProof/>
              </w:rPr>
              <w:t>Afficher un aperçu de l’article</w:t>
            </w:r>
            <w:r>
              <w:rPr>
                <w:noProof/>
                <w:webHidden/>
              </w:rPr>
              <w:tab/>
            </w:r>
            <w:r>
              <w:rPr>
                <w:noProof/>
                <w:webHidden/>
              </w:rPr>
              <w:fldChar w:fldCharType="begin"/>
            </w:r>
            <w:r>
              <w:rPr>
                <w:noProof/>
                <w:webHidden/>
              </w:rPr>
              <w:instrText xml:space="preserve"> PAGEREF _Toc224826589 \h </w:instrText>
            </w:r>
            <w:r>
              <w:rPr>
                <w:noProof/>
                <w:webHidden/>
              </w:rPr>
            </w:r>
            <w:r>
              <w:rPr>
                <w:noProof/>
                <w:webHidden/>
              </w:rPr>
              <w:fldChar w:fldCharType="separate"/>
            </w:r>
            <w:r>
              <w:rPr>
                <w:noProof/>
                <w:webHidden/>
              </w:rPr>
              <w:t>76</w:t>
            </w:r>
            <w:r>
              <w:rPr>
                <w:noProof/>
                <w:webHidden/>
              </w:rPr>
              <w:fldChar w:fldCharType="end"/>
            </w:r>
          </w:hyperlink>
        </w:p>
        <w:p w14:paraId="36842FD7" w14:textId="46588D63"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90" w:history="1">
            <w:r w:rsidRPr="00E90756">
              <w:rPr>
                <w:rStyle w:val="Lienhypertexte"/>
                <w:noProof/>
              </w:rPr>
              <w:t>Onglet Numéros à venir</w:t>
            </w:r>
            <w:r>
              <w:rPr>
                <w:noProof/>
                <w:webHidden/>
              </w:rPr>
              <w:tab/>
            </w:r>
            <w:r>
              <w:rPr>
                <w:noProof/>
                <w:webHidden/>
              </w:rPr>
              <w:fldChar w:fldCharType="begin"/>
            </w:r>
            <w:r>
              <w:rPr>
                <w:noProof/>
                <w:webHidden/>
              </w:rPr>
              <w:instrText xml:space="preserve"> PAGEREF _Toc224826590 \h </w:instrText>
            </w:r>
            <w:r>
              <w:rPr>
                <w:noProof/>
                <w:webHidden/>
              </w:rPr>
            </w:r>
            <w:r>
              <w:rPr>
                <w:noProof/>
                <w:webHidden/>
              </w:rPr>
              <w:fldChar w:fldCharType="separate"/>
            </w:r>
            <w:r>
              <w:rPr>
                <w:noProof/>
                <w:webHidden/>
              </w:rPr>
              <w:t>77</w:t>
            </w:r>
            <w:r>
              <w:rPr>
                <w:noProof/>
                <w:webHidden/>
              </w:rPr>
              <w:fldChar w:fldCharType="end"/>
            </w:r>
          </w:hyperlink>
        </w:p>
        <w:p w14:paraId="082C1AD5" w14:textId="5C80F347"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91" w:history="1">
            <w:r w:rsidRPr="00E90756">
              <w:rPr>
                <w:rStyle w:val="Lienhypertexte"/>
                <w:noProof/>
              </w:rPr>
              <w:t>Afficher un aperçu du numéro</w:t>
            </w:r>
            <w:r>
              <w:rPr>
                <w:noProof/>
                <w:webHidden/>
              </w:rPr>
              <w:tab/>
            </w:r>
            <w:r>
              <w:rPr>
                <w:noProof/>
                <w:webHidden/>
              </w:rPr>
              <w:fldChar w:fldCharType="begin"/>
            </w:r>
            <w:r>
              <w:rPr>
                <w:noProof/>
                <w:webHidden/>
              </w:rPr>
              <w:instrText xml:space="preserve"> PAGEREF _Toc224826591 \h </w:instrText>
            </w:r>
            <w:r>
              <w:rPr>
                <w:noProof/>
                <w:webHidden/>
              </w:rPr>
            </w:r>
            <w:r>
              <w:rPr>
                <w:noProof/>
                <w:webHidden/>
              </w:rPr>
              <w:fldChar w:fldCharType="separate"/>
            </w:r>
            <w:r>
              <w:rPr>
                <w:noProof/>
                <w:webHidden/>
              </w:rPr>
              <w:t>78</w:t>
            </w:r>
            <w:r>
              <w:rPr>
                <w:noProof/>
                <w:webHidden/>
              </w:rPr>
              <w:fldChar w:fldCharType="end"/>
            </w:r>
          </w:hyperlink>
        </w:p>
        <w:p w14:paraId="1F0E1B0C" w14:textId="122BDDA7"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92" w:history="1">
            <w:r w:rsidRPr="00E90756">
              <w:rPr>
                <w:rStyle w:val="Lienhypertexte"/>
                <w:noProof/>
              </w:rPr>
              <w:t>Modifier un numéro à venir</w:t>
            </w:r>
            <w:r>
              <w:rPr>
                <w:noProof/>
                <w:webHidden/>
              </w:rPr>
              <w:tab/>
            </w:r>
            <w:r>
              <w:rPr>
                <w:noProof/>
                <w:webHidden/>
              </w:rPr>
              <w:fldChar w:fldCharType="begin"/>
            </w:r>
            <w:r>
              <w:rPr>
                <w:noProof/>
                <w:webHidden/>
              </w:rPr>
              <w:instrText xml:space="preserve"> PAGEREF _Toc224826592 \h </w:instrText>
            </w:r>
            <w:r>
              <w:rPr>
                <w:noProof/>
                <w:webHidden/>
              </w:rPr>
            </w:r>
            <w:r>
              <w:rPr>
                <w:noProof/>
                <w:webHidden/>
              </w:rPr>
              <w:fldChar w:fldCharType="separate"/>
            </w:r>
            <w:r>
              <w:rPr>
                <w:noProof/>
                <w:webHidden/>
              </w:rPr>
              <w:t>81</w:t>
            </w:r>
            <w:r>
              <w:rPr>
                <w:noProof/>
                <w:webHidden/>
              </w:rPr>
              <w:fldChar w:fldCharType="end"/>
            </w:r>
          </w:hyperlink>
        </w:p>
        <w:p w14:paraId="7B3061A4" w14:textId="1EA2AA16"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93" w:history="1">
            <w:r w:rsidRPr="00E90756">
              <w:rPr>
                <w:rStyle w:val="Lienhypertexte"/>
                <w:noProof/>
              </w:rPr>
              <w:t>Visionner un aperçu du numéro et le publier</w:t>
            </w:r>
            <w:r>
              <w:rPr>
                <w:noProof/>
                <w:webHidden/>
              </w:rPr>
              <w:tab/>
            </w:r>
            <w:r>
              <w:rPr>
                <w:noProof/>
                <w:webHidden/>
              </w:rPr>
              <w:fldChar w:fldCharType="begin"/>
            </w:r>
            <w:r>
              <w:rPr>
                <w:noProof/>
                <w:webHidden/>
              </w:rPr>
              <w:instrText xml:space="preserve"> PAGEREF _Toc224826593 \h </w:instrText>
            </w:r>
            <w:r>
              <w:rPr>
                <w:noProof/>
                <w:webHidden/>
              </w:rPr>
            </w:r>
            <w:r>
              <w:rPr>
                <w:noProof/>
                <w:webHidden/>
              </w:rPr>
              <w:fldChar w:fldCharType="separate"/>
            </w:r>
            <w:r>
              <w:rPr>
                <w:noProof/>
                <w:webHidden/>
              </w:rPr>
              <w:t>82</w:t>
            </w:r>
            <w:r>
              <w:rPr>
                <w:noProof/>
                <w:webHidden/>
              </w:rPr>
              <w:fldChar w:fldCharType="end"/>
            </w:r>
          </w:hyperlink>
        </w:p>
        <w:p w14:paraId="0A1EB8F5" w14:textId="4B720539"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94" w:history="1">
            <w:r w:rsidRPr="00E90756">
              <w:rPr>
                <w:rStyle w:val="Lienhypertexte"/>
                <w:noProof/>
              </w:rPr>
              <w:t>Dépublier un numéro</w:t>
            </w:r>
            <w:r>
              <w:rPr>
                <w:noProof/>
                <w:webHidden/>
              </w:rPr>
              <w:tab/>
            </w:r>
            <w:r>
              <w:rPr>
                <w:noProof/>
                <w:webHidden/>
              </w:rPr>
              <w:fldChar w:fldCharType="begin"/>
            </w:r>
            <w:r>
              <w:rPr>
                <w:noProof/>
                <w:webHidden/>
              </w:rPr>
              <w:instrText xml:space="preserve"> PAGEREF _Toc224826594 \h </w:instrText>
            </w:r>
            <w:r>
              <w:rPr>
                <w:noProof/>
                <w:webHidden/>
              </w:rPr>
            </w:r>
            <w:r>
              <w:rPr>
                <w:noProof/>
                <w:webHidden/>
              </w:rPr>
              <w:fldChar w:fldCharType="separate"/>
            </w:r>
            <w:r>
              <w:rPr>
                <w:noProof/>
                <w:webHidden/>
              </w:rPr>
              <w:t>83</w:t>
            </w:r>
            <w:r>
              <w:rPr>
                <w:noProof/>
                <w:webHidden/>
              </w:rPr>
              <w:fldChar w:fldCharType="end"/>
            </w:r>
          </w:hyperlink>
        </w:p>
        <w:p w14:paraId="57AA4387" w14:textId="42CDFADA"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95" w:history="1">
            <w:r w:rsidRPr="00E90756">
              <w:rPr>
                <w:rStyle w:val="Lienhypertexte"/>
                <w:noProof/>
              </w:rPr>
              <w:t>Supprimer un numéro</w:t>
            </w:r>
            <w:r>
              <w:rPr>
                <w:noProof/>
                <w:webHidden/>
              </w:rPr>
              <w:tab/>
            </w:r>
            <w:r>
              <w:rPr>
                <w:noProof/>
                <w:webHidden/>
              </w:rPr>
              <w:fldChar w:fldCharType="begin"/>
            </w:r>
            <w:r>
              <w:rPr>
                <w:noProof/>
                <w:webHidden/>
              </w:rPr>
              <w:instrText xml:space="preserve"> PAGEREF _Toc224826595 \h </w:instrText>
            </w:r>
            <w:r>
              <w:rPr>
                <w:noProof/>
                <w:webHidden/>
              </w:rPr>
            </w:r>
            <w:r>
              <w:rPr>
                <w:noProof/>
                <w:webHidden/>
              </w:rPr>
              <w:fldChar w:fldCharType="separate"/>
            </w:r>
            <w:r>
              <w:rPr>
                <w:noProof/>
                <w:webHidden/>
              </w:rPr>
              <w:t>83</w:t>
            </w:r>
            <w:r>
              <w:rPr>
                <w:noProof/>
                <w:webHidden/>
              </w:rPr>
              <w:fldChar w:fldCharType="end"/>
            </w:r>
          </w:hyperlink>
        </w:p>
        <w:p w14:paraId="39ED788C" w14:textId="47F14252"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96" w:history="1">
            <w:r w:rsidRPr="00E90756">
              <w:rPr>
                <w:rStyle w:val="Lienhypertexte"/>
                <w:noProof/>
              </w:rPr>
              <w:t>Dépublier</w:t>
            </w:r>
            <w:r>
              <w:rPr>
                <w:noProof/>
                <w:webHidden/>
              </w:rPr>
              <w:tab/>
            </w:r>
            <w:r>
              <w:rPr>
                <w:noProof/>
                <w:webHidden/>
              </w:rPr>
              <w:fldChar w:fldCharType="begin"/>
            </w:r>
            <w:r>
              <w:rPr>
                <w:noProof/>
                <w:webHidden/>
              </w:rPr>
              <w:instrText xml:space="preserve"> PAGEREF _Toc224826596 \h </w:instrText>
            </w:r>
            <w:r>
              <w:rPr>
                <w:noProof/>
                <w:webHidden/>
              </w:rPr>
            </w:r>
            <w:r>
              <w:rPr>
                <w:noProof/>
                <w:webHidden/>
              </w:rPr>
              <w:fldChar w:fldCharType="separate"/>
            </w:r>
            <w:r>
              <w:rPr>
                <w:noProof/>
                <w:webHidden/>
              </w:rPr>
              <w:t>83</w:t>
            </w:r>
            <w:r>
              <w:rPr>
                <w:noProof/>
                <w:webHidden/>
              </w:rPr>
              <w:fldChar w:fldCharType="end"/>
            </w:r>
          </w:hyperlink>
        </w:p>
        <w:p w14:paraId="663658EA" w14:textId="06887C33"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97" w:history="1">
            <w:r w:rsidRPr="00E90756">
              <w:rPr>
                <w:rStyle w:val="Lienhypertexte"/>
                <w:noProof/>
              </w:rPr>
              <w:t>Créer une nouvelle version</w:t>
            </w:r>
            <w:r>
              <w:rPr>
                <w:noProof/>
                <w:webHidden/>
              </w:rPr>
              <w:tab/>
            </w:r>
            <w:r>
              <w:rPr>
                <w:noProof/>
                <w:webHidden/>
              </w:rPr>
              <w:fldChar w:fldCharType="begin"/>
            </w:r>
            <w:r>
              <w:rPr>
                <w:noProof/>
                <w:webHidden/>
              </w:rPr>
              <w:instrText xml:space="preserve"> PAGEREF _Toc224826597 \h </w:instrText>
            </w:r>
            <w:r>
              <w:rPr>
                <w:noProof/>
                <w:webHidden/>
              </w:rPr>
            </w:r>
            <w:r>
              <w:rPr>
                <w:noProof/>
                <w:webHidden/>
              </w:rPr>
              <w:fldChar w:fldCharType="separate"/>
            </w:r>
            <w:r>
              <w:rPr>
                <w:noProof/>
                <w:webHidden/>
              </w:rPr>
              <w:t>84</w:t>
            </w:r>
            <w:r>
              <w:rPr>
                <w:noProof/>
                <w:webHidden/>
              </w:rPr>
              <w:fldChar w:fldCharType="end"/>
            </w:r>
          </w:hyperlink>
        </w:p>
        <w:p w14:paraId="4DFE02D7" w14:textId="5E56161F"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98" w:history="1">
            <w:r w:rsidRPr="00E90756">
              <w:rPr>
                <w:rStyle w:val="Lienhypertexte"/>
                <w:noProof/>
              </w:rPr>
              <w:t>Signature</w:t>
            </w:r>
            <w:r>
              <w:rPr>
                <w:noProof/>
                <w:webHidden/>
              </w:rPr>
              <w:tab/>
            </w:r>
            <w:r>
              <w:rPr>
                <w:noProof/>
                <w:webHidden/>
              </w:rPr>
              <w:fldChar w:fldCharType="begin"/>
            </w:r>
            <w:r>
              <w:rPr>
                <w:noProof/>
                <w:webHidden/>
              </w:rPr>
              <w:instrText xml:space="preserve"> PAGEREF _Toc224826598 \h </w:instrText>
            </w:r>
            <w:r>
              <w:rPr>
                <w:noProof/>
                <w:webHidden/>
              </w:rPr>
            </w:r>
            <w:r>
              <w:rPr>
                <w:noProof/>
                <w:webHidden/>
              </w:rPr>
              <w:fldChar w:fldCharType="separate"/>
            </w:r>
            <w:r>
              <w:rPr>
                <w:noProof/>
                <w:webHidden/>
              </w:rPr>
              <w:t>88</w:t>
            </w:r>
            <w:r>
              <w:rPr>
                <w:noProof/>
                <w:webHidden/>
              </w:rPr>
              <w:fldChar w:fldCharType="end"/>
            </w:r>
          </w:hyperlink>
        </w:p>
        <w:p w14:paraId="24BFD949" w14:textId="153787CF"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599" w:history="1">
            <w:r w:rsidRPr="00E90756">
              <w:rPr>
                <w:rStyle w:val="Lienhypertexte"/>
                <w:noProof/>
              </w:rPr>
              <w:t>Modèles de courriels</w:t>
            </w:r>
            <w:r>
              <w:rPr>
                <w:noProof/>
                <w:webHidden/>
              </w:rPr>
              <w:tab/>
            </w:r>
            <w:r>
              <w:rPr>
                <w:noProof/>
                <w:webHidden/>
              </w:rPr>
              <w:fldChar w:fldCharType="begin"/>
            </w:r>
            <w:r>
              <w:rPr>
                <w:noProof/>
                <w:webHidden/>
              </w:rPr>
              <w:instrText xml:space="preserve"> PAGEREF _Toc224826599 \h </w:instrText>
            </w:r>
            <w:r>
              <w:rPr>
                <w:noProof/>
                <w:webHidden/>
              </w:rPr>
            </w:r>
            <w:r>
              <w:rPr>
                <w:noProof/>
                <w:webHidden/>
              </w:rPr>
              <w:fldChar w:fldCharType="separate"/>
            </w:r>
            <w:r>
              <w:rPr>
                <w:noProof/>
                <w:webHidden/>
              </w:rPr>
              <w:t>88</w:t>
            </w:r>
            <w:r>
              <w:rPr>
                <w:noProof/>
                <w:webHidden/>
              </w:rPr>
              <w:fldChar w:fldCharType="end"/>
            </w:r>
          </w:hyperlink>
        </w:p>
        <w:p w14:paraId="6EFF7D90" w14:textId="566BE33A" w:rsidR="00965F18" w:rsidRDefault="00965F18">
          <w:pPr>
            <w:pStyle w:val="TM5"/>
            <w:tabs>
              <w:tab w:val="right" w:leader="dot" w:pos="9394"/>
            </w:tabs>
            <w:rPr>
              <w:rFonts w:asciiTheme="minorHAnsi" w:hAnsiTheme="minorHAnsi"/>
              <w:noProof/>
              <w:sz w:val="24"/>
            </w:rPr>
          </w:pPr>
          <w:hyperlink w:anchor="_Toc224826600" w:history="1">
            <w:r w:rsidRPr="00E90756">
              <w:rPr>
                <w:rStyle w:val="Lienhypertexte"/>
                <w:noProof/>
              </w:rPr>
              <w:t>Modifier un modèle de courriel</w:t>
            </w:r>
            <w:r>
              <w:rPr>
                <w:noProof/>
                <w:webHidden/>
              </w:rPr>
              <w:tab/>
            </w:r>
            <w:r>
              <w:rPr>
                <w:noProof/>
                <w:webHidden/>
              </w:rPr>
              <w:fldChar w:fldCharType="begin"/>
            </w:r>
            <w:r>
              <w:rPr>
                <w:noProof/>
                <w:webHidden/>
              </w:rPr>
              <w:instrText xml:space="preserve"> PAGEREF _Toc224826600 \h </w:instrText>
            </w:r>
            <w:r>
              <w:rPr>
                <w:noProof/>
                <w:webHidden/>
              </w:rPr>
            </w:r>
            <w:r>
              <w:rPr>
                <w:noProof/>
                <w:webHidden/>
              </w:rPr>
              <w:fldChar w:fldCharType="separate"/>
            </w:r>
            <w:r>
              <w:rPr>
                <w:noProof/>
                <w:webHidden/>
              </w:rPr>
              <w:t>90</w:t>
            </w:r>
            <w:r>
              <w:rPr>
                <w:noProof/>
                <w:webHidden/>
              </w:rPr>
              <w:fldChar w:fldCharType="end"/>
            </w:r>
          </w:hyperlink>
        </w:p>
        <w:p w14:paraId="5A80F86B" w14:textId="04F3007D" w:rsidR="00965F18" w:rsidRDefault="00965F18">
          <w:pPr>
            <w:pStyle w:val="TM6"/>
            <w:tabs>
              <w:tab w:val="right" w:leader="dot" w:pos="9394"/>
            </w:tabs>
            <w:rPr>
              <w:rFonts w:asciiTheme="minorHAnsi" w:hAnsiTheme="minorHAnsi"/>
              <w:i w:val="0"/>
              <w:noProof/>
              <w:sz w:val="24"/>
            </w:rPr>
          </w:pPr>
          <w:hyperlink w:anchor="_Toc224826601" w:history="1">
            <w:r w:rsidRPr="00E90756">
              <w:rPr>
                <w:rStyle w:val="Lienhypertexte"/>
                <w:noProof/>
              </w:rPr>
              <w:t>Nom du courriel</w:t>
            </w:r>
            <w:r>
              <w:rPr>
                <w:noProof/>
                <w:webHidden/>
              </w:rPr>
              <w:tab/>
            </w:r>
            <w:r>
              <w:rPr>
                <w:noProof/>
                <w:webHidden/>
              </w:rPr>
              <w:fldChar w:fldCharType="begin"/>
            </w:r>
            <w:r>
              <w:rPr>
                <w:noProof/>
                <w:webHidden/>
              </w:rPr>
              <w:instrText xml:space="preserve"> PAGEREF _Toc224826601 \h </w:instrText>
            </w:r>
            <w:r>
              <w:rPr>
                <w:noProof/>
                <w:webHidden/>
              </w:rPr>
            </w:r>
            <w:r>
              <w:rPr>
                <w:noProof/>
                <w:webHidden/>
              </w:rPr>
              <w:fldChar w:fldCharType="separate"/>
            </w:r>
            <w:r>
              <w:rPr>
                <w:noProof/>
                <w:webHidden/>
              </w:rPr>
              <w:t>90</w:t>
            </w:r>
            <w:r>
              <w:rPr>
                <w:noProof/>
                <w:webHidden/>
              </w:rPr>
              <w:fldChar w:fldCharType="end"/>
            </w:r>
          </w:hyperlink>
        </w:p>
        <w:p w14:paraId="20C70B7F" w14:textId="6BCF7414" w:rsidR="00965F18" w:rsidRDefault="00965F18">
          <w:pPr>
            <w:pStyle w:val="TM6"/>
            <w:tabs>
              <w:tab w:val="right" w:leader="dot" w:pos="9394"/>
            </w:tabs>
            <w:rPr>
              <w:rFonts w:asciiTheme="minorHAnsi" w:hAnsiTheme="minorHAnsi"/>
              <w:i w:val="0"/>
              <w:noProof/>
              <w:sz w:val="24"/>
            </w:rPr>
          </w:pPr>
          <w:hyperlink w:anchor="_Toc224826602" w:history="1">
            <w:r w:rsidRPr="00E90756">
              <w:rPr>
                <w:rStyle w:val="Lienhypertexte"/>
                <w:noProof/>
              </w:rPr>
              <w:t>Objet</w:t>
            </w:r>
            <w:r>
              <w:rPr>
                <w:noProof/>
                <w:webHidden/>
              </w:rPr>
              <w:tab/>
            </w:r>
            <w:r>
              <w:rPr>
                <w:noProof/>
                <w:webHidden/>
              </w:rPr>
              <w:fldChar w:fldCharType="begin"/>
            </w:r>
            <w:r>
              <w:rPr>
                <w:noProof/>
                <w:webHidden/>
              </w:rPr>
              <w:instrText xml:space="preserve"> PAGEREF _Toc224826602 \h </w:instrText>
            </w:r>
            <w:r>
              <w:rPr>
                <w:noProof/>
                <w:webHidden/>
              </w:rPr>
            </w:r>
            <w:r>
              <w:rPr>
                <w:noProof/>
                <w:webHidden/>
              </w:rPr>
              <w:fldChar w:fldCharType="separate"/>
            </w:r>
            <w:r>
              <w:rPr>
                <w:noProof/>
                <w:webHidden/>
              </w:rPr>
              <w:t>90</w:t>
            </w:r>
            <w:r>
              <w:rPr>
                <w:noProof/>
                <w:webHidden/>
              </w:rPr>
              <w:fldChar w:fldCharType="end"/>
            </w:r>
          </w:hyperlink>
        </w:p>
        <w:p w14:paraId="0F10CCD3" w14:textId="2A5A03D3" w:rsidR="00965F18" w:rsidRDefault="00965F18">
          <w:pPr>
            <w:pStyle w:val="TM6"/>
            <w:tabs>
              <w:tab w:val="right" w:leader="dot" w:pos="9394"/>
            </w:tabs>
            <w:rPr>
              <w:rFonts w:asciiTheme="minorHAnsi" w:hAnsiTheme="minorHAnsi"/>
              <w:i w:val="0"/>
              <w:noProof/>
              <w:sz w:val="24"/>
            </w:rPr>
          </w:pPr>
          <w:hyperlink w:anchor="_Toc224826603" w:history="1">
            <w:r w:rsidRPr="00E90756">
              <w:rPr>
                <w:rStyle w:val="Lienhypertexte"/>
                <w:noProof/>
              </w:rPr>
              <w:t>Corps du message</w:t>
            </w:r>
            <w:r>
              <w:rPr>
                <w:noProof/>
                <w:webHidden/>
              </w:rPr>
              <w:tab/>
            </w:r>
            <w:r>
              <w:rPr>
                <w:noProof/>
                <w:webHidden/>
              </w:rPr>
              <w:fldChar w:fldCharType="begin"/>
            </w:r>
            <w:r>
              <w:rPr>
                <w:noProof/>
                <w:webHidden/>
              </w:rPr>
              <w:instrText xml:space="preserve"> PAGEREF _Toc224826603 \h </w:instrText>
            </w:r>
            <w:r>
              <w:rPr>
                <w:noProof/>
                <w:webHidden/>
              </w:rPr>
            </w:r>
            <w:r>
              <w:rPr>
                <w:noProof/>
                <w:webHidden/>
              </w:rPr>
              <w:fldChar w:fldCharType="separate"/>
            </w:r>
            <w:r>
              <w:rPr>
                <w:noProof/>
                <w:webHidden/>
              </w:rPr>
              <w:t>90</w:t>
            </w:r>
            <w:r>
              <w:rPr>
                <w:noProof/>
                <w:webHidden/>
              </w:rPr>
              <w:fldChar w:fldCharType="end"/>
            </w:r>
          </w:hyperlink>
        </w:p>
        <w:p w14:paraId="128E6B49" w14:textId="047C57A6" w:rsidR="00965F18" w:rsidRDefault="00965F18">
          <w:pPr>
            <w:pStyle w:val="TM6"/>
            <w:tabs>
              <w:tab w:val="right" w:leader="dot" w:pos="9394"/>
            </w:tabs>
            <w:rPr>
              <w:rFonts w:asciiTheme="minorHAnsi" w:hAnsiTheme="minorHAnsi"/>
              <w:i w:val="0"/>
              <w:noProof/>
              <w:sz w:val="24"/>
            </w:rPr>
          </w:pPr>
          <w:hyperlink w:anchor="_Toc224826604" w:history="1">
            <w:r w:rsidRPr="00E90756">
              <w:rPr>
                <w:rStyle w:val="Lienhypertexte"/>
                <w:noProof/>
              </w:rPr>
              <w:t>Langue des courriels</w:t>
            </w:r>
            <w:r>
              <w:rPr>
                <w:noProof/>
                <w:webHidden/>
              </w:rPr>
              <w:tab/>
            </w:r>
            <w:r>
              <w:rPr>
                <w:noProof/>
                <w:webHidden/>
              </w:rPr>
              <w:fldChar w:fldCharType="begin"/>
            </w:r>
            <w:r>
              <w:rPr>
                <w:noProof/>
                <w:webHidden/>
              </w:rPr>
              <w:instrText xml:space="preserve"> PAGEREF _Toc224826604 \h </w:instrText>
            </w:r>
            <w:r>
              <w:rPr>
                <w:noProof/>
                <w:webHidden/>
              </w:rPr>
            </w:r>
            <w:r>
              <w:rPr>
                <w:noProof/>
                <w:webHidden/>
              </w:rPr>
              <w:fldChar w:fldCharType="separate"/>
            </w:r>
            <w:r>
              <w:rPr>
                <w:noProof/>
                <w:webHidden/>
              </w:rPr>
              <w:t>90</w:t>
            </w:r>
            <w:r>
              <w:rPr>
                <w:noProof/>
                <w:webHidden/>
              </w:rPr>
              <w:fldChar w:fldCharType="end"/>
            </w:r>
          </w:hyperlink>
        </w:p>
        <w:p w14:paraId="7CB67E92" w14:textId="4813CE18" w:rsidR="00965F18" w:rsidRDefault="00965F18">
          <w:pPr>
            <w:pStyle w:val="TM5"/>
            <w:tabs>
              <w:tab w:val="right" w:leader="dot" w:pos="9394"/>
            </w:tabs>
            <w:rPr>
              <w:rFonts w:asciiTheme="minorHAnsi" w:hAnsiTheme="minorHAnsi"/>
              <w:noProof/>
              <w:sz w:val="24"/>
            </w:rPr>
          </w:pPr>
          <w:hyperlink w:anchor="_Toc224826605" w:history="1">
            <w:r w:rsidRPr="00E90756">
              <w:rPr>
                <w:rStyle w:val="Lienhypertexte"/>
                <w:noProof/>
              </w:rPr>
              <w:t>Ajouter un modèle personnalisé de courriel</w:t>
            </w:r>
            <w:r>
              <w:rPr>
                <w:noProof/>
                <w:webHidden/>
              </w:rPr>
              <w:tab/>
            </w:r>
            <w:r>
              <w:rPr>
                <w:noProof/>
                <w:webHidden/>
              </w:rPr>
              <w:fldChar w:fldCharType="begin"/>
            </w:r>
            <w:r>
              <w:rPr>
                <w:noProof/>
                <w:webHidden/>
              </w:rPr>
              <w:instrText xml:space="preserve"> PAGEREF _Toc224826605 \h </w:instrText>
            </w:r>
            <w:r>
              <w:rPr>
                <w:noProof/>
                <w:webHidden/>
              </w:rPr>
            </w:r>
            <w:r>
              <w:rPr>
                <w:noProof/>
                <w:webHidden/>
              </w:rPr>
              <w:fldChar w:fldCharType="separate"/>
            </w:r>
            <w:r>
              <w:rPr>
                <w:noProof/>
                <w:webHidden/>
              </w:rPr>
              <w:t>90</w:t>
            </w:r>
            <w:r>
              <w:rPr>
                <w:noProof/>
                <w:webHidden/>
              </w:rPr>
              <w:fldChar w:fldCharType="end"/>
            </w:r>
          </w:hyperlink>
        </w:p>
        <w:p w14:paraId="0022A9F1" w14:textId="48C19219" w:rsidR="00965F18" w:rsidRDefault="00965F18">
          <w:pPr>
            <w:pStyle w:val="TM5"/>
            <w:tabs>
              <w:tab w:val="right" w:leader="dot" w:pos="9394"/>
            </w:tabs>
            <w:rPr>
              <w:rFonts w:asciiTheme="minorHAnsi" w:hAnsiTheme="minorHAnsi"/>
              <w:noProof/>
              <w:sz w:val="24"/>
            </w:rPr>
          </w:pPr>
          <w:hyperlink w:anchor="_Toc224826606" w:history="1">
            <w:r w:rsidRPr="00E90756">
              <w:rPr>
                <w:rStyle w:val="Lienhypertexte"/>
                <w:noProof/>
              </w:rPr>
              <w:t>Chercher un modèle de courriel</w:t>
            </w:r>
            <w:r>
              <w:rPr>
                <w:noProof/>
                <w:webHidden/>
              </w:rPr>
              <w:tab/>
            </w:r>
            <w:r>
              <w:rPr>
                <w:noProof/>
                <w:webHidden/>
              </w:rPr>
              <w:fldChar w:fldCharType="begin"/>
            </w:r>
            <w:r>
              <w:rPr>
                <w:noProof/>
                <w:webHidden/>
              </w:rPr>
              <w:instrText xml:space="preserve"> PAGEREF _Toc224826606 \h </w:instrText>
            </w:r>
            <w:r>
              <w:rPr>
                <w:noProof/>
                <w:webHidden/>
              </w:rPr>
            </w:r>
            <w:r>
              <w:rPr>
                <w:noProof/>
                <w:webHidden/>
              </w:rPr>
              <w:fldChar w:fldCharType="separate"/>
            </w:r>
            <w:r>
              <w:rPr>
                <w:noProof/>
                <w:webHidden/>
              </w:rPr>
              <w:t>91</w:t>
            </w:r>
            <w:r>
              <w:rPr>
                <w:noProof/>
                <w:webHidden/>
              </w:rPr>
              <w:fldChar w:fldCharType="end"/>
            </w:r>
          </w:hyperlink>
        </w:p>
        <w:p w14:paraId="4CDE429D" w14:textId="5BC3FDF8" w:rsidR="00965F18" w:rsidRDefault="00965F18">
          <w:pPr>
            <w:pStyle w:val="TM5"/>
            <w:tabs>
              <w:tab w:val="right" w:leader="dot" w:pos="9394"/>
            </w:tabs>
            <w:rPr>
              <w:rFonts w:asciiTheme="minorHAnsi" w:hAnsiTheme="minorHAnsi"/>
              <w:noProof/>
              <w:sz w:val="24"/>
            </w:rPr>
          </w:pPr>
          <w:hyperlink w:anchor="_Toc224826607" w:history="1">
            <w:r w:rsidRPr="00E90756">
              <w:rPr>
                <w:rStyle w:val="Lienhypertexte"/>
                <w:noProof/>
              </w:rPr>
              <w:t>Filtres</w:t>
            </w:r>
            <w:r>
              <w:rPr>
                <w:noProof/>
                <w:webHidden/>
              </w:rPr>
              <w:tab/>
            </w:r>
            <w:r>
              <w:rPr>
                <w:noProof/>
                <w:webHidden/>
              </w:rPr>
              <w:fldChar w:fldCharType="begin"/>
            </w:r>
            <w:r>
              <w:rPr>
                <w:noProof/>
                <w:webHidden/>
              </w:rPr>
              <w:instrText xml:space="preserve"> PAGEREF _Toc224826607 \h </w:instrText>
            </w:r>
            <w:r>
              <w:rPr>
                <w:noProof/>
                <w:webHidden/>
              </w:rPr>
            </w:r>
            <w:r>
              <w:rPr>
                <w:noProof/>
                <w:webHidden/>
              </w:rPr>
              <w:fldChar w:fldCharType="separate"/>
            </w:r>
            <w:r>
              <w:rPr>
                <w:noProof/>
                <w:webHidden/>
              </w:rPr>
              <w:t>91</w:t>
            </w:r>
            <w:r>
              <w:rPr>
                <w:noProof/>
                <w:webHidden/>
              </w:rPr>
              <w:fldChar w:fldCharType="end"/>
            </w:r>
          </w:hyperlink>
        </w:p>
        <w:p w14:paraId="05AE667E" w14:textId="6ADCF9F8" w:rsidR="00965F18" w:rsidRDefault="00965F18">
          <w:pPr>
            <w:pStyle w:val="TM5"/>
            <w:tabs>
              <w:tab w:val="right" w:leader="dot" w:pos="9394"/>
            </w:tabs>
            <w:rPr>
              <w:rFonts w:asciiTheme="minorHAnsi" w:hAnsiTheme="minorHAnsi"/>
              <w:noProof/>
              <w:sz w:val="24"/>
            </w:rPr>
          </w:pPr>
          <w:hyperlink w:anchor="_Toc224826608" w:history="1">
            <w:r w:rsidRPr="00E90756">
              <w:rPr>
                <w:rStyle w:val="Lienhypertexte"/>
                <w:noProof/>
              </w:rPr>
              <w:t>Réinitialiser tous les modèles</w:t>
            </w:r>
            <w:r>
              <w:rPr>
                <w:noProof/>
                <w:webHidden/>
              </w:rPr>
              <w:tab/>
            </w:r>
            <w:r>
              <w:rPr>
                <w:noProof/>
                <w:webHidden/>
              </w:rPr>
              <w:fldChar w:fldCharType="begin"/>
            </w:r>
            <w:r>
              <w:rPr>
                <w:noProof/>
                <w:webHidden/>
              </w:rPr>
              <w:instrText xml:space="preserve"> PAGEREF _Toc224826608 \h </w:instrText>
            </w:r>
            <w:r>
              <w:rPr>
                <w:noProof/>
                <w:webHidden/>
              </w:rPr>
            </w:r>
            <w:r>
              <w:rPr>
                <w:noProof/>
                <w:webHidden/>
              </w:rPr>
              <w:fldChar w:fldCharType="separate"/>
            </w:r>
            <w:r>
              <w:rPr>
                <w:noProof/>
                <w:webHidden/>
              </w:rPr>
              <w:t>91</w:t>
            </w:r>
            <w:r>
              <w:rPr>
                <w:noProof/>
                <w:webHidden/>
              </w:rPr>
              <w:fldChar w:fldCharType="end"/>
            </w:r>
          </w:hyperlink>
        </w:p>
        <w:p w14:paraId="0E9EAF64" w14:textId="3C728B5E" w:rsidR="00965F18" w:rsidRDefault="00965F18">
          <w:pPr>
            <w:pStyle w:val="TM4"/>
            <w:tabs>
              <w:tab w:val="right" w:leader="dot" w:pos="9394"/>
            </w:tabs>
            <w:rPr>
              <w:rFonts w:asciiTheme="minorHAnsi" w:eastAsiaTheme="minorEastAsia" w:hAnsiTheme="minorHAnsi" w:cstheme="minorBidi"/>
              <w:noProof/>
              <w:kern w:val="2"/>
              <w:sz w:val="24"/>
              <w:szCs w:val="24"/>
              <w:lang w:eastAsia="fr-CA"/>
              <w14:ligatures w14:val="standardContextual"/>
            </w:rPr>
          </w:pPr>
          <w:hyperlink w:anchor="_Toc224826609" w:history="1">
            <w:r w:rsidRPr="00E90756">
              <w:rPr>
                <w:rStyle w:val="Lienhypertexte"/>
                <w:noProof/>
              </w:rPr>
              <w:t>Recommandations:</w:t>
            </w:r>
            <w:r>
              <w:rPr>
                <w:noProof/>
                <w:webHidden/>
              </w:rPr>
              <w:tab/>
            </w:r>
            <w:r>
              <w:rPr>
                <w:noProof/>
                <w:webHidden/>
              </w:rPr>
              <w:fldChar w:fldCharType="begin"/>
            </w:r>
            <w:r>
              <w:rPr>
                <w:noProof/>
                <w:webHidden/>
              </w:rPr>
              <w:instrText xml:space="preserve"> PAGEREF _Toc224826609 \h </w:instrText>
            </w:r>
            <w:r>
              <w:rPr>
                <w:noProof/>
                <w:webHidden/>
              </w:rPr>
            </w:r>
            <w:r>
              <w:rPr>
                <w:noProof/>
                <w:webHidden/>
              </w:rPr>
              <w:fldChar w:fldCharType="separate"/>
            </w:r>
            <w:r>
              <w:rPr>
                <w:noProof/>
                <w:webHidden/>
              </w:rPr>
              <w:t>93</w:t>
            </w:r>
            <w:r>
              <w:rPr>
                <w:noProof/>
                <w:webHidden/>
              </w:rPr>
              <w:fldChar w:fldCharType="end"/>
            </w:r>
          </w:hyperlink>
        </w:p>
        <w:p w14:paraId="1BE45486" w14:textId="582B357F" w:rsidR="00D9297B" w:rsidRDefault="00442227" w:rsidP="00442227">
          <w:pPr>
            <w:pStyle w:val="Titre1"/>
            <w:contextualSpacing/>
            <w:sectPr w:rsidR="00D9297B" w:rsidSect="0007277D">
              <w:headerReference w:type="default" r:id="rId16"/>
              <w:footerReference w:type="default" r:id="rId17"/>
              <w:headerReference w:type="first" r:id="rId18"/>
              <w:footerReference w:type="first" r:id="rId19"/>
              <w:pgSz w:w="12240" w:h="15840"/>
              <w:pgMar w:top="1418" w:right="1418" w:bottom="1418" w:left="1418" w:header="709" w:footer="709" w:gutter="0"/>
              <w:cols w:space="708"/>
              <w:titlePg/>
              <w:docGrid w:linePitch="326"/>
            </w:sectPr>
          </w:pPr>
          <w:r>
            <w:rPr>
              <w:sz w:val="44"/>
              <w:szCs w:val="32"/>
            </w:rPr>
            <w:fldChar w:fldCharType="end"/>
          </w:r>
        </w:p>
      </w:sdtContent>
    </w:sdt>
    <w:bookmarkStart w:id="7" w:name="Titre_Nouveau_document" w:displacedByCustomXml="prev"/>
    <w:bookmarkEnd w:id="7" w:displacedByCustomXml="prev"/>
    <w:p w14:paraId="44C40ED7" w14:textId="3CF3173D" w:rsidR="00EA0E09" w:rsidRDefault="00860206" w:rsidP="003C51CC">
      <w:pPr>
        <w:pStyle w:val="Titre1-Noir"/>
        <w:spacing w:line="276" w:lineRule="auto"/>
        <w:jc w:val="center"/>
      </w:pPr>
      <w:bookmarkStart w:id="8" w:name="_Hlk67642598"/>
      <w:r>
        <w:lastRenderedPageBreak/>
        <w:t>Guid</w:t>
      </w:r>
      <w:r w:rsidR="00EA3B1A">
        <w:t>e</w:t>
      </w:r>
      <w:r>
        <w:t xml:space="preserve"> d</w:t>
      </w:r>
      <w:r w:rsidR="00A16BBF">
        <w:t>u rédacteur</w:t>
      </w:r>
    </w:p>
    <w:p w14:paraId="2E8CDF13" w14:textId="77777777" w:rsidR="00EF1563" w:rsidRDefault="00EF1563" w:rsidP="003C51CC">
      <w:pPr>
        <w:spacing w:line="276" w:lineRule="auto"/>
      </w:pPr>
      <w:r>
        <w:t xml:space="preserve">Ce guide présente les étapes que vous devrez franchir, en tant que rédacteur dans OJS, de la configuration de la revue et de son site Web, du processus de publication jusqu’à la supervision de ce processus. </w:t>
      </w:r>
    </w:p>
    <w:p w14:paraId="2284611B" w14:textId="6E2DE879" w:rsidR="00A104FB" w:rsidRDefault="00EF1563" w:rsidP="008E072D">
      <w:pPr>
        <w:pStyle w:val="Titre2-Rouge"/>
      </w:pPr>
      <w:r>
        <w:t>Responsabilités du rédacteur</w:t>
      </w:r>
    </w:p>
    <w:p w14:paraId="730AFF9F" w14:textId="77777777" w:rsidR="00684F21" w:rsidRDefault="00684F21" w:rsidP="003C51CC">
      <w:pPr>
        <w:spacing w:line="276" w:lineRule="auto"/>
      </w:pPr>
      <w:r>
        <w:t xml:space="preserve">Dans OJS, trois grands rôles relèvent du rédacteur : </w:t>
      </w:r>
    </w:p>
    <w:p w14:paraId="07FD79D1" w14:textId="77777777" w:rsidR="00684F21" w:rsidRDefault="00684F21" w:rsidP="00CF6319">
      <w:pPr>
        <w:pStyle w:val="Paragraphedeliste"/>
        <w:numPr>
          <w:ilvl w:val="0"/>
          <w:numId w:val="9"/>
        </w:numPr>
        <w:spacing w:before="60" w:after="60" w:line="276" w:lineRule="auto"/>
      </w:pPr>
      <w:r>
        <w:t>Configuration de la revue, de son site Web et du processus de publication des articles;</w:t>
      </w:r>
    </w:p>
    <w:p w14:paraId="2236EE91" w14:textId="77777777" w:rsidR="00684F21" w:rsidRDefault="00684F21" w:rsidP="00CF6319">
      <w:pPr>
        <w:pStyle w:val="Paragraphedeliste"/>
        <w:numPr>
          <w:ilvl w:val="0"/>
          <w:numId w:val="9"/>
        </w:numPr>
        <w:spacing w:before="60" w:after="60" w:line="276" w:lineRule="auto"/>
      </w:pPr>
      <w:r>
        <w:t>Gestion des utilisateurs et des rôles pouvant être attribués à ceux-ci;</w:t>
      </w:r>
    </w:p>
    <w:p w14:paraId="306AE786" w14:textId="77777777" w:rsidR="00684F21" w:rsidRDefault="00684F21" w:rsidP="00CF6319">
      <w:pPr>
        <w:pStyle w:val="Paragraphedeliste"/>
        <w:numPr>
          <w:ilvl w:val="0"/>
          <w:numId w:val="9"/>
        </w:numPr>
        <w:spacing w:before="60" w:after="60" w:line="276" w:lineRule="auto"/>
      </w:pPr>
      <w:r>
        <w:t xml:space="preserve">Supervision du processus de publication des articles, de leur soumission initiale à leur mise en production. </w:t>
      </w:r>
    </w:p>
    <w:p w14:paraId="744E644F" w14:textId="5C5F5D25" w:rsidR="00684F21" w:rsidRDefault="00684F21" w:rsidP="008E072D">
      <w:pPr>
        <w:pStyle w:val="Titre2-Rouge"/>
      </w:pPr>
      <w:r>
        <w:t>Rubriques du menu principal</w:t>
      </w:r>
    </w:p>
    <w:p w14:paraId="688C9EE9" w14:textId="77777777" w:rsidR="003C51CC" w:rsidRPr="003C51CC" w:rsidRDefault="003C51CC" w:rsidP="003C51CC">
      <w:pPr>
        <w:pStyle w:val="Corpsdetexte"/>
        <w:jc w:val="left"/>
        <w:rPr>
          <w:rFonts w:ascii="Overpass" w:hAnsi="Overpass"/>
          <w:sz w:val="21"/>
          <w:szCs w:val="21"/>
        </w:rPr>
      </w:pPr>
      <w:r w:rsidRPr="003C51CC">
        <w:rPr>
          <w:rFonts w:ascii="Overpass" w:hAnsi="Overpass"/>
          <w:sz w:val="21"/>
          <w:szCs w:val="21"/>
        </w:rPr>
        <w:t>Le menu principal, situé à gauche, contient principalement 7 rubriques, auxquelles certaines peuvent s’ajouter, et d’autres être retirées, en fonction des configurations de votre revue et des rôles de ses utilisateurs.</w:t>
      </w:r>
    </w:p>
    <w:p w14:paraId="7DC8EC43" w14:textId="178705D2" w:rsidR="00684F21" w:rsidRPr="00684F21" w:rsidRDefault="00D958A8" w:rsidP="003C51CC">
      <w:pPr>
        <w:spacing w:line="276" w:lineRule="auto"/>
      </w:pPr>
      <w:r>
        <w:rPr>
          <w:noProof/>
        </w:rPr>
        <w:drawing>
          <wp:inline distT="0" distB="0" distL="0" distR="0" wp14:anchorId="69FE5B98" wp14:editId="15B2E515">
            <wp:extent cx="5971540" cy="3037840"/>
            <wp:effectExtent l="19050" t="19050" r="10160" b="10160"/>
            <wp:docPr id="818980228" name="Imag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5971540" cy="3037840"/>
                    </a:xfrm>
                    <a:prstGeom prst="rect">
                      <a:avLst/>
                    </a:prstGeom>
                    <a:noFill/>
                    <a:ln>
                      <a:solidFill>
                        <a:schemeClr val="tx1"/>
                      </a:solidFill>
                    </a:ln>
                  </pic:spPr>
                </pic:pic>
              </a:graphicData>
            </a:graphic>
          </wp:inline>
        </w:drawing>
      </w:r>
    </w:p>
    <w:p w14:paraId="00A37A80" w14:textId="77777777" w:rsidR="002B7C0A" w:rsidRDefault="002B7C0A" w:rsidP="00D958A8">
      <w:pPr>
        <w:pStyle w:val="Titre3-Noir"/>
      </w:pPr>
    </w:p>
    <w:p w14:paraId="3B2F23F6" w14:textId="77777777" w:rsidR="00F70068" w:rsidRPr="00F70068" w:rsidRDefault="00F70068" w:rsidP="00F70068"/>
    <w:p w14:paraId="0E800996" w14:textId="60C1A9FF" w:rsidR="00EF1563" w:rsidRDefault="00D958A8" w:rsidP="00D958A8">
      <w:pPr>
        <w:pStyle w:val="Titre3-Noir"/>
      </w:pPr>
      <w:r>
        <w:lastRenderedPageBreak/>
        <w:t>Tableaux de bord</w:t>
      </w:r>
    </w:p>
    <w:p w14:paraId="78FF2CAA" w14:textId="77777777" w:rsidR="00D32E23" w:rsidRPr="002B7C0A" w:rsidRDefault="00D32E23" w:rsidP="00D32E23">
      <w:pPr>
        <w:pStyle w:val="Corpsdetexte"/>
        <w:jc w:val="left"/>
        <w:rPr>
          <w:rFonts w:ascii="Overpass" w:hAnsi="Overpass"/>
          <w:sz w:val="21"/>
          <w:szCs w:val="21"/>
        </w:rPr>
      </w:pPr>
      <w:r w:rsidRPr="002B7C0A">
        <w:rPr>
          <w:rFonts w:ascii="Overpass" w:hAnsi="Overpass"/>
          <w:sz w:val="21"/>
          <w:szCs w:val="21"/>
        </w:rPr>
        <w:t>Cette rubrique est la page vers laquelle le rédacteur est dirigé par défaut lors de la connexion à OJS. Elle présente en premier lieu les soumissions assignées à l’utilisateur. Le bandeau déroulant à gauche permet de superviser tous les statuts possibles d’une soumission durant son processus de publication.</w:t>
      </w:r>
    </w:p>
    <w:p w14:paraId="70617356" w14:textId="77777777" w:rsidR="00D32E23" w:rsidRPr="002B7C0A" w:rsidRDefault="00D32E23" w:rsidP="00D32E23">
      <w:pPr>
        <w:pStyle w:val="Corpsdetexte"/>
        <w:jc w:val="left"/>
        <w:rPr>
          <w:rFonts w:ascii="Overpass" w:hAnsi="Overpass"/>
          <w:sz w:val="21"/>
          <w:szCs w:val="21"/>
        </w:rPr>
      </w:pPr>
      <w:r w:rsidRPr="002B7C0A">
        <w:rPr>
          <w:rFonts w:ascii="Overpass" w:hAnsi="Overpass"/>
          <w:sz w:val="21"/>
          <w:szCs w:val="21"/>
        </w:rPr>
        <w:t xml:space="preserve">Les informations affichées varient en fonction du rôle des utilisateurs dans la revue. Par exemple, les auteurs ne voient pas la même information que les évaluateurs ou les rédacteurs. Lorsqu’un utilisateur remplit plusieurs rôles dans la revue, plusieurs tableaux de bord correspondants peuvent apparaitre sur son bandeau à gauche. </w:t>
      </w:r>
    </w:p>
    <w:p w14:paraId="6FD2057E" w14:textId="7432266F" w:rsidR="002B7C0A" w:rsidRDefault="002B7C0A" w:rsidP="002B7C0A">
      <w:pPr>
        <w:pStyle w:val="Corpsdetexte"/>
        <w:jc w:val="left"/>
        <w:rPr>
          <w:rFonts w:ascii="Overpass" w:hAnsi="Overpass"/>
          <w:sz w:val="21"/>
          <w:szCs w:val="21"/>
        </w:rPr>
      </w:pPr>
      <w:r w:rsidRPr="002B7C0A">
        <w:rPr>
          <w:rFonts w:ascii="Overpass" w:hAnsi="Overpass"/>
          <w:sz w:val="21"/>
          <w:szCs w:val="21"/>
        </w:rPr>
        <w:t xml:space="preserve">Cette fonctionnalité est présentée plus en détail dans la </w:t>
      </w:r>
      <w:hyperlink w:anchor="_Tableau_de_bord" w:history="1">
        <w:r w:rsidRPr="002B7C0A">
          <w:rPr>
            <w:rStyle w:val="Lienhypertexte"/>
            <w:rFonts w:ascii="Overpass" w:hAnsi="Overpass"/>
            <w:sz w:val="21"/>
            <w:szCs w:val="21"/>
          </w:rPr>
          <w:t>sous-section Tableau de bord éditorial.</w:t>
        </w:r>
      </w:hyperlink>
    </w:p>
    <w:p w14:paraId="4F981ACF" w14:textId="10BA7148" w:rsidR="00522C61" w:rsidRDefault="00522C61" w:rsidP="00522C61">
      <w:pPr>
        <w:pStyle w:val="Titre3-Noir"/>
      </w:pPr>
      <w:r>
        <w:t>Numéros</w:t>
      </w:r>
    </w:p>
    <w:p w14:paraId="2A961950" w14:textId="6BBA27EE" w:rsidR="002F2621" w:rsidRPr="002F2621" w:rsidRDefault="002F2621" w:rsidP="002F2621">
      <w:pPr>
        <w:pStyle w:val="Corpsdetexte"/>
        <w:rPr>
          <w:rFonts w:ascii="Overpass" w:hAnsi="Overpass"/>
          <w:sz w:val="21"/>
          <w:szCs w:val="21"/>
        </w:rPr>
      </w:pPr>
      <w:r w:rsidRPr="002F2621">
        <w:rPr>
          <w:rFonts w:ascii="Overpass" w:hAnsi="Overpass"/>
          <w:sz w:val="21"/>
          <w:szCs w:val="21"/>
        </w:rPr>
        <w:t xml:space="preserve">Cette rubrique permet de créer et gérer les numéros de la revue. Ces actions sont expliquées plus en détail dans la section </w:t>
      </w:r>
      <w:r w:rsidRPr="00EB2CEC">
        <w:rPr>
          <w:rFonts w:ascii="Overpass" w:hAnsi="Overpass"/>
          <w:sz w:val="21"/>
          <w:szCs w:val="21"/>
        </w:rPr>
        <w:t xml:space="preserve">Création d’un </w:t>
      </w:r>
      <w:hyperlink w:anchor="SectionCréationnuméro" w:history="1">
        <w:r w:rsidRPr="00B476BD">
          <w:rPr>
            <w:rStyle w:val="Lienhypertexte"/>
            <w:rFonts w:ascii="Overpass" w:hAnsi="Overpass"/>
            <w:sz w:val="21"/>
            <w:szCs w:val="21"/>
          </w:rPr>
          <w:t>numéro</w:t>
        </w:r>
      </w:hyperlink>
      <w:r w:rsidRPr="002F2621">
        <w:rPr>
          <w:rFonts w:ascii="Overpass" w:hAnsi="Overpass"/>
          <w:sz w:val="21"/>
          <w:szCs w:val="21"/>
        </w:rPr>
        <w:t>.</w:t>
      </w:r>
    </w:p>
    <w:p w14:paraId="5B55CE4E" w14:textId="77777777" w:rsidR="002F2621" w:rsidRPr="002F2621" w:rsidRDefault="002F2621" w:rsidP="002F2621">
      <w:pPr>
        <w:pStyle w:val="Corpsdetexte"/>
        <w:rPr>
          <w:rFonts w:ascii="Overpass" w:hAnsi="Overpass"/>
          <w:sz w:val="21"/>
          <w:szCs w:val="21"/>
        </w:rPr>
      </w:pPr>
      <w:r w:rsidRPr="002F2621">
        <w:rPr>
          <w:rFonts w:ascii="Overpass" w:hAnsi="Overpass"/>
          <w:sz w:val="21"/>
          <w:szCs w:val="21"/>
        </w:rPr>
        <w:t>Cette rubrique n’est visible que le directeur et les rédacteurs.</w:t>
      </w:r>
    </w:p>
    <w:p w14:paraId="05D861AD" w14:textId="77777777" w:rsidR="002F2621" w:rsidRPr="002F2621" w:rsidRDefault="002F2621" w:rsidP="00A76ADF">
      <w:pPr>
        <w:pStyle w:val="Titre3-Noir"/>
      </w:pPr>
      <w:r w:rsidRPr="002F2621">
        <w:t>Annonces</w:t>
      </w:r>
    </w:p>
    <w:p w14:paraId="5927ED6F" w14:textId="3DE27B76" w:rsidR="002F2621" w:rsidRPr="002F2621" w:rsidRDefault="002F2621" w:rsidP="002F2621">
      <w:pPr>
        <w:pStyle w:val="Corpsdetexte"/>
        <w:rPr>
          <w:rFonts w:ascii="Overpass" w:hAnsi="Overpass"/>
          <w:sz w:val="21"/>
          <w:szCs w:val="21"/>
        </w:rPr>
      </w:pPr>
      <w:r w:rsidRPr="002F2621">
        <w:rPr>
          <w:rFonts w:ascii="Overpass" w:hAnsi="Overpass"/>
          <w:sz w:val="21"/>
          <w:szCs w:val="21"/>
        </w:rPr>
        <w:t>Cette rubrique permet de créer et gérer les annonces que la revue publie sur son site. Elle n’apparaît que si les Annonces sont activées. Elle est présentée plus en détail dans l’</w:t>
      </w:r>
      <w:hyperlink w:anchor="Annexe1gestionannonce" w:history="1">
        <w:r w:rsidRPr="00B476BD">
          <w:rPr>
            <w:rStyle w:val="Lienhypertexte"/>
            <w:rFonts w:ascii="Overpass" w:hAnsi="Overpass"/>
            <w:sz w:val="21"/>
            <w:szCs w:val="21"/>
          </w:rPr>
          <w:t>annexe Gestion des annonces</w:t>
        </w:r>
      </w:hyperlink>
      <w:r w:rsidRPr="002F2621">
        <w:rPr>
          <w:rFonts w:ascii="Overpass" w:hAnsi="Overpass"/>
          <w:sz w:val="21"/>
          <w:szCs w:val="21"/>
        </w:rPr>
        <w:t>.</w:t>
      </w:r>
    </w:p>
    <w:p w14:paraId="6BCC8F04" w14:textId="77777777" w:rsidR="002F2621" w:rsidRPr="002F2621" w:rsidRDefault="002F2621" w:rsidP="002F2621">
      <w:pPr>
        <w:pStyle w:val="Corpsdetexte"/>
        <w:rPr>
          <w:rFonts w:ascii="Overpass" w:hAnsi="Overpass"/>
          <w:sz w:val="21"/>
          <w:szCs w:val="21"/>
        </w:rPr>
      </w:pPr>
      <w:r w:rsidRPr="002F2621">
        <w:rPr>
          <w:rFonts w:ascii="Overpass" w:hAnsi="Overpass"/>
          <w:sz w:val="21"/>
          <w:szCs w:val="21"/>
        </w:rPr>
        <w:t>Cette rubrique n’est visible que le directeur et les rédacteurs.</w:t>
      </w:r>
    </w:p>
    <w:p w14:paraId="21978889" w14:textId="77777777" w:rsidR="002F2621" w:rsidRPr="002F2621" w:rsidRDefault="002F2621" w:rsidP="00A76ADF">
      <w:pPr>
        <w:pStyle w:val="Titre3-Noir"/>
      </w:pPr>
      <w:r w:rsidRPr="002F2621">
        <w:t>DOIs</w:t>
      </w:r>
    </w:p>
    <w:p w14:paraId="4D5DC1D1" w14:textId="77777777" w:rsidR="002F2621" w:rsidRPr="002F2621" w:rsidRDefault="002F2621" w:rsidP="002F2621">
      <w:pPr>
        <w:pStyle w:val="Corpsdetexte"/>
        <w:rPr>
          <w:rFonts w:ascii="Overpass" w:hAnsi="Overpass"/>
          <w:sz w:val="21"/>
          <w:szCs w:val="21"/>
        </w:rPr>
      </w:pPr>
      <w:r w:rsidRPr="002F2621">
        <w:rPr>
          <w:rFonts w:ascii="Overpass" w:hAnsi="Overpass"/>
          <w:sz w:val="21"/>
          <w:szCs w:val="21"/>
        </w:rPr>
        <w:t>Cette rubrique permet de gérer les DOIs attribués aux articles. Elle n’apparait que si la revue utilise OJS pour créer ses DOIs.</w:t>
      </w:r>
    </w:p>
    <w:p w14:paraId="20E144CC" w14:textId="77777777" w:rsidR="002F2621" w:rsidRPr="002F2621" w:rsidRDefault="002F2621" w:rsidP="002F2621">
      <w:pPr>
        <w:pStyle w:val="Corpsdetexte"/>
        <w:rPr>
          <w:rFonts w:ascii="Overpass" w:hAnsi="Overpass"/>
          <w:sz w:val="21"/>
          <w:szCs w:val="21"/>
        </w:rPr>
      </w:pPr>
      <w:r w:rsidRPr="002F2621">
        <w:rPr>
          <w:rFonts w:ascii="Overpass" w:hAnsi="Overpass"/>
          <w:sz w:val="21"/>
          <w:szCs w:val="21"/>
        </w:rPr>
        <w:t>Cette rubrique n’est visible que le directeur et les rédacteurs.</w:t>
      </w:r>
    </w:p>
    <w:p w14:paraId="7D18FFBA" w14:textId="77777777" w:rsidR="002F2621" w:rsidRPr="002F2621" w:rsidRDefault="002F2621" w:rsidP="00A76ADF">
      <w:pPr>
        <w:pStyle w:val="Titre3-Noir"/>
      </w:pPr>
      <w:r w:rsidRPr="002F2621">
        <w:t>Paramètres</w:t>
      </w:r>
    </w:p>
    <w:p w14:paraId="4317768F" w14:textId="77777777" w:rsidR="002F2621" w:rsidRPr="002F2621" w:rsidRDefault="002F2621" w:rsidP="002F2621">
      <w:pPr>
        <w:pStyle w:val="Corpsdetexte"/>
        <w:rPr>
          <w:rFonts w:ascii="Overpass" w:hAnsi="Overpass"/>
          <w:sz w:val="21"/>
          <w:szCs w:val="21"/>
        </w:rPr>
      </w:pPr>
      <w:r w:rsidRPr="002F2621">
        <w:rPr>
          <w:rFonts w:ascii="Overpass" w:hAnsi="Overpass"/>
          <w:sz w:val="21"/>
          <w:szCs w:val="21"/>
        </w:rPr>
        <w:t>Cette rubrique n’est visible que par le directeur de la revue et les rédacteurs. Elle comprend les sous-sections suivantes :</w:t>
      </w:r>
    </w:p>
    <w:p w14:paraId="762C2CAE" w14:textId="16C93322" w:rsidR="002F2621" w:rsidRPr="002F2621" w:rsidRDefault="002F2621" w:rsidP="002F2621">
      <w:pPr>
        <w:pStyle w:val="Listepuces-Noir"/>
      </w:pPr>
      <w:r w:rsidRPr="002F2621">
        <w:rPr>
          <w:b/>
          <w:bCs/>
        </w:rPr>
        <w:t>Revue</w:t>
      </w:r>
      <w:r w:rsidRPr="002F2621">
        <w:t xml:space="preserve"> : section où on paramètre les informations descriptives concernant la revue.</w:t>
      </w:r>
    </w:p>
    <w:p w14:paraId="17BAFC29" w14:textId="28D4F683" w:rsidR="002F2621" w:rsidRPr="002F2621" w:rsidRDefault="002F2621" w:rsidP="002F2621">
      <w:pPr>
        <w:pStyle w:val="Listepuces-Noir"/>
      </w:pPr>
      <w:r w:rsidRPr="002F2621">
        <w:rPr>
          <w:b/>
          <w:bCs/>
        </w:rPr>
        <w:t>Site Web</w:t>
      </w:r>
      <w:r w:rsidRPr="002F2621">
        <w:t xml:space="preserve"> : section où on paramètre les éléments liés à la présentation du site web OJS de la revue.</w:t>
      </w:r>
    </w:p>
    <w:p w14:paraId="7B686890" w14:textId="1588A5AC" w:rsidR="002F2621" w:rsidRPr="002F2621" w:rsidRDefault="002F2621" w:rsidP="002F2621">
      <w:pPr>
        <w:pStyle w:val="Listepuces-Noir"/>
      </w:pPr>
      <w:r w:rsidRPr="002F2621">
        <w:rPr>
          <w:b/>
          <w:bCs/>
        </w:rPr>
        <w:t>Flux des travaux</w:t>
      </w:r>
      <w:r w:rsidRPr="002F2621">
        <w:t xml:space="preserve"> : section où on paramètre les étapes et éléments liés au processus éditorial. </w:t>
      </w:r>
    </w:p>
    <w:p w14:paraId="6F805AF0" w14:textId="15C8B3AF" w:rsidR="002F2621" w:rsidRPr="002F2621" w:rsidRDefault="002F2621" w:rsidP="002F2621">
      <w:pPr>
        <w:pStyle w:val="Listepuces-Noir"/>
      </w:pPr>
      <w:r w:rsidRPr="002F2621">
        <w:rPr>
          <w:b/>
          <w:bCs/>
        </w:rPr>
        <w:t>Distribution</w:t>
      </w:r>
      <w:r w:rsidRPr="002F2621">
        <w:t xml:space="preserve"> : section où on paramètre les éléments liés au droit d’auteur, à l’indexation par les moteurs de recherche et l’accès à la revue.</w:t>
      </w:r>
    </w:p>
    <w:p w14:paraId="2A2DA87E" w14:textId="1694A070" w:rsidR="002F2621" w:rsidRPr="002F2621" w:rsidRDefault="002F2621" w:rsidP="002F2621">
      <w:pPr>
        <w:pStyle w:val="Listepuces-Noir"/>
      </w:pPr>
      <w:r w:rsidRPr="002F2621">
        <w:rPr>
          <w:b/>
          <w:bCs/>
        </w:rPr>
        <w:t>Utilisateurs-trices et Rôles</w:t>
      </w:r>
      <w:r w:rsidRPr="002F2621">
        <w:t xml:space="preserve"> : section où on invite et gère les utilisateurs de la revue.</w:t>
      </w:r>
    </w:p>
    <w:p w14:paraId="34A5B4A1" w14:textId="29943BFA" w:rsidR="002F2621" w:rsidRPr="002F2621" w:rsidRDefault="002F2621" w:rsidP="002F2621">
      <w:pPr>
        <w:pStyle w:val="Corpsdetexte"/>
        <w:rPr>
          <w:rFonts w:ascii="Overpass" w:hAnsi="Overpass"/>
          <w:sz w:val="21"/>
          <w:szCs w:val="21"/>
        </w:rPr>
      </w:pPr>
      <w:r w:rsidRPr="002F2621">
        <w:rPr>
          <w:rFonts w:ascii="Overpass" w:hAnsi="Overpass"/>
          <w:sz w:val="21"/>
          <w:szCs w:val="21"/>
        </w:rPr>
        <w:lastRenderedPageBreak/>
        <w:t xml:space="preserve">Le paramétrage de ces sous-sections est réalisé lors des rencontres d’implantation avec la Bibliothèque. Ils sont aussi expliqués en détail dans la section </w:t>
      </w:r>
      <w:hyperlink w:anchor="SectionConfiguration" w:history="1">
        <w:r w:rsidR="00195305">
          <w:rPr>
            <w:rStyle w:val="Lienhypertexte"/>
            <w:rFonts w:ascii="Overpass" w:hAnsi="Overpass"/>
            <w:sz w:val="21"/>
            <w:szCs w:val="21"/>
          </w:rPr>
          <w:t>Configuration</w:t>
        </w:r>
      </w:hyperlink>
      <w:r w:rsidRPr="002F2621">
        <w:rPr>
          <w:rFonts w:ascii="Overpass" w:hAnsi="Overpass"/>
          <w:sz w:val="21"/>
          <w:szCs w:val="21"/>
        </w:rPr>
        <w:t xml:space="preserve"> de ce guide.</w:t>
      </w:r>
    </w:p>
    <w:p w14:paraId="540F4992" w14:textId="77777777" w:rsidR="002F2621" w:rsidRPr="002F2621" w:rsidRDefault="002F2621" w:rsidP="00A76ADF">
      <w:pPr>
        <w:pStyle w:val="Titre3-Noir"/>
      </w:pPr>
      <w:r w:rsidRPr="002F2621">
        <w:t>Statistiques</w:t>
      </w:r>
    </w:p>
    <w:p w14:paraId="69865202" w14:textId="77777777" w:rsidR="002F2621" w:rsidRPr="002F2621" w:rsidRDefault="002F2621" w:rsidP="002F2621">
      <w:pPr>
        <w:pStyle w:val="Corpsdetexte"/>
        <w:rPr>
          <w:rFonts w:ascii="Overpass" w:hAnsi="Overpass"/>
          <w:sz w:val="21"/>
          <w:szCs w:val="21"/>
        </w:rPr>
      </w:pPr>
      <w:r w:rsidRPr="002F2621">
        <w:rPr>
          <w:rFonts w:ascii="Overpass" w:hAnsi="Overpass"/>
          <w:sz w:val="21"/>
          <w:szCs w:val="21"/>
        </w:rPr>
        <w:t>Cette rubrique est visible par le directeur, les rédacteurs, les rédacteurs de rubrique et les rédacteurs invités. Elle contient des sous-sections présentant des données statistiques concernant la consultation des articles, du numéro (table des matières), de la revue (page d’accueil), ainsi que l’activité éditoriale (ex : soumissions reçues, nombre de jours pour accepter, taux de refus, etc.) et les utilisateurs (nombre d’utilisateurs selon les rôles).</w:t>
      </w:r>
    </w:p>
    <w:p w14:paraId="61050D1D" w14:textId="77777777" w:rsidR="002F2621" w:rsidRPr="002F2621" w:rsidRDefault="002F2621" w:rsidP="002F2621">
      <w:pPr>
        <w:pStyle w:val="Corpsdetexte"/>
        <w:rPr>
          <w:rFonts w:ascii="Overpass" w:hAnsi="Overpass"/>
          <w:sz w:val="21"/>
          <w:szCs w:val="21"/>
        </w:rPr>
      </w:pPr>
      <w:r w:rsidRPr="002F2621">
        <w:rPr>
          <w:rFonts w:ascii="Overpass" w:hAnsi="Overpass"/>
          <w:sz w:val="21"/>
          <w:szCs w:val="21"/>
        </w:rPr>
        <w:t xml:space="preserve">La sous-section Rapports, réservée aux directeurs et rédacteurs. Elle permet de générer des rapports sur différentes activités gérées par la plateforme. </w:t>
      </w:r>
    </w:p>
    <w:p w14:paraId="19D4EB14" w14:textId="77777777" w:rsidR="002F2621" w:rsidRPr="002F2621" w:rsidRDefault="002F2621" w:rsidP="002F2621">
      <w:pPr>
        <w:pStyle w:val="Corpsdetexte"/>
        <w:rPr>
          <w:rFonts w:ascii="Overpass" w:hAnsi="Overpass"/>
          <w:sz w:val="21"/>
          <w:szCs w:val="21"/>
        </w:rPr>
      </w:pPr>
      <w:r w:rsidRPr="002F2621">
        <w:rPr>
          <w:rFonts w:ascii="Overpass" w:hAnsi="Overpass"/>
          <w:sz w:val="21"/>
          <w:szCs w:val="21"/>
        </w:rPr>
        <w:t>Si vous souhaitez en savoir plus sur ces sous-sections, consultez la Bibliothèque.</w:t>
      </w:r>
    </w:p>
    <w:p w14:paraId="184B1411" w14:textId="77777777" w:rsidR="002F2621" w:rsidRPr="002F2621" w:rsidRDefault="002F2621" w:rsidP="00A76ADF">
      <w:pPr>
        <w:pStyle w:val="Titre3-Noir"/>
      </w:pPr>
      <w:r w:rsidRPr="002F2621">
        <w:t>Outils</w:t>
      </w:r>
    </w:p>
    <w:p w14:paraId="134D93B0" w14:textId="77777777" w:rsidR="002F2621" w:rsidRPr="002F2621" w:rsidRDefault="002F2621" w:rsidP="002F2621">
      <w:pPr>
        <w:pStyle w:val="Corpsdetexte"/>
        <w:rPr>
          <w:rFonts w:ascii="Overpass" w:hAnsi="Overpass"/>
          <w:sz w:val="21"/>
          <w:szCs w:val="21"/>
        </w:rPr>
      </w:pPr>
      <w:r w:rsidRPr="002F2621">
        <w:rPr>
          <w:rFonts w:ascii="Overpass" w:hAnsi="Overpass"/>
          <w:sz w:val="21"/>
          <w:szCs w:val="21"/>
        </w:rPr>
        <w:t xml:space="preserve">Cette rubrique contient des outils permettant d’importer et d’exporter certaines données de la revue. Si vous souhaitez les utiliser, communiquez avec la Bibliothèque. </w:t>
      </w:r>
    </w:p>
    <w:p w14:paraId="65BB6294" w14:textId="222793AB" w:rsidR="002B7C0A" w:rsidRDefault="002F2621" w:rsidP="002F2621">
      <w:pPr>
        <w:pStyle w:val="Corpsdetexte"/>
        <w:jc w:val="left"/>
        <w:rPr>
          <w:rFonts w:ascii="Overpass" w:hAnsi="Overpass"/>
          <w:sz w:val="21"/>
          <w:szCs w:val="21"/>
        </w:rPr>
      </w:pPr>
      <w:r w:rsidRPr="002F2621">
        <w:rPr>
          <w:rFonts w:ascii="Overpass" w:hAnsi="Overpass"/>
          <w:sz w:val="21"/>
          <w:szCs w:val="21"/>
        </w:rPr>
        <w:t>Elle présente aussi un outil permettant de réinitialiser les informations concernant le droit d’auteur et les licences pour les articles publiés. ATTENTION : informez-vous auprès de la Bibliothèque avant d’utiliser cet outil, car son effet est permanent.</w:t>
      </w:r>
    </w:p>
    <w:p w14:paraId="28928932" w14:textId="77777777" w:rsidR="008E072D" w:rsidRPr="002B7C0A" w:rsidRDefault="008E072D" w:rsidP="002F2621">
      <w:pPr>
        <w:pStyle w:val="Corpsdetexte"/>
        <w:jc w:val="left"/>
        <w:rPr>
          <w:rFonts w:ascii="Overpass" w:hAnsi="Overpass"/>
          <w:sz w:val="21"/>
          <w:szCs w:val="21"/>
        </w:rPr>
      </w:pPr>
    </w:p>
    <w:p w14:paraId="2D8C5F51" w14:textId="2A79FE75" w:rsidR="00D958A8" w:rsidRDefault="00A76ADF" w:rsidP="008E072D">
      <w:pPr>
        <w:pStyle w:val="Titre2-Rouge"/>
      </w:pPr>
      <w:bookmarkStart w:id="9" w:name="SectionConfiguration"/>
      <w:r>
        <w:t>Configuration</w:t>
      </w:r>
      <w:bookmarkEnd w:id="9"/>
    </w:p>
    <w:p w14:paraId="28A2AE19" w14:textId="77777777" w:rsidR="005220DC" w:rsidRDefault="005220DC" w:rsidP="005220DC">
      <w:pPr>
        <w:autoSpaceDE w:val="0"/>
        <w:autoSpaceDN w:val="0"/>
        <w:adjustRightInd w:val="0"/>
        <w:spacing w:after="0"/>
        <w:rPr>
          <w:rFonts w:cstheme="minorHAnsi"/>
          <w:color w:val="000000"/>
        </w:rPr>
      </w:pPr>
      <w:r>
        <w:rPr>
          <w:rFonts w:cstheme="minorHAnsi"/>
          <w:color w:val="000000"/>
        </w:rPr>
        <w:t xml:space="preserve">La section </w:t>
      </w:r>
      <w:r w:rsidRPr="00210440">
        <w:rPr>
          <w:rFonts w:cstheme="minorHAnsi"/>
          <w:i/>
          <w:color w:val="000000"/>
        </w:rPr>
        <w:t>Paramètres</w:t>
      </w:r>
      <w:r>
        <w:rPr>
          <w:rFonts w:cstheme="minorHAnsi"/>
          <w:color w:val="000000"/>
        </w:rPr>
        <w:t xml:space="preserve"> permet de configurer l’application pour que l’ensemble des besoins d’une revue soient pris en compte. </w:t>
      </w:r>
      <w:r w:rsidRPr="00FA2D54">
        <w:rPr>
          <w:rFonts w:cstheme="minorHAnsi"/>
          <w:color w:val="000000"/>
        </w:rPr>
        <w:t xml:space="preserve">À l’Université Laval, </w:t>
      </w:r>
      <w:r>
        <w:rPr>
          <w:rFonts w:cstheme="minorHAnsi"/>
          <w:color w:val="000000"/>
        </w:rPr>
        <w:t>l’</w:t>
      </w:r>
      <w:r w:rsidRPr="00FA2D54">
        <w:rPr>
          <w:rFonts w:cstheme="minorHAnsi"/>
          <w:color w:val="000000"/>
        </w:rPr>
        <w:t>opération de configuration initiale de votre revue sera réalisée en collaboration avec la Bibliothèque</w:t>
      </w:r>
      <w:r>
        <w:rPr>
          <w:rFonts w:cstheme="minorHAnsi"/>
          <w:color w:val="000000"/>
        </w:rPr>
        <w:t xml:space="preserve">. </w:t>
      </w:r>
    </w:p>
    <w:p w14:paraId="03FDCD80" w14:textId="77777777" w:rsidR="005220DC" w:rsidRDefault="005220DC" w:rsidP="005220DC">
      <w:pPr>
        <w:autoSpaceDE w:val="0"/>
        <w:autoSpaceDN w:val="0"/>
        <w:adjustRightInd w:val="0"/>
        <w:spacing w:after="0"/>
        <w:rPr>
          <w:rFonts w:cstheme="minorHAnsi"/>
          <w:color w:val="000000"/>
        </w:rPr>
      </w:pPr>
      <w:r>
        <w:rPr>
          <w:rFonts w:cstheme="minorHAnsi"/>
          <w:color w:val="000000"/>
        </w:rPr>
        <w:t xml:space="preserve">À l’ouverture d’une session en tant que rédacteur, vous trouvez le menu </w:t>
      </w:r>
      <w:r w:rsidRPr="006132F9">
        <w:rPr>
          <w:rFonts w:cstheme="minorHAnsi"/>
          <w:i/>
          <w:color w:val="000000"/>
        </w:rPr>
        <w:t>Paramètres</w:t>
      </w:r>
      <w:r>
        <w:rPr>
          <w:rFonts w:cstheme="minorHAnsi"/>
          <w:color w:val="000000"/>
        </w:rPr>
        <w:t xml:space="preserve"> dans la liste des menus située à gauche de l’écran. </w:t>
      </w:r>
    </w:p>
    <w:p w14:paraId="6337B290" w14:textId="1F9BD197" w:rsidR="00A76ADF" w:rsidRPr="00A76ADF" w:rsidRDefault="003D6BF2" w:rsidP="00A76ADF">
      <w:r>
        <w:rPr>
          <w:noProof/>
        </w:rPr>
        <w:drawing>
          <wp:inline distT="0" distB="0" distL="0" distR="0" wp14:anchorId="37C44321" wp14:editId="7D83E743">
            <wp:extent cx="5743554" cy="1533525"/>
            <wp:effectExtent l="19050" t="19050" r="10160" b="9525"/>
            <wp:docPr id="144593248" name="Picture 3" descr="Une image contenant texte, capture d’écran, logiciel, Polic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593248" name="Picture 3" descr="Une image contenant texte, capture d’écran, logiciel, Police&#10;&#10;Le contenu généré par l’IA peut être incorrect."/>
                    <pic:cNvPicPr/>
                  </pic:nvPicPr>
                  <pic:blipFill>
                    <a:blip r:embed="rId21" cstate="print">
                      <a:extLst>
                        <a:ext uri="{28A0092B-C50C-407E-A947-70E740481C1C}">
                          <a14:useLocalDpi xmlns:a14="http://schemas.microsoft.com/office/drawing/2010/main" val="0"/>
                        </a:ext>
                      </a:extLst>
                    </a:blip>
                    <a:stretch>
                      <a:fillRect/>
                    </a:stretch>
                  </pic:blipFill>
                  <pic:spPr>
                    <a:xfrm>
                      <a:off x="0" y="0"/>
                      <a:ext cx="5747904" cy="1534687"/>
                    </a:xfrm>
                    <a:prstGeom prst="rect">
                      <a:avLst/>
                    </a:prstGeom>
                    <a:ln w="3175">
                      <a:solidFill>
                        <a:schemeClr val="tx1"/>
                      </a:solidFill>
                    </a:ln>
                  </pic:spPr>
                </pic:pic>
              </a:graphicData>
            </a:graphic>
          </wp:inline>
        </w:drawing>
      </w:r>
    </w:p>
    <w:p w14:paraId="677258F0" w14:textId="77777777" w:rsidR="006F77EF" w:rsidRPr="00C15419" w:rsidRDefault="006F77EF" w:rsidP="006F77EF">
      <w:pPr>
        <w:pStyle w:val="Titre3-Noir"/>
        <w:rPr>
          <w:color w:val="FF0000"/>
        </w:rPr>
      </w:pPr>
      <w:bookmarkStart w:id="10" w:name="_Toc81979094"/>
      <w:bookmarkStart w:id="11" w:name="_Toc219467028"/>
      <w:bookmarkStart w:id="12" w:name="_Toc532994465"/>
      <w:r>
        <w:t>Revue</w:t>
      </w:r>
      <w:bookmarkEnd w:id="10"/>
      <w:bookmarkEnd w:id="11"/>
      <w:r>
        <w:t xml:space="preserve"> </w:t>
      </w:r>
      <w:bookmarkEnd w:id="12"/>
    </w:p>
    <w:p w14:paraId="28CACF9F" w14:textId="77777777" w:rsidR="006F77EF" w:rsidRDefault="006F77EF" w:rsidP="006F77EF">
      <w:pPr>
        <w:autoSpaceDE w:val="0"/>
        <w:autoSpaceDN w:val="0"/>
        <w:adjustRightInd w:val="0"/>
        <w:spacing w:after="0" w:line="276" w:lineRule="auto"/>
        <w:rPr>
          <w:rFonts w:cstheme="minorHAnsi"/>
          <w:color w:val="000000"/>
        </w:rPr>
      </w:pPr>
      <w:r>
        <w:rPr>
          <w:rFonts w:cstheme="minorHAnsi"/>
          <w:color w:val="000000"/>
        </w:rPr>
        <w:lastRenderedPageBreak/>
        <w:t xml:space="preserve">La section </w:t>
      </w:r>
      <w:r w:rsidRPr="006A514D">
        <w:rPr>
          <w:rFonts w:cstheme="minorHAnsi"/>
          <w:i/>
          <w:color w:val="000000"/>
        </w:rPr>
        <w:t>Revue</w:t>
      </w:r>
      <w:r>
        <w:rPr>
          <w:rFonts w:cstheme="minorHAnsi"/>
          <w:i/>
          <w:color w:val="000000"/>
        </w:rPr>
        <w:t xml:space="preserve"> – Configuration de la revue</w:t>
      </w:r>
      <w:r w:rsidRPr="006A514D">
        <w:rPr>
          <w:rFonts w:cstheme="minorHAnsi"/>
          <w:i/>
          <w:color w:val="000000"/>
        </w:rPr>
        <w:t xml:space="preserve"> </w:t>
      </w:r>
      <w:r>
        <w:rPr>
          <w:rFonts w:cstheme="minorHAnsi"/>
          <w:color w:val="000000"/>
        </w:rPr>
        <w:t>vous permet d’inscrire des informations essentielles; l’adresse de la revue et de ses personnes-contacts ainsi que les différentes rubriques que vous souhaitez définir.</w:t>
      </w:r>
    </w:p>
    <w:p w14:paraId="1AE3F4C0" w14:textId="35205052" w:rsidR="006F77EF" w:rsidRPr="006F77EF" w:rsidRDefault="006F77EF" w:rsidP="006F77EF">
      <w:pPr>
        <w:spacing w:line="276" w:lineRule="auto"/>
        <w:rPr>
          <w:color w:val="000000"/>
        </w:rPr>
      </w:pPr>
      <w:r w:rsidRPr="4415DD5B">
        <w:t xml:space="preserve">Elle comprend </w:t>
      </w:r>
      <w:r>
        <w:t>quatre</w:t>
      </w:r>
      <w:r w:rsidRPr="4415DD5B">
        <w:t xml:space="preserve"> onglets : </w:t>
      </w:r>
      <w:r w:rsidRPr="006F77EF">
        <w:rPr>
          <w:i/>
          <w:iCs/>
        </w:rPr>
        <w:t>Bloc générique</w:t>
      </w:r>
      <w:r w:rsidRPr="4415DD5B">
        <w:t xml:space="preserve">, </w:t>
      </w:r>
      <w:r w:rsidRPr="006F77EF">
        <w:rPr>
          <w:i/>
          <w:iCs/>
        </w:rPr>
        <w:t>Personne-Ressource</w:t>
      </w:r>
      <w:r w:rsidRPr="00151141">
        <w:t>,</w:t>
      </w:r>
      <w:r w:rsidRPr="4415DD5B">
        <w:t xml:space="preserve"> </w:t>
      </w:r>
      <w:r w:rsidRPr="006F77EF">
        <w:rPr>
          <w:i/>
          <w:iCs/>
        </w:rPr>
        <w:t>Rubriques de la revue</w:t>
      </w:r>
      <w:r w:rsidRPr="4415DD5B">
        <w:t xml:space="preserve"> et </w:t>
      </w:r>
      <w:r w:rsidRPr="006F77EF">
        <w:rPr>
          <w:i/>
          <w:iCs/>
        </w:rPr>
        <w:t>Catégories</w:t>
      </w:r>
      <w:r w:rsidRPr="00A76A80">
        <w:t xml:space="preserve">. </w:t>
      </w:r>
    </w:p>
    <w:p w14:paraId="36313295" w14:textId="77777777" w:rsidR="006F77EF" w:rsidRDefault="006F77EF" w:rsidP="006F77EF">
      <w:pPr>
        <w:pStyle w:val="Titre4"/>
      </w:pPr>
      <w:bookmarkStart w:id="13" w:name="_Toc224826485"/>
      <w:r>
        <w:t>Ajout d’informations dans une autre langue</w:t>
      </w:r>
      <w:bookmarkEnd w:id="13"/>
    </w:p>
    <w:p w14:paraId="186E46E3" w14:textId="77777777" w:rsidR="006F77EF" w:rsidRDefault="006F77EF" w:rsidP="006F77EF">
      <w:pPr>
        <w:spacing w:line="276" w:lineRule="auto"/>
      </w:pPr>
      <w:r>
        <w:t xml:space="preserve">Selon la configuration de la revue, certaines informations doivent être traduites. Par défaut, le formulaire proposé est celui en français. Pour entrer des informations dans une autre langue, cliquez sur la langue souhaitée en haut à droite du formulaire. Cela fait apparaître le formulaire pour la langue choisie en parallèle avec le formulaire en français. </w:t>
      </w:r>
    </w:p>
    <w:p w14:paraId="59A23440" w14:textId="77777777" w:rsidR="006F77EF" w:rsidRDefault="006F77EF" w:rsidP="004131CE">
      <w:pPr>
        <w:spacing w:line="276" w:lineRule="auto"/>
      </w:pPr>
      <w:r>
        <w:t xml:space="preserve">Pour revenir au français uniquement, recliquez sur </w:t>
      </w:r>
      <w:r>
        <w:rPr>
          <w:b/>
          <w:bCs/>
        </w:rPr>
        <w:t>Anglais</w:t>
      </w:r>
      <w:r>
        <w:t>.</w:t>
      </w:r>
    </w:p>
    <w:p w14:paraId="4E1E796C" w14:textId="2C0077B5" w:rsidR="00EF1563" w:rsidRDefault="0028496A" w:rsidP="003C51CC">
      <w:pPr>
        <w:spacing w:line="276" w:lineRule="auto"/>
      </w:pPr>
      <w:r>
        <w:rPr>
          <w:noProof/>
        </w:rPr>
        <w:drawing>
          <wp:inline distT="0" distB="0" distL="0" distR="0" wp14:anchorId="28FD26BC" wp14:editId="16D6956B">
            <wp:extent cx="5486400" cy="1758315"/>
            <wp:effectExtent l="19050" t="19050" r="19050" b="13335"/>
            <wp:docPr id="8" name="Picture 8" descr="Une image contenant texte, Police, ligne, nombr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Une image contenant texte, Police, ligne, nombre&#10;&#10;Le contenu généré par l’IA peut être incorrect."/>
                    <pic:cNvPicPr/>
                  </pic:nvPicPr>
                  <pic:blipFill>
                    <a:blip r:embed="rId22"/>
                    <a:stretch>
                      <a:fillRect/>
                    </a:stretch>
                  </pic:blipFill>
                  <pic:spPr>
                    <a:xfrm>
                      <a:off x="0" y="0"/>
                      <a:ext cx="5486400" cy="1758315"/>
                    </a:xfrm>
                    <a:prstGeom prst="rect">
                      <a:avLst/>
                    </a:prstGeom>
                    <a:ln w="3175">
                      <a:solidFill>
                        <a:schemeClr val="tx1"/>
                      </a:solidFill>
                    </a:ln>
                  </pic:spPr>
                </pic:pic>
              </a:graphicData>
            </a:graphic>
          </wp:inline>
        </w:drawing>
      </w:r>
    </w:p>
    <w:p w14:paraId="0F43711C" w14:textId="77777777" w:rsidR="003071E4" w:rsidRDefault="003071E4" w:rsidP="003071E4">
      <w:pPr>
        <w:spacing w:line="276" w:lineRule="auto"/>
        <w:rPr>
          <w:noProof/>
        </w:rPr>
      </w:pPr>
      <w:r>
        <w:rPr>
          <w:noProof/>
        </w:rPr>
        <w:t>Si</w:t>
      </w:r>
      <w:r>
        <w:t xml:space="preserve"> l’ajout d’autres langues fonctionne différemment, cela vous sera signalé par un point d’information de la manière suivante :</w:t>
      </w:r>
      <w:r w:rsidRPr="00EA03E0">
        <w:rPr>
          <w:noProof/>
        </w:rPr>
        <w:t xml:space="preserve"> </w:t>
      </w:r>
    </w:p>
    <w:p w14:paraId="0B33F31D" w14:textId="2D549E0B" w:rsidR="003071E4" w:rsidRDefault="003071E4" w:rsidP="00CF6319">
      <w:pPr>
        <w:pStyle w:val="Paragraphedeliste"/>
        <w:numPr>
          <w:ilvl w:val="0"/>
          <w:numId w:val="10"/>
        </w:numPr>
        <w:spacing w:before="60" w:after="60" w:line="276" w:lineRule="auto"/>
      </w:pPr>
      <w:r>
        <w:t>[Explications du fonctionnement]</w:t>
      </w:r>
    </w:p>
    <w:p w14:paraId="630254A8" w14:textId="77777777" w:rsidR="003071E4" w:rsidRDefault="003071E4" w:rsidP="003071E4">
      <w:pPr>
        <w:spacing w:line="276" w:lineRule="auto"/>
      </w:pPr>
      <w:r>
        <w:t>À noter : Les langues des formulaires sont configurées lors de l’implantation avec la Bibliothèque.</w:t>
      </w:r>
    </w:p>
    <w:p w14:paraId="6B76A8EA" w14:textId="77777777" w:rsidR="003071E4" w:rsidRPr="00505CAF" w:rsidRDefault="003071E4" w:rsidP="003071E4">
      <w:pPr>
        <w:pStyle w:val="Titre4"/>
        <w:spacing w:line="276" w:lineRule="auto"/>
        <w:rPr>
          <w:i/>
          <w:iCs w:val="0"/>
        </w:rPr>
      </w:pPr>
      <w:bookmarkStart w:id="14" w:name="_Toc532994466"/>
      <w:bookmarkStart w:id="15" w:name="_Toc81979095"/>
      <w:bookmarkStart w:id="16" w:name="_Toc219467029"/>
      <w:bookmarkStart w:id="17" w:name="_Toc224826486"/>
      <w:r>
        <w:t>Bloc générique</w:t>
      </w:r>
      <w:bookmarkEnd w:id="14"/>
      <w:bookmarkEnd w:id="15"/>
      <w:bookmarkEnd w:id="16"/>
      <w:bookmarkEnd w:id="17"/>
    </w:p>
    <w:p w14:paraId="423B0AD3" w14:textId="77777777" w:rsidR="003071E4" w:rsidRDefault="003071E4" w:rsidP="003071E4">
      <w:pPr>
        <w:spacing w:line="276" w:lineRule="auto"/>
      </w:pPr>
      <w:r>
        <w:t xml:space="preserve">Cet onglet contient les informations essentielles sur la revue. Des informations de base sont nécessaires pour décrire la revue. Il faut fournir, au minimum, le titre principal, l’abréviation de la revue et le pays où se trouve la revue. </w:t>
      </w:r>
    </w:p>
    <w:p w14:paraId="6E1B1731" w14:textId="77777777" w:rsidR="003071E4" w:rsidRDefault="003071E4" w:rsidP="003071E4">
      <w:pPr>
        <w:spacing w:line="276" w:lineRule="auto"/>
      </w:pPr>
      <w:r>
        <w:t xml:space="preserve">Une fois la section complétée, cliquez sur </w:t>
      </w:r>
      <w:r w:rsidRPr="00F20A63">
        <w:rPr>
          <w:b/>
        </w:rPr>
        <w:t>Enregistrer</w:t>
      </w:r>
      <w:r>
        <w:t>.</w:t>
      </w:r>
    </w:p>
    <w:p w14:paraId="2055AB23" w14:textId="77777777" w:rsidR="003071E4" w:rsidRDefault="003071E4" w:rsidP="003071E4">
      <w:pPr>
        <w:pStyle w:val="Titre4"/>
        <w:spacing w:line="276" w:lineRule="auto"/>
      </w:pPr>
      <w:bookmarkStart w:id="18" w:name="_Toc219467030"/>
      <w:bookmarkStart w:id="19" w:name="_Toc224826487"/>
      <w:r>
        <w:t>Personne-ressource</w:t>
      </w:r>
      <w:bookmarkEnd w:id="18"/>
      <w:bookmarkEnd w:id="19"/>
    </w:p>
    <w:p w14:paraId="11932CC4" w14:textId="77777777" w:rsidR="003071E4" w:rsidRDefault="003071E4" w:rsidP="003071E4">
      <w:pPr>
        <w:spacing w:line="276" w:lineRule="auto"/>
      </w:pPr>
      <w:r>
        <w:t>Cet onglet contient les informations sur l’adresse de la revue et ses personnes-contacts. Il est indispensable de compléter cette section.</w:t>
      </w:r>
    </w:p>
    <w:p w14:paraId="562926E1" w14:textId="77777777" w:rsidR="003071E4" w:rsidRDefault="003071E4" w:rsidP="003071E4">
      <w:pPr>
        <w:spacing w:line="276" w:lineRule="auto"/>
      </w:pPr>
      <w:r>
        <w:t xml:space="preserve">Une fois la section complétée, cliquez sur </w:t>
      </w:r>
      <w:r w:rsidRPr="00F20A63">
        <w:rPr>
          <w:b/>
        </w:rPr>
        <w:t>Enregistrer</w:t>
      </w:r>
      <w:r>
        <w:t>.</w:t>
      </w:r>
    </w:p>
    <w:p w14:paraId="46A42F06" w14:textId="23ACCDC7" w:rsidR="000A7308" w:rsidRDefault="000A7308" w:rsidP="003071E4">
      <w:pPr>
        <w:spacing w:line="276" w:lineRule="auto"/>
      </w:pPr>
      <w:r w:rsidRPr="00A33F54">
        <w:rPr>
          <w:noProof/>
        </w:rPr>
        <w:lastRenderedPageBreak/>
        <w:drawing>
          <wp:inline distT="0" distB="0" distL="0" distR="0" wp14:anchorId="375F018B" wp14:editId="52CAF874">
            <wp:extent cx="4642638" cy="5010150"/>
            <wp:effectExtent l="19050" t="19050" r="24765" b="19050"/>
            <wp:docPr id="604321391" name="Picture 604321391" descr="Une image contenant texte, capture d’écran, logiciel,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4321391" name="Image 1" descr="Une image contenant texte, capture d’écran, logiciel, nombre&#10;&#10;Description générée automatiquement"/>
                    <pic:cNvPicPr/>
                  </pic:nvPicPr>
                  <pic:blipFill>
                    <a:blip r:embed="rId23"/>
                    <a:stretch>
                      <a:fillRect/>
                    </a:stretch>
                  </pic:blipFill>
                  <pic:spPr>
                    <a:xfrm>
                      <a:off x="0" y="0"/>
                      <a:ext cx="4653376" cy="5021738"/>
                    </a:xfrm>
                    <a:prstGeom prst="rect">
                      <a:avLst/>
                    </a:prstGeom>
                    <a:ln w="3175">
                      <a:solidFill>
                        <a:schemeClr val="tx1"/>
                      </a:solidFill>
                    </a:ln>
                  </pic:spPr>
                </pic:pic>
              </a:graphicData>
            </a:graphic>
          </wp:inline>
        </w:drawing>
      </w:r>
    </w:p>
    <w:p w14:paraId="2AEF9036" w14:textId="77777777" w:rsidR="00945AAB" w:rsidRDefault="00945AAB" w:rsidP="00945AAB">
      <w:pPr>
        <w:pStyle w:val="Titre4"/>
      </w:pPr>
      <w:bookmarkStart w:id="20" w:name="_Toc532994468"/>
      <w:bookmarkStart w:id="21" w:name="_Toc81979097"/>
      <w:bookmarkStart w:id="22" w:name="_Toc219467031"/>
      <w:bookmarkStart w:id="23" w:name="_Toc224826488"/>
      <w:r>
        <w:t>Rubriques de la revue</w:t>
      </w:r>
      <w:bookmarkEnd w:id="20"/>
      <w:bookmarkEnd w:id="21"/>
      <w:bookmarkEnd w:id="22"/>
      <w:bookmarkEnd w:id="23"/>
    </w:p>
    <w:p w14:paraId="437C2DC0" w14:textId="77777777" w:rsidR="00945AAB" w:rsidRDefault="00945AAB" w:rsidP="00945AAB">
      <w:pPr>
        <w:spacing w:line="276" w:lineRule="auto"/>
      </w:pPr>
      <w:r>
        <w:t xml:space="preserve">Cet onglet vous permet de configurer les différentes rubriques de votre revue : articles, éditoriaux, comptes rendus, etc. OJS requiert la configuration d’au moins une rubrique et offre, par défaut, la rubrique </w:t>
      </w:r>
      <w:r w:rsidRPr="00F20A63">
        <w:rPr>
          <w:i/>
        </w:rPr>
        <w:t>Articles</w:t>
      </w:r>
      <w:r>
        <w:t>. La définition des rubriques de la revue est effectuée en collaboration avec la Bibliothèque à l’étape de configuration initiale.</w:t>
      </w:r>
    </w:p>
    <w:p w14:paraId="0DF3F931" w14:textId="77777777" w:rsidR="00945AAB" w:rsidRDefault="00945AAB" w:rsidP="00945AAB">
      <w:pPr>
        <w:spacing w:line="276" w:lineRule="auto"/>
      </w:pPr>
      <w:r>
        <w:t>Les rubriques sont centrales dans OJS. Au moment de la soumission, l’auteur doit obligatoirement en sélectionner une et on les retrouve à la fin du processus lors du montage du numéro.</w:t>
      </w:r>
    </w:p>
    <w:p w14:paraId="63AB897E" w14:textId="1E7D29F0" w:rsidR="00945AAB" w:rsidRDefault="00945AAB" w:rsidP="00945AAB">
      <w:pPr>
        <w:spacing w:line="276" w:lineRule="auto"/>
      </w:pPr>
      <w:r>
        <w:t xml:space="preserve">La case </w:t>
      </w:r>
      <w:r w:rsidRPr="005B5EAC">
        <w:rPr>
          <w:i/>
          <w:iCs/>
        </w:rPr>
        <w:t>Inactive</w:t>
      </w:r>
      <w:r>
        <w:t xml:space="preserve"> à droite des rubriques permet de les rendre non visibles pour les auteurs au moment de la soumission d’un article. Cela n’a néanmoins pas d’impact sur les articles déjà associés à cette rubrique. Ces derniers demeurent visibles dans les soumissions et sur le site, </w:t>
      </w:r>
      <w:r w:rsidRPr="00CB653D">
        <w:t>s</w:t>
      </w:r>
      <w:r>
        <w:t>i les articles</w:t>
      </w:r>
      <w:r w:rsidRPr="00CB653D">
        <w:t xml:space="preserve"> y</w:t>
      </w:r>
      <w:r>
        <w:t xml:space="preserve"> sont diffusés. Elle demeure aussi visible pour le rédacteur, avec le statut « (Inactive) », et ce dernier peut y ajouter une soumission au moment de l’assigner à un numéro.</w:t>
      </w:r>
    </w:p>
    <w:p w14:paraId="517AAFCA" w14:textId="42905234" w:rsidR="00BB5778" w:rsidRDefault="005F6E13" w:rsidP="00945AAB">
      <w:pPr>
        <w:spacing w:line="276" w:lineRule="auto"/>
      </w:pPr>
      <w:r>
        <w:rPr>
          <w:noProof/>
        </w:rPr>
        <w:lastRenderedPageBreak/>
        <w:drawing>
          <wp:inline distT="0" distB="0" distL="0" distR="0" wp14:anchorId="35AE77CC" wp14:editId="5FF63387">
            <wp:extent cx="5486400" cy="1740535"/>
            <wp:effectExtent l="19050" t="19050" r="19050" b="12065"/>
            <wp:docPr id="21" name="Picture 21" descr="Une image contenant texte, Police, ligne, nombr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descr="Une image contenant texte, Police, ligne, nombre&#10;&#10;Le contenu généré par l’IA peut être incorrect."/>
                    <pic:cNvPicPr/>
                  </pic:nvPicPr>
                  <pic:blipFill>
                    <a:blip r:embed="rId24"/>
                    <a:stretch>
                      <a:fillRect/>
                    </a:stretch>
                  </pic:blipFill>
                  <pic:spPr>
                    <a:xfrm>
                      <a:off x="0" y="0"/>
                      <a:ext cx="5486400" cy="1740535"/>
                    </a:xfrm>
                    <a:prstGeom prst="rect">
                      <a:avLst/>
                    </a:prstGeom>
                    <a:ln w="3175">
                      <a:solidFill>
                        <a:schemeClr val="tx1"/>
                      </a:solidFill>
                    </a:ln>
                  </pic:spPr>
                </pic:pic>
              </a:graphicData>
            </a:graphic>
          </wp:inline>
        </w:drawing>
      </w:r>
    </w:p>
    <w:p w14:paraId="023876A0" w14:textId="6A3DAA9B" w:rsidR="008822B7" w:rsidRDefault="008822B7" w:rsidP="008822B7">
      <w:pPr>
        <w:spacing w:line="276" w:lineRule="auto"/>
      </w:pPr>
      <w:r>
        <w:t xml:space="preserve">Pour modifier une rubrique, cliquez sur la flèche bleue qui apparaît à gauche du nom de celle-ci. Cette action vous permettra de modifier la rubrique ou de la supprimer. </w:t>
      </w:r>
    </w:p>
    <w:p w14:paraId="4B2B829C" w14:textId="77777777" w:rsidR="008822B7" w:rsidRDefault="008822B7" w:rsidP="008822B7">
      <w:pPr>
        <w:pStyle w:val="Titre5"/>
        <w:spacing w:line="276" w:lineRule="auto"/>
      </w:pPr>
      <w:bookmarkStart w:id="24" w:name="_Toc224826489"/>
      <w:r>
        <w:t>Modifier une Rubrique</w:t>
      </w:r>
      <w:bookmarkEnd w:id="24"/>
    </w:p>
    <w:p w14:paraId="5F3E7423" w14:textId="77777777" w:rsidR="008822B7" w:rsidRDefault="008822B7" w:rsidP="008822B7">
      <w:pPr>
        <w:spacing w:line="276" w:lineRule="auto"/>
      </w:pPr>
      <w:r>
        <w:t xml:space="preserve">Choisir l’option </w:t>
      </w:r>
      <w:r w:rsidRPr="004F3F9C">
        <w:rPr>
          <w:b/>
        </w:rPr>
        <w:t xml:space="preserve">Modifier </w:t>
      </w:r>
      <w:r>
        <w:t xml:space="preserve">conduit à l’ouverture d’une nouvelle fenêtre qui présente différentes options de configuration. </w:t>
      </w:r>
    </w:p>
    <w:p w14:paraId="248C248E" w14:textId="70B3BDB3" w:rsidR="008822B7" w:rsidRDefault="0071462A" w:rsidP="008822B7">
      <w:pPr>
        <w:spacing w:line="276" w:lineRule="auto"/>
      </w:pPr>
      <w:r w:rsidRPr="00322EDF">
        <w:rPr>
          <w:noProof/>
        </w:rPr>
        <w:lastRenderedPageBreak/>
        <w:drawing>
          <wp:inline distT="0" distB="0" distL="0" distR="0" wp14:anchorId="3A8175C9" wp14:editId="55D0813B">
            <wp:extent cx="5486400" cy="5623560"/>
            <wp:effectExtent l="19050" t="19050" r="19050" b="15240"/>
            <wp:docPr id="1676335219" name="Image 1" descr="Une image contenant texte, capture d’écran, nombre, logiciel&#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6335219" name="Image 1" descr="Une image contenant texte, capture d’écran, nombre, logiciel&#10;&#10;Le contenu généré par l’IA peut être incorrect."/>
                    <pic:cNvPicPr/>
                  </pic:nvPicPr>
                  <pic:blipFill>
                    <a:blip r:embed="rId25"/>
                    <a:stretch>
                      <a:fillRect/>
                    </a:stretch>
                  </pic:blipFill>
                  <pic:spPr>
                    <a:xfrm>
                      <a:off x="0" y="0"/>
                      <a:ext cx="5486400" cy="5623560"/>
                    </a:xfrm>
                    <a:prstGeom prst="rect">
                      <a:avLst/>
                    </a:prstGeom>
                    <a:ln>
                      <a:solidFill>
                        <a:schemeClr val="tx1"/>
                      </a:solidFill>
                    </a:ln>
                  </pic:spPr>
                </pic:pic>
              </a:graphicData>
            </a:graphic>
          </wp:inline>
        </w:drawing>
      </w:r>
    </w:p>
    <w:p w14:paraId="549FD8DA" w14:textId="77777777" w:rsidR="00841E9E" w:rsidRDefault="00841E9E" w:rsidP="00841E9E">
      <w:pPr>
        <w:spacing w:line="276" w:lineRule="auto"/>
      </w:pPr>
      <w:r>
        <w:t xml:space="preserve">Vous pouvez y modifier le titre ou l’abréviation de la rubrique. </w:t>
      </w:r>
      <w:r w:rsidRPr="009F13C3">
        <w:t>Utilisez le champ</w:t>
      </w:r>
      <w:r>
        <w:rPr>
          <w:b/>
        </w:rPr>
        <w:t xml:space="preserve"> </w:t>
      </w:r>
      <w:r w:rsidRPr="009F13C3">
        <w:rPr>
          <w:i/>
        </w:rPr>
        <w:t>Politique de la rubrique</w:t>
      </w:r>
      <w:r>
        <w:rPr>
          <w:b/>
        </w:rPr>
        <w:t xml:space="preserve"> </w:t>
      </w:r>
      <w:r w:rsidRPr="009F13C3">
        <w:t>p</w:t>
      </w:r>
      <w:r>
        <w:t xml:space="preserve">our inscrire des éléments spécifiques à cette rubrique par exemple en ce qui concerne les exigences de soumission, le processus de révision par les pairs, etc. </w:t>
      </w:r>
    </w:p>
    <w:p w14:paraId="134EF984" w14:textId="245691D6" w:rsidR="00841E9E" w:rsidRDefault="00841E9E" w:rsidP="00CF6319">
      <w:pPr>
        <w:pStyle w:val="Paragraphedeliste"/>
        <w:numPr>
          <w:ilvl w:val="0"/>
          <w:numId w:val="11"/>
        </w:numPr>
        <w:spacing w:before="60" w:after="60" w:line="276" w:lineRule="auto"/>
      </w:pPr>
      <w:r>
        <w:t xml:space="preserve">Si l’interface est disponible dans plus d’une langue, il faut traduire le nom de la rubrique et le texte de la politique dans toutes les langues choisies. Pour ce faire, cliquez sur les champs </w:t>
      </w:r>
      <w:r w:rsidRPr="686130B2">
        <w:rPr>
          <w:i/>
          <w:iCs/>
        </w:rPr>
        <w:t>Titre de rubrique</w:t>
      </w:r>
      <w:r>
        <w:rPr>
          <w:i/>
          <w:iCs/>
        </w:rPr>
        <w:t>, Abréviation</w:t>
      </w:r>
      <w:r>
        <w:t xml:space="preserve"> et </w:t>
      </w:r>
      <w:r w:rsidRPr="686130B2">
        <w:rPr>
          <w:i/>
          <w:iCs/>
        </w:rPr>
        <w:t>Politique de la revue</w:t>
      </w:r>
      <w:r>
        <w:t xml:space="preserve"> et inscrivez les informations dans les champs requis. Voir l’exemple ci-dessous.</w:t>
      </w:r>
    </w:p>
    <w:p w14:paraId="423F21A0" w14:textId="3ADBB348" w:rsidR="009157FC" w:rsidRDefault="009157FC" w:rsidP="009157FC">
      <w:pPr>
        <w:spacing w:before="60" w:after="60" w:line="276" w:lineRule="auto"/>
        <w:jc w:val="center"/>
      </w:pPr>
      <w:r>
        <w:rPr>
          <w:noProof/>
        </w:rPr>
        <w:lastRenderedPageBreak/>
        <w:drawing>
          <wp:inline distT="0" distB="0" distL="0" distR="0" wp14:anchorId="1979A095" wp14:editId="4B729AFF">
            <wp:extent cx="4956604" cy="1179488"/>
            <wp:effectExtent l="19050" t="19050" r="15875" b="20955"/>
            <wp:docPr id="50" name="Picture 50" descr="Une image contenant texte, ligne, diagramme, capture d’écran&#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 name="Picture 50" descr="Une image contenant texte, ligne, diagramme, capture d’écran&#10;&#10;Le contenu généré par l’IA peut être incorrect."/>
                    <pic:cNvPicPr/>
                  </pic:nvPicPr>
                  <pic:blipFill>
                    <a:blip r:embed="rId26"/>
                    <a:stretch>
                      <a:fillRect/>
                    </a:stretch>
                  </pic:blipFill>
                  <pic:spPr>
                    <a:xfrm>
                      <a:off x="0" y="0"/>
                      <a:ext cx="4985550" cy="1186376"/>
                    </a:xfrm>
                    <a:prstGeom prst="rect">
                      <a:avLst/>
                    </a:prstGeom>
                    <a:ln w="3175">
                      <a:solidFill>
                        <a:schemeClr val="tx1"/>
                      </a:solidFill>
                    </a:ln>
                  </pic:spPr>
                </pic:pic>
              </a:graphicData>
            </a:graphic>
          </wp:inline>
        </w:drawing>
      </w:r>
    </w:p>
    <w:p w14:paraId="11125AB1" w14:textId="77777777" w:rsidR="00032B80" w:rsidRDefault="00032B80" w:rsidP="00032B80">
      <w:pPr>
        <w:spacing w:line="276" w:lineRule="auto"/>
      </w:pPr>
      <w:r>
        <w:t xml:space="preserve">Dans la section </w:t>
      </w:r>
      <w:r>
        <w:rPr>
          <w:i/>
        </w:rPr>
        <w:t>Options de rubrique</w:t>
      </w:r>
      <w:r>
        <w:t> :</w:t>
      </w:r>
    </w:p>
    <w:p w14:paraId="082DE08A" w14:textId="77777777" w:rsidR="00032B80" w:rsidRDefault="00032B80" w:rsidP="00CF6319">
      <w:pPr>
        <w:pStyle w:val="Paragraphedeliste"/>
        <w:numPr>
          <w:ilvl w:val="0"/>
          <w:numId w:val="12"/>
        </w:numPr>
        <w:spacing w:before="60" w:after="60" w:line="276" w:lineRule="auto"/>
      </w:pPr>
      <w:r>
        <w:t xml:space="preserve">L’option </w:t>
      </w:r>
      <w:r w:rsidRPr="00721D97">
        <w:rPr>
          <w:b/>
          <w:bCs/>
        </w:rPr>
        <w:t>Désactiver cette rubrique et ne pas y autoriser de nouvelles soumissions</w:t>
      </w:r>
      <w:r>
        <w:t xml:space="preserve"> a le même effet que la case </w:t>
      </w:r>
      <w:r w:rsidRPr="00892EBD">
        <w:rPr>
          <w:i/>
          <w:iCs/>
        </w:rPr>
        <w:t>Inactive</w:t>
      </w:r>
      <w:r w:rsidRPr="00721D97">
        <w:t>.</w:t>
      </w:r>
    </w:p>
    <w:p w14:paraId="630BD65D" w14:textId="77777777" w:rsidR="00032B80" w:rsidRDefault="00032B80" w:rsidP="00CF6319">
      <w:pPr>
        <w:pStyle w:val="Paragraphedeliste"/>
        <w:numPr>
          <w:ilvl w:val="0"/>
          <w:numId w:val="12"/>
        </w:numPr>
        <w:spacing w:before="60" w:after="60" w:line="276" w:lineRule="auto"/>
      </w:pPr>
      <w:r>
        <w:t xml:space="preserve">L’option </w:t>
      </w:r>
      <w:r w:rsidRPr="00007F11">
        <w:rPr>
          <w:b/>
          <w:bCs/>
        </w:rPr>
        <w:t>Les articles ne peuvent être soumis que par les Rédacteurs et les Rédacteurs de rubrique</w:t>
      </w:r>
      <w:r>
        <w:t xml:space="preserve"> permet d’éviter que les auteurs voient la rubrique lors de la soumission.</w:t>
      </w:r>
    </w:p>
    <w:p w14:paraId="582B8B85" w14:textId="77777777" w:rsidR="00032B80" w:rsidRDefault="00032B80" w:rsidP="00032B80">
      <w:pPr>
        <w:spacing w:line="276" w:lineRule="auto"/>
      </w:pPr>
      <w:r w:rsidRPr="00973BC6">
        <w:t xml:space="preserve">La section </w:t>
      </w:r>
      <w:r w:rsidRPr="00973BC6">
        <w:rPr>
          <w:i/>
          <w:iCs/>
        </w:rPr>
        <w:t xml:space="preserve">Identifier les publications dans cette rubrique en tant que un.e </w:t>
      </w:r>
      <w:r w:rsidRPr="00973BC6">
        <w:t>ne doit être utilisé</w:t>
      </w:r>
      <w:r>
        <w:t>e</w:t>
      </w:r>
      <w:r w:rsidRPr="00973BC6">
        <w:t xml:space="preserve"> que dans le contexte où votre revue transmet ses données à Érudit via OJS.</w:t>
      </w:r>
      <w:r>
        <w:t xml:space="preserve"> Ce champ sera complété au moment de la configuration avec la Bibliothèque.</w:t>
      </w:r>
    </w:p>
    <w:p w14:paraId="19945013" w14:textId="77777777" w:rsidR="00032B80" w:rsidRPr="00973BC6" w:rsidRDefault="00032B80" w:rsidP="00032B80">
      <w:pPr>
        <w:spacing w:line="276" w:lineRule="auto"/>
      </w:pPr>
      <w:r>
        <w:t xml:space="preserve">Dans la section </w:t>
      </w:r>
      <w:r>
        <w:rPr>
          <w:i/>
          <w:iCs/>
        </w:rPr>
        <w:t>Assignations éditoriales</w:t>
      </w:r>
      <w:r>
        <w:t>, vous pouvez assigner un-e rédacteur-rice. Celui-ci ou celle-ci seront de facto assigné à</w:t>
      </w:r>
      <w:r w:rsidRPr="00A101D1">
        <w:t xml:space="preserve"> </w:t>
      </w:r>
      <w:r>
        <w:t>tous les articles qui seront soumis dans cette rubrique.</w:t>
      </w:r>
    </w:p>
    <w:p w14:paraId="055C2C46" w14:textId="02235D78" w:rsidR="00032B80" w:rsidRPr="00032B80" w:rsidRDefault="00032B80" w:rsidP="00032B80">
      <w:pPr>
        <w:spacing w:line="276" w:lineRule="auto"/>
      </w:pPr>
      <w:r>
        <w:t xml:space="preserve">Une fois le bordereau complété, cliquez sur </w:t>
      </w:r>
      <w:r w:rsidRPr="004F3F9C">
        <w:rPr>
          <w:b/>
        </w:rPr>
        <w:t>Enregistrer</w:t>
      </w:r>
      <w:r>
        <w:t xml:space="preserve"> et retournez à la page de configuration des rubriques de la revue.</w:t>
      </w:r>
    </w:p>
    <w:p w14:paraId="3C1B2783" w14:textId="77777777" w:rsidR="00032B80" w:rsidRDefault="00032B80" w:rsidP="00032B80">
      <w:pPr>
        <w:pStyle w:val="Titre5"/>
        <w:spacing w:line="276" w:lineRule="auto"/>
      </w:pPr>
      <w:bookmarkStart w:id="25" w:name="_Toc224826490"/>
      <w:r>
        <w:t>Créer une rubrique</w:t>
      </w:r>
      <w:bookmarkEnd w:id="25"/>
    </w:p>
    <w:p w14:paraId="78C79B43" w14:textId="4ECE5824" w:rsidR="00032B80" w:rsidRDefault="00032B80" w:rsidP="00032B80">
      <w:pPr>
        <w:spacing w:line="276" w:lineRule="auto"/>
      </w:pPr>
      <w:r>
        <w:rPr>
          <w:rFonts w:cs="ArialMT"/>
          <w:color w:val="000000"/>
        </w:rPr>
        <w:t xml:space="preserve">Cliquez sur le lien </w:t>
      </w:r>
      <w:r w:rsidRPr="009F13C3">
        <w:rPr>
          <w:rFonts w:cs="ArialMT"/>
          <w:b/>
          <w:color w:val="000000"/>
        </w:rPr>
        <w:t>Créer une rubrique</w:t>
      </w:r>
      <w:r>
        <w:rPr>
          <w:rFonts w:cs="ArialMT"/>
          <w:color w:val="000000"/>
        </w:rPr>
        <w:t xml:space="preserve"> en bleu, à droite de la fenêtre, pour ouvrir un bordereau vierge qui reprend exactement les mêmes champs que ceux utilisés pour modifier une rubrique comme décrit plus haut. </w:t>
      </w:r>
      <w:r>
        <w:t>Pour inscrire les informations dans une autre langue, cliquez dans le champ voulu et inscrivez l’information dans le champ correspondant à la langue souhaitée.</w:t>
      </w:r>
    </w:p>
    <w:p w14:paraId="06361914" w14:textId="5A4F776A" w:rsidR="00A2596F" w:rsidRDefault="0042587A" w:rsidP="00032B80">
      <w:pPr>
        <w:spacing w:line="276" w:lineRule="auto"/>
      </w:pPr>
      <w:r w:rsidRPr="00C473AE">
        <w:rPr>
          <w:noProof/>
        </w:rPr>
        <w:lastRenderedPageBreak/>
        <w:drawing>
          <wp:inline distT="0" distB="0" distL="0" distR="0" wp14:anchorId="35A4F5B3" wp14:editId="1472A5DA">
            <wp:extent cx="5486400" cy="5532120"/>
            <wp:effectExtent l="19050" t="19050" r="19050" b="11430"/>
            <wp:docPr id="686845353" name="Image 1" descr="Une image contenant texte, capture d’écran, nombre, Polic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6845353" name="Image 1" descr="Une image contenant texte, capture d’écran, nombre, Police&#10;&#10;Le contenu généré par l’IA peut être incorrect."/>
                    <pic:cNvPicPr/>
                  </pic:nvPicPr>
                  <pic:blipFill>
                    <a:blip r:embed="rId27"/>
                    <a:stretch>
                      <a:fillRect/>
                    </a:stretch>
                  </pic:blipFill>
                  <pic:spPr>
                    <a:xfrm>
                      <a:off x="0" y="0"/>
                      <a:ext cx="5486400" cy="5532120"/>
                    </a:xfrm>
                    <a:prstGeom prst="rect">
                      <a:avLst/>
                    </a:prstGeom>
                    <a:ln w="3175">
                      <a:solidFill>
                        <a:schemeClr val="tx1"/>
                      </a:solidFill>
                    </a:ln>
                  </pic:spPr>
                </pic:pic>
              </a:graphicData>
            </a:graphic>
          </wp:inline>
        </w:drawing>
      </w:r>
    </w:p>
    <w:p w14:paraId="6CE17BEE" w14:textId="475B5F8A" w:rsidR="000C78DA" w:rsidRPr="000C78DA" w:rsidRDefault="000C78DA" w:rsidP="000C78DA">
      <w:pPr>
        <w:spacing w:line="276" w:lineRule="auto"/>
        <w:rPr>
          <w:b/>
        </w:rPr>
      </w:pPr>
      <w:r>
        <w:t xml:space="preserve">Une fois le bordereau complété, cliquez sur </w:t>
      </w:r>
      <w:r w:rsidRPr="009F13C3">
        <w:rPr>
          <w:b/>
        </w:rPr>
        <w:t>Enregistrer</w:t>
      </w:r>
      <w:r>
        <w:rPr>
          <w:b/>
        </w:rPr>
        <w:t>.</w:t>
      </w:r>
      <w:r w:rsidRPr="009F13C3">
        <w:rPr>
          <w:b/>
        </w:rPr>
        <w:t xml:space="preserve"> </w:t>
      </w:r>
      <w:bookmarkStart w:id="26" w:name="_Trier"/>
      <w:bookmarkEnd w:id="26"/>
    </w:p>
    <w:p w14:paraId="215C4091" w14:textId="77777777" w:rsidR="000C78DA" w:rsidRDefault="000C78DA" w:rsidP="000C78DA">
      <w:pPr>
        <w:pStyle w:val="Titre6"/>
        <w:spacing w:line="276" w:lineRule="auto"/>
      </w:pPr>
      <w:bookmarkStart w:id="27" w:name="_Toc224826491"/>
      <w:bookmarkStart w:id="28" w:name="Trier"/>
      <w:r w:rsidRPr="009F13C3">
        <w:t>Trier</w:t>
      </w:r>
      <w:bookmarkEnd w:id="27"/>
    </w:p>
    <w:bookmarkEnd w:id="28"/>
    <w:p w14:paraId="6B25ABC0" w14:textId="77777777" w:rsidR="000C78DA" w:rsidRDefault="000C78DA" w:rsidP="000C78DA">
      <w:pPr>
        <w:spacing w:line="276" w:lineRule="auto"/>
      </w:pPr>
      <w:r>
        <w:t xml:space="preserve">Si vous avez créé plus d’une rubrique, vous verrez le lien </w:t>
      </w:r>
      <w:r w:rsidRPr="2169CD4C">
        <w:rPr>
          <w:b/>
          <w:bCs/>
        </w:rPr>
        <w:t>Trier</w:t>
      </w:r>
      <w:r>
        <w:t xml:space="preserve">. Utilisez-le pour choisir l’ordre dans lequel vous souhaitez qu’elles apparaissent sur le site Web de votre revue. Cela permet de cliquer sur chaque rubrique pour les glisser et les déposer à l’endroit voulu dans la liste. </w:t>
      </w:r>
    </w:p>
    <w:p w14:paraId="301834AB" w14:textId="0F29B113" w:rsidR="000C78DA" w:rsidRDefault="005A409A" w:rsidP="000C78DA">
      <w:pPr>
        <w:spacing w:line="276" w:lineRule="auto"/>
      </w:pPr>
      <w:r>
        <w:rPr>
          <w:noProof/>
        </w:rPr>
        <w:lastRenderedPageBreak/>
        <w:drawing>
          <wp:inline distT="0" distB="0" distL="0" distR="0" wp14:anchorId="4D7ACD9D" wp14:editId="200E8589">
            <wp:extent cx="5486400" cy="2447290"/>
            <wp:effectExtent l="19050" t="19050" r="19050" b="10160"/>
            <wp:docPr id="80" name="Picture 80" descr="Une image contenant texte, capture d’écran, nombre, Polic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 name="Picture 80" descr="Une image contenant texte, capture d’écran, nombre, Police&#10;&#10;Le contenu généré par l’IA peut être incorrect."/>
                    <pic:cNvPicPr/>
                  </pic:nvPicPr>
                  <pic:blipFill>
                    <a:blip r:embed="rId28"/>
                    <a:stretch>
                      <a:fillRect/>
                    </a:stretch>
                  </pic:blipFill>
                  <pic:spPr>
                    <a:xfrm>
                      <a:off x="0" y="0"/>
                      <a:ext cx="5486400" cy="2447290"/>
                    </a:xfrm>
                    <a:prstGeom prst="rect">
                      <a:avLst/>
                    </a:prstGeom>
                    <a:ln w="3175">
                      <a:solidFill>
                        <a:schemeClr val="tx1"/>
                      </a:solidFill>
                    </a:ln>
                  </pic:spPr>
                </pic:pic>
              </a:graphicData>
            </a:graphic>
          </wp:inline>
        </w:drawing>
      </w:r>
    </w:p>
    <w:p w14:paraId="56456276" w14:textId="52645692" w:rsidR="00CE342E" w:rsidRDefault="00CE342E" w:rsidP="00A96F44">
      <w:pPr>
        <w:spacing w:line="276" w:lineRule="auto"/>
      </w:pPr>
      <w:r w:rsidRPr="686130B2">
        <w:t xml:space="preserve">Cliquez ensuite sur le </w:t>
      </w:r>
      <w:r w:rsidRPr="007E2CF8">
        <w:t xml:space="preserve">bouton </w:t>
      </w:r>
      <w:r w:rsidRPr="007E2CF8">
        <w:rPr>
          <w:b/>
          <w:bCs/>
        </w:rPr>
        <w:t>Ok</w:t>
      </w:r>
      <w:r w:rsidRPr="007E2CF8">
        <w:t xml:space="preserve">.  </w:t>
      </w:r>
    </w:p>
    <w:p w14:paraId="3EDF3D62" w14:textId="77777777" w:rsidR="00CE342E" w:rsidRDefault="00CE342E" w:rsidP="00A96F44">
      <w:pPr>
        <w:pStyle w:val="Titre5"/>
        <w:spacing w:line="276" w:lineRule="auto"/>
      </w:pPr>
      <w:bookmarkStart w:id="29" w:name="_Catégories"/>
      <w:bookmarkStart w:id="30" w:name="SectionCatégories"/>
      <w:bookmarkStart w:id="31" w:name="_Toc224826492"/>
      <w:bookmarkEnd w:id="29"/>
      <w:r>
        <w:t>Catégories</w:t>
      </w:r>
      <w:bookmarkEnd w:id="30"/>
      <w:bookmarkEnd w:id="31"/>
    </w:p>
    <w:p w14:paraId="379CAF10" w14:textId="02281620" w:rsidR="00CE342E" w:rsidRDefault="00CE342E" w:rsidP="00A96F44">
      <w:pPr>
        <w:spacing w:line="276" w:lineRule="auto"/>
      </w:pPr>
      <w:r>
        <w:t xml:space="preserve">Les catégories permettent de présenter les articles par thématique sur le site web de la revue. Elles apparaissent à droite sur la page d’accueil et à droite de la page de l’article. Elles offrent ainsi une option de navigation supplémentaire. </w:t>
      </w:r>
    </w:p>
    <w:p w14:paraId="10F4D953" w14:textId="77777777" w:rsidR="00CE342E" w:rsidRDefault="00CE342E" w:rsidP="00A96F44">
      <w:pPr>
        <w:spacing w:line="276" w:lineRule="auto"/>
        <w:rPr>
          <w:i/>
          <w:iCs/>
        </w:rPr>
      </w:pPr>
      <w:r w:rsidRPr="009D4ACE">
        <w:rPr>
          <w:i/>
          <w:iCs/>
        </w:rPr>
        <w:t>Page d’accueil :</w:t>
      </w:r>
    </w:p>
    <w:p w14:paraId="71996AA6" w14:textId="259D5A57" w:rsidR="00A96F44" w:rsidRPr="009D4ACE" w:rsidRDefault="00A96F44" w:rsidP="00CE342E">
      <w:pPr>
        <w:rPr>
          <w:i/>
          <w:iCs/>
        </w:rPr>
      </w:pPr>
      <w:r>
        <w:rPr>
          <w:noProof/>
        </w:rPr>
        <w:drawing>
          <wp:inline distT="0" distB="0" distL="0" distR="0" wp14:anchorId="209F9526" wp14:editId="68467DB6">
            <wp:extent cx="5486400" cy="2206625"/>
            <wp:effectExtent l="19050" t="19050" r="19050" b="22225"/>
            <wp:docPr id="51" name="Picture 51" descr="Une image contenant texte, capture d’écran, logiciel, Polic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 name="Picture 51" descr="Une image contenant texte, capture d’écran, logiciel, Police&#10;&#10;Le contenu généré par l’IA peut être incorrect."/>
                    <pic:cNvPicPr/>
                  </pic:nvPicPr>
                  <pic:blipFill>
                    <a:blip r:embed="rId29"/>
                    <a:stretch>
                      <a:fillRect/>
                    </a:stretch>
                  </pic:blipFill>
                  <pic:spPr>
                    <a:xfrm>
                      <a:off x="0" y="0"/>
                      <a:ext cx="5486400" cy="2206625"/>
                    </a:xfrm>
                    <a:prstGeom prst="rect">
                      <a:avLst/>
                    </a:prstGeom>
                    <a:ln w="3175">
                      <a:solidFill>
                        <a:schemeClr val="tx1"/>
                      </a:solidFill>
                    </a:ln>
                  </pic:spPr>
                </pic:pic>
              </a:graphicData>
            </a:graphic>
          </wp:inline>
        </w:drawing>
      </w:r>
    </w:p>
    <w:p w14:paraId="0B476BD9" w14:textId="77777777" w:rsidR="00F93B71" w:rsidRPr="009D4ACE" w:rsidRDefault="00F93B71" w:rsidP="00F93B71">
      <w:pPr>
        <w:rPr>
          <w:i/>
          <w:iCs/>
        </w:rPr>
      </w:pPr>
      <w:r w:rsidRPr="009D4ACE">
        <w:rPr>
          <w:i/>
          <w:iCs/>
        </w:rPr>
        <w:t>Page de l’article :</w:t>
      </w:r>
    </w:p>
    <w:p w14:paraId="086D25EB" w14:textId="1133A365" w:rsidR="005A409A" w:rsidRDefault="0060012F" w:rsidP="000C78DA">
      <w:pPr>
        <w:spacing w:line="276" w:lineRule="auto"/>
      </w:pPr>
      <w:r>
        <w:rPr>
          <w:noProof/>
        </w:rPr>
        <w:lastRenderedPageBreak/>
        <w:drawing>
          <wp:inline distT="0" distB="0" distL="0" distR="0" wp14:anchorId="0510200E" wp14:editId="6DFCC5E4">
            <wp:extent cx="4981318" cy="2731077"/>
            <wp:effectExtent l="19050" t="19050" r="10160" b="12700"/>
            <wp:docPr id="52" name="Picture 52" descr="Une image contenant texte, capture d’écran, Police, conception&#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 name="Picture 52" descr="Une image contenant texte, capture d’écran, Police, conception&#10;&#10;Le contenu généré par l’IA peut être incorrect."/>
                    <pic:cNvPicPr/>
                  </pic:nvPicPr>
                  <pic:blipFill>
                    <a:blip r:embed="rId30"/>
                    <a:stretch>
                      <a:fillRect/>
                    </a:stretch>
                  </pic:blipFill>
                  <pic:spPr>
                    <a:xfrm>
                      <a:off x="0" y="0"/>
                      <a:ext cx="4985547" cy="2733395"/>
                    </a:xfrm>
                    <a:prstGeom prst="rect">
                      <a:avLst/>
                    </a:prstGeom>
                    <a:ln w="3175">
                      <a:solidFill>
                        <a:schemeClr val="tx1"/>
                      </a:solidFill>
                    </a:ln>
                  </pic:spPr>
                </pic:pic>
              </a:graphicData>
            </a:graphic>
          </wp:inline>
        </w:drawing>
      </w:r>
    </w:p>
    <w:p w14:paraId="18DB3381" w14:textId="77777777" w:rsidR="006403C4" w:rsidRPr="008521EA" w:rsidRDefault="006403C4" w:rsidP="006403C4">
      <w:r w:rsidRPr="008521EA">
        <w:t xml:space="preserve">Les manuscrits peuvent être catégorisés par l’auteur au moment de la soumission, ou par la rédaction au moment de publier (voir la section </w:t>
      </w:r>
      <w:hyperlink w:anchor="_Assignation_d’une_soumission" w:history="1">
        <w:r w:rsidRPr="008521EA">
          <w:rPr>
            <w:rStyle w:val="Lienhypertexte"/>
          </w:rPr>
          <w:t>Assignation d’une soumission à un numéro</w:t>
        </w:r>
      </w:hyperlink>
      <w:r w:rsidRPr="008521EA">
        <w:t>).</w:t>
      </w:r>
    </w:p>
    <w:p w14:paraId="2C538C0B" w14:textId="553DF56E" w:rsidR="006403C4" w:rsidRPr="008521EA" w:rsidRDefault="006403C4" w:rsidP="006403C4">
      <w:r w:rsidRPr="008521EA">
        <w:t xml:space="preserve">Pour les utiliser, il faut d’abord activer le plugiciel </w:t>
      </w:r>
      <w:r w:rsidRPr="008521EA">
        <w:rPr>
          <w:i/>
          <w:iCs/>
        </w:rPr>
        <w:t>Bloc parcourir</w:t>
      </w:r>
      <w:r w:rsidRPr="008521EA">
        <w:t xml:space="preserve">. Pour ce faire, </w:t>
      </w:r>
      <w:r w:rsidRPr="008521EA">
        <w:rPr>
          <w:u w:val="single"/>
        </w:rPr>
        <w:t>communiquez d’abord avec la Bibliothèque</w:t>
      </w:r>
      <w:r w:rsidRPr="008521EA">
        <w:t xml:space="preserve">. Il faut aussi que la barre latérale </w:t>
      </w:r>
      <w:r w:rsidRPr="008521EA">
        <w:rPr>
          <w:i/>
          <w:iCs/>
        </w:rPr>
        <w:t>Bloc parcourir</w:t>
      </w:r>
      <w:r w:rsidRPr="008521EA">
        <w:t xml:space="preserve"> soit activée à partir de l’onglet </w:t>
      </w:r>
      <w:r w:rsidRPr="008521EA">
        <w:rPr>
          <w:i/>
          <w:iCs/>
        </w:rPr>
        <w:t>Apparence</w:t>
      </w:r>
      <w:r w:rsidRPr="008521EA">
        <w:t xml:space="preserve"> et de la sous-section </w:t>
      </w:r>
      <w:r w:rsidRPr="008521EA">
        <w:rPr>
          <w:i/>
          <w:iCs/>
        </w:rPr>
        <w:t>Configuration</w:t>
      </w:r>
      <w:r w:rsidRPr="008521EA">
        <w:t xml:space="preserve"> (voir la </w:t>
      </w:r>
      <w:hyperlink w:anchor="SectionConfiguration" w:history="1">
        <w:r w:rsidRPr="008521EA">
          <w:rPr>
            <w:rStyle w:val="Lienhypertexte"/>
          </w:rPr>
          <w:t>section Configuration du Site Web</w:t>
        </w:r>
      </w:hyperlink>
      <w:r w:rsidRPr="008521EA">
        <w:t>).</w:t>
      </w:r>
    </w:p>
    <w:p w14:paraId="1C3053F8" w14:textId="77777777" w:rsidR="006403C4" w:rsidRPr="008521EA" w:rsidRDefault="006403C4" w:rsidP="006403C4"/>
    <w:p w14:paraId="05121FFF" w14:textId="77777777" w:rsidR="006403C4" w:rsidRPr="008521EA" w:rsidRDefault="006403C4" w:rsidP="006403C4">
      <w:pPr>
        <w:pStyle w:val="Titre6"/>
        <w:rPr>
          <w:rFonts w:ascii="Overpass" w:hAnsi="Overpass"/>
          <w:i/>
          <w:iCs/>
          <w:color w:val="000000" w:themeColor="text1"/>
        </w:rPr>
      </w:pPr>
      <w:bookmarkStart w:id="32" w:name="_Toc224826493"/>
      <w:r w:rsidRPr="008521EA">
        <w:rPr>
          <w:rFonts w:ascii="Overpass" w:hAnsi="Overpass"/>
          <w:i/>
          <w:iCs/>
          <w:color w:val="000000" w:themeColor="text1"/>
        </w:rPr>
        <w:t>Ajouter une catégorie</w:t>
      </w:r>
      <w:bookmarkEnd w:id="32"/>
    </w:p>
    <w:p w14:paraId="23623761" w14:textId="77777777" w:rsidR="006403C4" w:rsidRPr="008521EA" w:rsidRDefault="006403C4" w:rsidP="006403C4">
      <w:r w:rsidRPr="008521EA">
        <w:t xml:space="preserve">Pour ajouter une catégorie, cliquez sur </w:t>
      </w:r>
      <w:r w:rsidRPr="008521EA">
        <w:rPr>
          <w:b/>
          <w:bCs/>
        </w:rPr>
        <w:t>Ajouter une catégorie</w:t>
      </w:r>
      <w:r w:rsidRPr="008521EA">
        <w:t xml:space="preserve">, puis dans la fenêtre qui s’ouvre, indiquez les informations nécessaires. Puis, cliquez sur </w:t>
      </w:r>
      <w:r w:rsidRPr="008521EA">
        <w:rPr>
          <w:b/>
          <w:bCs/>
        </w:rPr>
        <w:t>OK</w:t>
      </w:r>
      <w:r w:rsidRPr="008521EA">
        <w:t>.</w:t>
      </w:r>
    </w:p>
    <w:p w14:paraId="09F3517E" w14:textId="77777777" w:rsidR="006403C4" w:rsidRPr="008521EA" w:rsidRDefault="006403C4" w:rsidP="00CF6319">
      <w:pPr>
        <w:pStyle w:val="Paragraphedeliste"/>
        <w:numPr>
          <w:ilvl w:val="0"/>
          <w:numId w:val="11"/>
        </w:numPr>
        <w:spacing w:before="60" w:after="60"/>
      </w:pPr>
      <w:r w:rsidRPr="008521EA">
        <w:t xml:space="preserve">Si l’interface est disponible dans plus d’une langue, il faut traduire le nom de la catégorie et sa description dans toutes les langues choisies. Pour ce faire, dans le formulaire, cliquez sur-le-champ </w:t>
      </w:r>
      <w:r w:rsidRPr="008521EA">
        <w:rPr>
          <w:i/>
          <w:iCs/>
        </w:rPr>
        <w:t xml:space="preserve">Nom </w:t>
      </w:r>
      <w:r w:rsidRPr="008521EA">
        <w:t xml:space="preserve">et </w:t>
      </w:r>
      <w:r w:rsidRPr="008521EA">
        <w:rPr>
          <w:i/>
          <w:iCs/>
        </w:rPr>
        <w:t>Description</w:t>
      </w:r>
      <w:r w:rsidRPr="008521EA">
        <w:t xml:space="preserve"> et inscrivez le nom et la description dans les champs requis.</w:t>
      </w:r>
    </w:p>
    <w:p w14:paraId="568A0CAA" w14:textId="77777777" w:rsidR="006403C4" w:rsidRPr="008521EA" w:rsidRDefault="006403C4" w:rsidP="006403C4">
      <w:pPr>
        <w:pStyle w:val="Paragraphedeliste"/>
      </w:pPr>
    </w:p>
    <w:p w14:paraId="0914B0F3" w14:textId="77777777" w:rsidR="006403C4" w:rsidRPr="008521EA" w:rsidRDefault="006403C4" w:rsidP="00CF6319">
      <w:pPr>
        <w:pStyle w:val="Paragraphedeliste"/>
        <w:numPr>
          <w:ilvl w:val="0"/>
          <w:numId w:val="13"/>
        </w:numPr>
        <w:spacing w:before="60" w:after="60"/>
      </w:pPr>
      <w:r w:rsidRPr="008521EA">
        <w:rPr>
          <w:b/>
          <w:bCs/>
        </w:rPr>
        <w:t>Catégorie mère</w:t>
      </w:r>
      <w:r w:rsidRPr="008521EA">
        <w:t> : Il est possible de créer 2 niveaux de catégories. Pour ce faire, créer d’abord une Catégorie mère, puis créer des sous-catégories que vous classerez dans celle-ci.</w:t>
      </w:r>
    </w:p>
    <w:p w14:paraId="79D50FEC" w14:textId="59D8986D" w:rsidR="006403C4" w:rsidRPr="008521EA" w:rsidRDefault="006403C4" w:rsidP="00CF6319">
      <w:pPr>
        <w:pStyle w:val="Paragraphedeliste"/>
        <w:numPr>
          <w:ilvl w:val="0"/>
          <w:numId w:val="13"/>
        </w:numPr>
        <w:spacing w:before="60" w:after="60"/>
      </w:pPr>
      <w:r w:rsidRPr="008521EA">
        <w:rPr>
          <w:b/>
          <w:bCs/>
        </w:rPr>
        <w:t>Chemin d’accès</w:t>
      </w:r>
      <w:r w:rsidRPr="008521EA">
        <w:t> : Le chemin d’accès correspond aux mots qui seront utilisés dans l’URL menant à la page de la catégorie sur le site de la revue. Il ne doit pas contenir d’espace ni de caractères accentués. Par exemple, le chemin d’accès «</w:t>
      </w:r>
      <w:r w:rsidR="00334D76" w:rsidRPr="008521EA">
        <w:t> </w:t>
      </w:r>
      <w:r w:rsidRPr="008521EA">
        <w:t>politiquequebecoise</w:t>
      </w:r>
      <w:r w:rsidR="00334D76" w:rsidRPr="008521EA">
        <w:t> </w:t>
      </w:r>
      <w:r w:rsidRPr="008521EA">
        <w:t xml:space="preserve">» donnera l’URL : </w:t>
      </w:r>
    </w:p>
    <w:p w14:paraId="7DD0D308" w14:textId="77777777" w:rsidR="006403C4" w:rsidRPr="008521EA" w:rsidRDefault="006403C4" w:rsidP="006403C4">
      <w:pPr>
        <w:pStyle w:val="Paragraphedeliste"/>
        <w:rPr>
          <w:noProof/>
        </w:rPr>
      </w:pPr>
      <w:r w:rsidRPr="008521EA">
        <w:t>https://revues.ulaval.ca/ojs/index.php/thejournal/catalog/category/</w:t>
      </w:r>
      <w:r w:rsidRPr="008521EA">
        <w:rPr>
          <w:b/>
          <w:bCs/>
        </w:rPr>
        <w:t>politiquequebecoise</w:t>
      </w:r>
    </w:p>
    <w:p w14:paraId="4F3CD550" w14:textId="77777777" w:rsidR="006403C4" w:rsidRPr="008521EA" w:rsidRDefault="006403C4" w:rsidP="00CF6319">
      <w:pPr>
        <w:pStyle w:val="Paragraphedeliste"/>
        <w:numPr>
          <w:ilvl w:val="0"/>
          <w:numId w:val="13"/>
        </w:numPr>
        <w:spacing w:before="60" w:after="60"/>
        <w:rPr>
          <w:noProof/>
        </w:rPr>
      </w:pPr>
      <w:r w:rsidRPr="008521EA">
        <w:rPr>
          <w:b/>
          <w:bCs/>
          <w:noProof/>
        </w:rPr>
        <w:t>Ordre des articles</w:t>
      </w:r>
      <w:r w:rsidRPr="008521EA">
        <w:rPr>
          <w:noProof/>
        </w:rPr>
        <w:t> : Dans la catégorie, les articles peuvent être classés par ordre alphabétique, par ordre alphabétique inverse, par ordre chronologique ou antéchronologique.</w:t>
      </w:r>
    </w:p>
    <w:p w14:paraId="6BD03E31" w14:textId="1975060C" w:rsidR="006403C4" w:rsidRPr="008521EA" w:rsidRDefault="006403C4" w:rsidP="00CF6319">
      <w:pPr>
        <w:pStyle w:val="Paragraphedeliste"/>
        <w:numPr>
          <w:ilvl w:val="0"/>
          <w:numId w:val="13"/>
        </w:numPr>
        <w:spacing w:before="60" w:after="60"/>
        <w:rPr>
          <w:noProof/>
        </w:rPr>
      </w:pPr>
      <w:r w:rsidRPr="008521EA">
        <w:rPr>
          <w:b/>
          <w:bCs/>
          <w:noProof/>
        </w:rPr>
        <w:t>Rédacteur assigné</w:t>
      </w:r>
      <w:r w:rsidRPr="008521EA">
        <w:rPr>
          <w:noProof/>
        </w:rPr>
        <w:t xml:space="preserve"> : Si vous souhaitez assigner automatiquement tous les articles d’une même catégorie à un rédacteur, cochez la case à côté de son nom. (Pour en savoir plus sur l’assignation, voir la section </w:t>
      </w:r>
      <w:hyperlink w:anchor="SectionAjouterparticipant" w:history="1">
        <w:r w:rsidRPr="002B4C1C">
          <w:rPr>
            <w:rStyle w:val="Lienhypertexte"/>
            <w:noProof/>
          </w:rPr>
          <w:t>Ajouter un participant</w:t>
        </w:r>
      </w:hyperlink>
      <w:r w:rsidRPr="008521EA">
        <w:rPr>
          <w:noProof/>
        </w:rPr>
        <w:t>.)</w:t>
      </w:r>
    </w:p>
    <w:p w14:paraId="6EFEB623" w14:textId="77777777" w:rsidR="0060012F" w:rsidRDefault="0060012F" w:rsidP="000C78DA">
      <w:pPr>
        <w:spacing w:line="276" w:lineRule="auto"/>
      </w:pPr>
    </w:p>
    <w:p w14:paraId="4E8FEE4F" w14:textId="77777777" w:rsidR="0042587A" w:rsidRDefault="0042587A" w:rsidP="00032B80">
      <w:pPr>
        <w:spacing w:line="276" w:lineRule="auto"/>
      </w:pPr>
    </w:p>
    <w:p w14:paraId="514E21C2" w14:textId="6D254AAD" w:rsidR="009157FC" w:rsidRDefault="00541618" w:rsidP="009157FC">
      <w:pPr>
        <w:spacing w:before="60" w:after="60" w:line="276" w:lineRule="auto"/>
      </w:pPr>
      <w:r>
        <w:rPr>
          <w:noProof/>
        </w:rPr>
        <w:lastRenderedPageBreak/>
        <w:drawing>
          <wp:inline distT="0" distB="0" distL="0" distR="0" wp14:anchorId="4AAEBCEB" wp14:editId="547E95FE">
            <wp:extent cx="5057143" cy="7485714"/>
            <wp:effectExtent l="19050" t="19050" r="10160" b="20320"/>
            <wp:docPr id="59" name="Picture 59" descr="Une image contenant texte, capture d’écran, nombre, Polic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 name="Picture 59" descr="Une image contenant texte, capture d’écran, nombre, Police&#10;&#10;Le contenu généré par l’IA peut être incorrect."/>
                    <pic:cNvPicPr/>
                  </pic:nvPicPr>
                  <pic:blipFill>
                    <a:blip r:embed="rId31"/>
                    <a:stretch>
                      <a:fillRect/>
                    </a:stretch>
                  </pic:blipFill>
                  <pic:spPr>
                    <a:xfrm>
                      <a:off x="0" y="0"/>
                      <a:ext cx="5057143" cy="7485714"/>
                    </a:xfrm>
                    <a:prstGeom prst="rect">
                      <a:avLst/>
                    </a:prstGeom>
                    <a:ln w="3175">
                      <a:solidFill>
                        <a:schemeClr val="tx1"/>
                      </a:solidFill>
                    </a:ln>
                  </pic:spPr>
                </pic:pic>
              </a:graphicData>
            </a:graphic>
          </wp:inline>
        </w:drawing>
      </w:r>
    </w:p>
    <w:p w14:paraId="68B87A75" w14:textId="77777777" w:rsidR="002B55EF" w:rsidRPr="008521EA" w:rsidRDefault="002B55EF" w:rsidP="002B55EF">
      <w:pPr>
        <w:pStyle w:val="Titre6"/>
        <w:spacing w:line="276" w:lineRule="auto"/>
        <w:rPr>
          <w:rFonts w:ascii="Overpass" w:hAnsi="Overpass"/>
          <w:i/>
          <w:iCs/>
          <w:color w:val="000000" w:themeColor="text1"/>
        </w:rPr>
      </w:pPr>
      <w:bookmarkStart w:id="33" w:name="_Toc224826494"/>
      <w:r w:rsidRPr="008521EA">
        <w:rPr>
          <w:rFonts w:ascii="Overpass" w:hAnsi="Overpass"/>
          <w:i/>
          <w:iCs/>
          <w:color w:val="000000" w:themeColor="text1"/>
        </w:rPr>
        <w:t>Modifier et supprimer une catégorie</w:t>
      </w:r>
      <w:bookmarkEnd w:id="33"/>
    </w:p>
    <w:p w14:paraId="083ECEF2" w14:textId="77777777" w:rsidR="002B55EF" w:rsidRPr="008521EA" w:rsidRDefault="002B55EF" w:rsidP="002B55EF">
      <w:pPr>
        <w:spacing w:line="276" w:lineRule="auto"/>
      </w:pPr>
      <w:r w:rsidRPr="008521EA">
        <w:t xml:space="preserve">Pour modifier une catégorie, cliquez sur le nom de la catégorie, puis faites les modifications souhaitées. Puis, cliquez sur </w:t>
      </w:r>
      <w:r w:rsidRPr="008521EA">
        <w:rPr>
          <w:b/>
          <w:bCs/>
        </w:rPr>
        <w:t>OK</w:t>
      </w:r>
      <w:r w:rsidRPr="008521EA">
        <w:t>.</w:t>
      </w:r>
    </w:p>
    <w:p w14:paraId="6C95D7BA" w14:textId="77777777" w:rsidR="002B55EF" w:rsidRPr="008521EA" w:rsidRDefault="002B55EF" w:rsidP="002B55EF">
      <w:pPr>
        <w:spacing w:line="276" w:lineRule="auto"/>
      </w:pPr>
      <w:r w:rsidRPr="008521EA">
        <w:lastRenderedPageBreak/>
        <w:t xml:space="preserve">Pour supprimer une catégorie, cliquez sur la flèche bleue à gauche du nom de la catégorie, puis sur </w:t>
      </w:r>
      <w:r w:rsidRPr="008521EA">
        <w:rPr>
          <w:b/>
          <w:bCs/>
        </w:rPr>
        <w:t>Supprimer</w:t>
      </w:r>
      <w:r w:rsidRPr="008521EA">
        <w:t xml:space="preserve">. Puis, cliquez sur </w:t>
      </w:r>
      <w:r w:rsidRPr="008521EA">
        <w:rPr>
          <w:b/>
          <w:bCs/>
        </w:rPr>
        <w:t>OK</w:t>
      </w:r>
      <w:r w:rsidRPr="008521EA">
        <w:t>.</w:t>
      </w:r>
    </w:p>
    <w:p w14:paraId="4B81F527" w14:textId="77777777" w:rsidR="002B55EF" w:rsidRPr="008521EA" w:rsidRDefault="002B55EF" w:rsidP="002B55EF">
      <w:pPr>
        <w:spacing w:line="276" w:lineRule="auto"/>
      </w:pPr>
      <w:r w:rsidRPr="008521EA">
        <w:t>La suppression est irréversible, cela signifie que vous devrez reclasser les articles qui étaient catégorisés dans la catégorie supprimée.</w:t>
      </w:r>
    </w:p>
    <w:p w14:paraId="53A6B94D" w14:textId="77777777" w:rsidR="002B55EF" w:rsidRPr="008521EA" w:rsidRDefault="002B55EF" w:rsidP="0082575C">
      <w:pPr>
        <w:pStyle w:val="Titre3-Noir"/>
        <w:rPr>
          <w:rFonts w:ascii="Overpass" w:hAnsi="Overpass"/>
        </w:rPr>
      </w:pPr>
      <w:bookmarkStart w:id="34" w:name="_Toc532994469"/>
      <w:bookmarkStart w:id="35" w:name="_Toc81979098"/>
      <w:bookmarkStart w:id="36" w:name="_Toc219467032"/>
      <w:r w:rsidRPr="008521EA">
        <w:rPr>
          <w:rFonts w:ascii="Overpass" w:hAnsi="Overpass"/>
        </w:rPr>
        <w:t>Site Web</w:t>
      </w:r>
      <w:bookmarkEnd w:id="34"/>
      <w:bookmarkEnd w:id="35"/>
      <w:bookmarkEnd w:id="36"/>
    </w:p>
    <w:p w14:paraId="3E1F9A89" w14:textId="77777777" w:rsidR="002B55EF" w:rsidRPr="008521EA" w:rsidRDefault="002B55EF" w:rsidP="002B55EF">
      <w:pPr>
        <w:spacing w:line="276" w:lineRule="auto"/>
        <w:rPr>
          <w:rFonts w:cstheme="minorHAnsi"/>
          <w:i/>
          <w:iCs/>
          <w:color w:val="000000"/>
        </w:rPr>
      </w:pPr>
      <w:r w:rsidRPr="008521EA">
        <w:t xml:space="preserve">La section </w:t>
      </w:r>
      <w:r w:rsidRPr="008521EA">
        <w:rPr>
          <w:i/>
        </w:rPr>
        <w:t>Paramètres du site Web</w:t>
      </w:r>
      <w:r w:rsidRPr="008521EA">
        <w:t xml:space="preserve"> vous permet de choisir l’apparence ainsi que le fonctionnement de celui-ci. </w:t>
      </w:r>
      <w:r w:rsidRPr="008521EA">
        <w:rPr>
          <w:rFonts w:cstheme="minorHAnsi"/>
          <w:color w:val="000000"/>
        </w:rPr>
        <w:t xml:space="preserve">Elle comprend trois onglets : </w:t>
      </w:r>
      <w:r w:rsidRPr="008521EA">
        <w:rPr>
          <w:rFonts w:cstheme="minorHAnsi"/>
          <w:i/>
          <w:color w:val="000000"/>
        </w:rPr>
        <w:t>Apparence, Configuration</w:t>
      </w:r>
      <w:r w:rsidRPr="008521EA">
        <w:rPr>
          <w:rFonts w:cstheme="minorHAnsi"/>
          <w:iCs/>
          <w:color w:val="000000"/>
        </w:rPr>
        <w:t>, et</w:t>
      </w:r>
      <w:r w:rsidRPr="008521EA">
        <w:rPr>
          <w:rFonts w:cstheme="minorHAnsi"/>
          <w:i/>
          <w:color w:val="000000"/>
        </w:rPr>
        <w:t xml:space="preserve"> </w:t>
      </w:r>
      <w:r w:rsidRPr="008521EA">
        <w:rPr>
          <w:rFonts w:cstheme="minorHAnsi"/>
          <w:i/>
          <w:iCs/>
          <w:color w:val="000000"/>
        </w:rPr>
        <w:t>Plugiciels.</w:t>
      </w:r>
    </w:p>
    <w:p w14:paraId="5D785242" w14:textId="77777777" w:rsidR="002B55EF" w:rsidRPr="008521EA" w:rsidRDefault="002B55EF" w:rsidP="002B55EF">
      <w:pPr>
        <w:spacing w:line="276" w:lineRule="auto"/>
        <w:rPr>
          <w:rFonts w:cstheme="minorHAnsi"/>
          <w:color w:val="000000"/>
        </w:rPr>
      </w:pPr>
      <w:r w:rsidRPr="008521EA">
        <w:rPr>
          <w:rFonts w:cstheme="minorHAnsi"/>
          <w:color w:val="000000"/>
        </w:rPr>
        <w:t xml:space="preserve">Les configurations de certains de ces onglets n’ont pas à être utilisées ou doivent être réalisées avec le soutien de la Bibliothèque. Cela sera mentionné lorsque ce sera le cas. </w:t>
      </w:r>
    </w:p>
    <w:p w14:paraId="7AFC5D0F" w14:textId="3E8B0295" w:rsidR="00F94564" w:rsidRDefault="00F94564" w:rsidP="002B55EF">
      <w:pPr>
        <w:spacing w:line="276" w:lineRule="auto"/>
        <w:rPr>
          <w:rFonts w:cstheme="minorHAnsi"/>
          <w:color w:val="000000"/>
        </w:rPr>
      </w:pPr>
      <w:r>
        <w:rPr>
          <w:noProof/>
        </w:rPr>
        <w:drawing>
          <wp:inline distT="0" distB="0" distL="0" distR="0" wp14:anchorId="75EEEAF6" wp14:editId="2B6BCB0B">
            <wp:extent cx="4867275" cy="5752849"/>
            <wp:effectExtent l="19050" t="19050" r="9525" b="19685"/>
            <wp:docPr id="849936223" name="Picture 849936223" descr="Une image contenant text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36223" name="Image 849936223" descr="Une image contenant texte&#10;&#10;Description générée automatiquement"/>
                    <pic:cNvPicPr/>
                  </pic:nvPicPr>
                  <pic:blipFill>
                    <a:blip r:embed="rId32"/>
                    <a:stretch>
                      <a:fillRect/>
                    </a:stretch>
                  </pic:blipFill>
                  <pic:spPr>
                    <a:xfrm>
                      <a:off x="0" y="0"/>
                      <a:ext cx="4877709" cy="5765182"/>
                    </a:xfrm>
                    <a:prstGeom prst="rect">
                      <a:avLst/>
                    </a:prstGeom>
                    <a:ln w="9525">
                      <a:solidFill>
                        <a:schemeClr val="tx1"/>
                      </a:solidFill>
                    </a:ln>
                  </pic:spPr>
                </pic:pic>
              </a:graphicData>
            </a:graphic>
          </wp:inline>
        </w:drawing>
      </w:r>
    </w:p>
    <w:p w14:paraId="69D25673" w14:textId="77777777" w:rsidR="00915FBF" w:rsidRPr="008521EA" w:rsidRDefault="00915FBF" w:rsidP="00915FBF">
      <w:pPr>
        <w:pStyle w:val="Titre4"/>
        <w:spacing w:line="276" w:lineRule="auto"/>
      </w:pPr>
      <w:bookmarkStart w:id="37" w:name="_Toc532994470"/>
      <w:bookmarkStart w:id="38" w:name="_Toc81979099"/>
      <w:bookmarkStart w:id="39" w:name="_Toc219467033"/>
      <w:bookmarkStart w:id="40" w:name="_Toc224826495"/>
      <w:r w:rsidRPr="008521EA">
        <w:lastRenderedPageBreak/>
        <w:t>Apparence</w:t>
      </w:r>
      <w:bookmarkEnd w:id="37"/>
      <w:bookmarkEnd w:id="38"/>
      <w:bookmarkEnd w:id="39"/>
      <w:bookmarkEnd w:id="40"/>
      <w:r w:rsidRPr="008521EA">
        <w:t xml:space="preserve"> </w:t>
      </w:r>
    </w:p>
    <w:p w14:paraId="454B64C6" w14:textId="77777777" w:rsidR="00915FBF" w:rsidRPr="008521EA" w:rsidRDefault="00915FBF" w:rsidP="00915FBF">
      <w:pPr>
        <w:pStyle w:val="Corpsdetexte2"/>
        <w:jc w:val="left"/>
        <w:rPr>
          <w:rFonts w:ascii="Overpass" w:hAnsi="Overpass"/>
          <w:sz w:val="21"/>
          <w:szCs w:val="21"/>
        </w:rPr>
      </w:pPr>
      <w:r w:rsidRPr="008521EA">
        <w:rPr>
          <w:rFonts w:ascii="Overpass" w:hAnsi="Overpass"/>
          <w:sz w:val="21"/>
          <w:szCs w:val="21"/>
        </w:rPr>
        <w:t xml:space="preserve">L’onglet Apparence comprend 3 sous-sections : </w:t>
      </w:r>
      <w:r w:rsidRPr="008521EA">
        <w:rPr>
          <w:rFonts w:ascii="Overpass" w:hAnsi="Overpass"/>
          <w:i/>
          <w:iCs/>
          <w:sz w:val="21"/>
          <w:szCs w:val="21"/>
        </w:rPr>
        <w:t>Thème</w:t>
      </w:r>
      <w:r w:rsidRPr="008521EA">
        <w:rPr>
          <w:rFonts w:ascii="Overpass" w:hAnsi="Overpass"/>
          <w:sz w:val="21"/>
          <w:szCs w:val="21"/>
        </w:rPr>
        <w:t xml:space="preserve">, </w:t>
      </w:r>
      <w:r w:rsidRPr="008521EA">
        <w:rPr>
          <w:rFonts w:ascii="Overpass" w:hAnsi="Overpass"/>
          <w:i/>
          <w:iCs/>
          <w:sz w:val="21"/>
          <w:szCs w:val="21"/>
        </w:rPr>
        <w:t>Configuration</w:t>
      </w:r>
      <w:r w:rsidRPr="008521EA">
        <w:rPr>
          <w:rFonts w:ascii="Overpass" w:hAnsi="Overpass"/>
          <w:sz w:val="21"/>
          <w:szCs w:val="21"/>
        </w:rPr>
        <w:t xml:space="preserve">, </w:t>
      </w:r>
      <w:r w:rsidRPr="008521EA">
        <w:rPr>
          <w:rFonts w:ascii="Overpass" w:hAnsi="Overpass"/>
          <w:i/>
          <w:iCs/>
          <w:sz w:val="21"/>
          <w:szCs w:val="21"/>
        </w:rPr>
        <w:t>Personnel éditorial</w:t>
      </w:r>
      <w:r w:rsidRPr="008521EA">
        <w:rPr>
          <w:rFonts w:ascii="Overpass" w:hAnsi="Overpass"/>
          <w:sz w:val="21"/>
          <w:szCs w:val="21"/>
        </w:rPr>
        <w:t xml:space="preserve"> et </w:t>
      </w:r>
      <w:r w:rsidRPr="008521EA">
        <w:rPr>
          <w:rFonts w:ascii="Overpass" w:hAnsi="Overpass"/>
          <w:i/>
          <w:iCs/>
          <w:sz w:val="21"/>
          <w:szCs w:val="21"/>
        </w:rPr>
        <w:t>Configuration avancée</w:t>
      </w:r>
      <w:r w:rsidRPr="008521EA">
        <w:rPr>
          <w:rFonts w:ascii="Overpass" w:hAnsi="Overpass"/>
          <w:sz w:val="21"/>
          <w:szCs w:val="21"/>
        </w:rPr>
        <w:t>.</w:t>
      </w:r>
    </w:p>
    <w:p w14:paraId="7865E874" w14:textId="77777777" w:rsidR="00915FBF" w:rsidRPr="008521EA" w:rsidRDefault="00915FBF" w:rsidP="00915FBF">
      <w:pPr>
        <w:pStyle w:val="Titre5"/>
        <w:spacing w:line="276" w:lineRule="auto"/>
      </w:pPr>
      <w:bookmarkStart w:id="41" w:name="_Toc224826496"/>
      <w:r w:rsidRPr="008521EA">
        <w:t>Thème</w:t>
      </w:r>
      <w:bookmarkEnd w:id="41"/>
    </w:p>
    <w:p w14:paraId="789392E3" w14:textId="77777777" w:rsidR="00915FBF" w:rsidRPr="008521EA" w:rsidRDefault="00915FBF" w:rsidP="00915FBF">
      <w:pPr>
        <w:spacing w:line="276" w:lineRule="auto"/>
      </w:pPr>
      <w:r w:rsidRPr="008521EA">
        <w:t>La sous-section thème permet de configurer les options suivantes :</w:t>
      </w:r>
    </w:p>
    <w:p w14:paraId="50770C45" w14:textId="77777777" w:rsidR="00915FBF" w:rsidRPr="008521EA" w:rsidRDefault="00915FBF" w:rsidP="009E09E3">
      <w:pPr>
        <w:pStyle w:val="Listepuces-Noir"/>
      </w:pPr>
      <w:r w:rsidRPr="008521EA">
        <w:t xml:space="preserve">Choisir le </w:t>
      </w:r>
      <w:r w:rsidRPr="008521EA">
        <w:rPr>
          <w:b/>
        </w:rPr>
        <w:t>Thème</w:t>
      </w:r>
      <w:r w:rsidRPr="008521EA">
        <w:t xml:space="preserve"> du site public de la revue. Il est recommandé d’utiliser le Thème pour l’Université Laval. </w:t>
      </w:r>
    </w:p>
    <w:p w14:paraId="021E8C03" w14:textId="77777777" w:rsidR="00915FBF" w:rsidRPr="008521EA" w:rsidRDefault="00915FBF" w:rsidP="009E09E3">
      <w:pPr>
        <w:pStyle w:val="Listepuces-Noir"/>
      </w:pPr>
      <w:r w:rsidRPr="008521EA">
        <w:t xml:space="preserve">Choisir la </w:t>
      </w:r>
      <w:r w:rsidRPr="008521EA">
        <w:rPr>
          <w:b/>
        </w:rPr>
        <w:t>Couleur de l’en-tête</w:t>
      </w:r>
      <w:r w:rsidRPr="008521EA">
        <w:t>. Elle s’appliquera seulement au bandeau d’en-tête de votre site public. Pour ce faire, inscrivez le code HEX de la couleur souhaitée.</w:t>
      </w:r>
    </w:p>
    <w:p w14:paraId="68EDF381" w14:textId="77777777" w:rsidR="00915FBF" w:rsidRPr="008521EA" w:rsidRDefault="00915FBF" w:rsidP="009E09E3">
      <w:pPr>
        <w:pStyle w:val="Listepuces-Noir"/>
      </w:pPr>
      <w:r w:rsidRPr="008521EA">
        <w:t xml:space="preserve">L’option </w:t>
      </w:r>
      <w:r w:rsidRPr="008521EA">
        <w:rPr>
          <w:b/>
        </w:rPr>
        <w:t>Résumé de la revue</w:t>
      </w:r>
      <w:r w:rsidRPr="008521EA">
        <w:t xml:space="preserve"> permet d’afficher une courte description de la revue en haut de la page d’accueil du site. Le Résumé de la revue peut être créé et modifier dans la section </w:t>
      </w:r>
      <w:r w:rsidRPr="008521EA">
        <w:rPr>
          <w:rFonts w:cstheme="minorHAnsi"/>
          <w:i/>
          <w:color w:val="000000"/>
        </w:rPr>
        <w:t>Revue – Configuration de la revue</w:t>
      </w:r>
      <w:r w:rsidRPr="008521EA">
        <w:t xml:space="preserve"> </w:t>
      </w:r>
      <w:r w:rsidRPr="008521EA">
        <w:rPr>
          <w:i/>
          <w:iCs/>
        </w:rPr>
        <w:t>– Bloc générique</w:t>
      </w:r>
      <w:r w:rsidRPr="008521EA">
        <w:t>.</w:t>
      </w:r>
    </w:p>
    <w:p w14:paraId="0BA38059" w14:textId="77777777" w:rsidR="00915FBF" w:rsidRPr="008521EA" w:rsidRDefault="00915FBF" w:rsidP="009E09E3">
      <w:pPr>
        <w:pStyle w:val="Listepuces-Noir"/>
      </w:pPr>
      <w:r w:rsidRPr="008521EA">
        <w:t xml:space="preserve">L’option </w:t>
      </w:r>
      <w:r w:rsidRPr="008521EA">
        <w:rPr>
          <w:b/>
        </w:rPr>
        <w:t>Image d’arrière-plan</w:t>
      </w:r>
      <w:r w:rsidRPr="008521EA">
        <w:t xml:space="preserve"> permet d’afficher une image dans l’en-tête. Il n’est pas recommandé de le faire avec le thème pour l’Université Laval.</w:t>
      </w:r>
    </w:p>
    <w:p w14:paraId="1A7F90B4" w14:textId="77777777" w:rsidR="00915FBF" w:rsidRPr="008521EA" w:rsidRDefault="00915FBF" w:rsidP="00915FBF">
      <w:pPr>
        <w:spacing w:line="276" w:lineRule="auto"/>
      </w:pPr>
      <w:r w:rsidRPr="008521EA">
        <w:t xml:space="preserve">Une fois les différents champs complétés, cliquez sur </w:t>
      </w:r>
      <w:r w:rsidRPr="008521EA">
        <w:rPr>
          <w:b/>
        </w:rPr>
        <w:t>Enregistrer</w:t>
      </w:r>
      <w:r w:rsidRPr="008521EA">
        <w:t xml:space="preserve">.  </w:t>
      </w:r>
    </w:p>
    <w:p w14:paraId="2ADF0FFA" w14:textId="77777777" w:rsidR="00915FBF" w:rsidRPr="008521EA" w:rsidRDefault="00915FBF" w:rsidP="00915FBF">
      <w:pPr>
        <w:pStyle w:val="Titre5"/>
        <w:spacing w:line="276" w:lineRule="auto"/>
      </w:pPr>
      <w:bookmarkStart w:id="42" w:name="_Configuration"/>
      <w:bookmarkStart w:id="43" w:name="_Toc224826497"/>
      <w:bookmarkEnd w:id="42"/>
      <w:r w:rsidRPr="008521EA">
        <w:t>Configuration</w:t>
      </w:r>
      <w:bookmarkEnd w:id="43"/>
    </w:p>
    <w:p w14:paraId="4A74A158" w14:textId="77777777" w:rsidR="00915FBF" w:rsidRPr="008521EA" w:rsidRDefault="00915FBF" w:rsidP="00915FBF">
      <w:pPr>
        <w:spacing w:line="276" w:lineRule="auto"/>
      </w:pPr>
      <w:r w:rsidRPr="008521EA">
        <w:t>Cette sous-section vous permet de :</w:t>
      </w:r>
    </w:p>
    <w:p w14:paraId="775E774B" w14:textId="77777777" w:rsidR="00915FBF" w:rsidRPr="008521EA" w:rsidRDefault="00915FBF" w:rsidP="009E09E3">
      <w:pPr>
        <w:pStyle w:val="Listepuces-Noir"/>
      </w:pPr>
      <w:r w:rsidRPr="008521EA">
        <w:t>Téléverser un logo qui apparaîtra en haut à gauche à côté du nom de la revue.</w:t>
      </w:r>
    </w:p>
    <w:p w14:paraId="7E137FA3" w14:textId="77777777" w:rsidR="00915FBF" w:rsidRPr="008521EA" w:rsidRDefault="00915FBF" w:rsidP="009E09E3">
      <w:pPr>
        <w:pStyle w:val="Listepuces-Noir"/>
      </w:pPr>
      <w:r w:rsidRPr="008521EA">
        <w:t xml:space="preserve">Téléverser une vignette qui apparaîtra dans la liste des revues de la plateforme OJS de la Bibliothèque. </w:t>
      </w:r>
    </w:p>
    <w:p w14:paraId="4D14991C" w14:textId="77777777" w:rsidR="00915FBF" w:rsidRPr="008521EA" w:rsidRDefault="00915FBF" w:rsidP="009E09E3">
      <w:pPr>
        <w:pStyle w:val="Listepuces-Noir"/>
      </w:pPr>
      <w:r w:rsidRPr="008521EA">
        <w:t>Téléverser une Image sur la page d’accueil</w:t>
      </w:r>
    </w:p>
    <w:p w14:paraId="2A429B9E" w14:textId="77777777" w:rsidR="00915FBF" w:rsidRPr="008521EA" w:rsidRDefault="00915FBF" w:rsidP="009E09E3">
      <w:pPr>
        <w:pStyle w:val="Listepuces-Noir"/>
      </w:pPr>
      <w:r w:rsidRPr="008521EA">
        <w:t>Ajouter des informations en pied de page.</w:t>
      </w:r>
    </w:p>
    <w:p w14:paraId="5858CB12" w14:textId="77777777" w:rsidR="00915FBF" w:rsidRPr="008521EA" w:rsidRDefault="00915FBF" w:rsidP="009E09E3">
      <w:pPr>
        <w:pStyle w:val="Listepuces-Noir"/>
      </w:pPr>
      <w:r w:rsidRPr="008521EA">
        <w:t xml:space="preserve">Sélectionner les éléments à faire apparaître dans la Barre latérale se situant à droite sur le site public de la revue. L’ordre des éléments peut être modifié en utilisant les flèches à droite de chacun d’eux. </w:t>
      </w:r>
    </w:p>
    <w:p w14:paraId="6173671A" w14:textId="77777777" w:rsidR="00915FBF" w:rsidRPr="008521EA" w:rsidRDefault="00915FBF" w:rsidP="00CF6319">
      <w:pPr>
        <w:pStyle w:val="Paragraphedeliste"/>
        <w:numPr>
          <w:ilvl w:val="1"/>
          <w:numId w:val="15"/>
        </w:numPr>
        <w:spacing w:before="60" w:after="60" w:line="276" w:lineRule="auto"/>
      </w:pPr>
      <w:r w:rsidRPr="008521EA">
        <w:t xml:space="preserve">Pour les revues qui ne diffusent pas leurs articles sur OJS, il est recommandé de n’utiliser que le </w:t>
      </w:r>
      <w:r w:rsidRPr="008521EA">
        <w:rPr>
          <w:i/>
          <w:iCs/>
        </w:rPr>
        <w:t>Bloc de changement de langue</w:t>
      </w:r>
      <w:r w:rsidRPr="008521EA">
        <w:t xml:space="preserve"> et le </w:t>
      </w:r>
      <w:r w:rsidRPr="008521EA">
        <w:rPr>
          <w:i/>
          <w:iCs/>
        </w:rPr>
        <w:t>Bloc Faire une soumission</w:t>
      </w:r>
      <w:r w:rsidRPr="008521EA">
        <w:t>.</w:t>
      </w:r>
    </w:p>
    <w:p w14:paraId="23472A10" w14:textId="77777777" w:rsidR="00915FBF" w:rsidRPr="008521EA" w:rsidRDefault="00915FBF" w:rsidP="00CF6319">
      <w:pPr>
        <w:pStyle w:val="Paragraphedeliste"/>
        <w:numPr>
          <w:ilvl w:val="1"/>
          <w:numId w:val="15"/>
        </w:numPr>
        <w:spacing w:before="60" w:after="60" w:line="276" w:lineRule="auto"/>
        <w:rPr>
          <w:u w:val="single"/>
        </w:rPr>
      </w:pPr>
      <w:r w:rsidRPr="008521EA">
        <w:t xml:space="preserve">Pour les éléments requérant l’utilisation d’un Plugiciel, </w:t>
      </w:r>
      <w:r w:rsidRPr="008521EA">
        <w:rPr>
          <w:u w:val="single"/>
        </w:rPr>
        <w:t>communiquez avec la Bibliothèque.</w:t>
      </w:r>
    </w:p>
    <w:p w14:paraId="7C256493" w14:textId="77777777" w:rsidR="00915FBF" w:rsidRPr="008521EA" w:rsidRDefault="00915FBF" w:rsidP="00915FBF">
      <w:pPr>
        <w:spacing w:line="276" w:lineRule="auto"/>
      </w:pPr>
      <w:r w:rsidRPr="008521EA">
        <w:t xml:space="preserve">Une fois les différents champs complétés, cliquez sur </w:t>
      </w:r>
      <w:r w:rsidRPr="008521EA">
        <w:rPr>
          <w:b/>
        </w:rPr>
        <w:t>Enregistrer</w:t>
      </w:r>
      <w:r w:rsidRPr="008521EA">
        <w:t>.</w:t>
      </w:r>
    </w:p>
    <w:p w14:paraId="41906785" w14:textId="77777777" w:rsidR="00915FBF" w:rsidRPr="008521EA" w:rsidRDefault="00915FBF" w:rsidP="00915FBF">
      <w:pPr>
        <w:pStyle w:val="Titre5"/>
        <w:spacing w:line="276" w:lineRule="auto"/>
      </w:pPr>
      <w:bookmarkStart w:id="44" w:name="_Toc224826498"/>
      <w:r w:rsidRPr="008521EA">
        <w:t>Personnel éditorial</w:t>
      </w:r>
      <w:bookmarkEnd w:id="44"/>
    </w:p>
    <w:p w14:paraId="5BE02691" w14:textId="77777777" w:rsidR="00915FBF" w:rsidRPr="008521EA" w:rsidRDefault="00915FBF" w:rsidP="00915FBF">
      <w:pPr>
        <w:spacing w:line="276" w:lineRule="auto"/>
      </w:pPr>
      <w:r w:rsidRPr="008521EA">
        <w:t>Cette sous-section vous permet de déterminer l’ordre dans lequel les rôles du Personnel éditorial (Rédacteur, Rédacteur de rubrique, Comité éditorial) seront affichés sur le site de la revue.</w:t>
      </w:r>
    </w:p>
    <w:p w14:paraId="41346CEE" w14:textId="77777777" w:rsidR="00915FBF" w:rsidRPr="008521EA" w:rsidRDefault="00915FBF" w:rsidP="00915FBF">
      <w:pPr>
        <w:pStyle w:val="Titre5"/>
        <w:spacing w:line="276" w:lineRule="auto"/>
      </w:pPr>
      <w:bookmarkStart w:id="45" w:name="_Toc224826499"/>
      <w:r w:rsidRPr="008521EA">
        <w:t>Configuration avancée</w:t>
      </w:r>
      <w:bookmarkEnd w:id="45"/>
    </w:p>
    <w:p w14:paraId="1343C1A7" w14:textId="77777777" w:rsidR="00915FBF" w:rsidRPr="008521EA" w:rsidRDefault="00915FBF" w:rsidP="00915FBF">
      <w:pPr>
        <w:spacing w:line="276" w:lineRule="auto"/>
      </w:pPr>
      <w:r w:rsidRPr="008521EA">
        <w:t>Cette sous-section vous permet d’ajouter une favicône et un contenu additionnel. Le contenu additionnel apparaît au bas de la page d’accueil de la revue.</w:t>
      </w:r>
    </w:p>
    <w:p w14:paraId="2968D951" w14:textId="77777777" w:rsidR="00915FBF" w:rsidRPr="008521EA" w:rsidRDefault="00915FBF" w:rsidP="00CF6319">
      <w:pPr>
        <w:pStyle w:val="Paragraphedeliste"/>
        <w:numPr>
          <w:ilvl w:val="0"/>
          <w:numId w:val="14"/>
        </w:numPr>
        <w:spacing w:before="60" w:after="60" w:line="276" w:lineRule="auto"/>
      </w:pPr>
      <w:r w:rsidRPr="008521EA">
        <w:t xml:space="preserve">La section </w:t>
      </w:r>
      <w:r w:rsidRPr="008521EA">
        <w:rPr>
          <w:i/>
          <w:iCs/>
        </w:rPr>
        <w:t>Feuille de style de la revue</w:t>
      </w:r>
      <w:r w:rsidRPr="008521EA">
        <w:t xml:space="preserve"> ne doit pas être utilisée.</w:t>
      </w:r>
    </w:p>
    <w:p w14:paraId="3665D45D" w14:textId="77777777" w:rsidR="00915FBF" w:rsidRPr="008521EA" w:rsidRDefault="00915FBF" w:rsidP="00915FBF">
      <w:pPr>
        <w:spacing w:line="276" w:lineRule="auto"/>
      </w:pPr>
      <w:r w:rsidRPr="008521EA">
        <w:lastRenderedPageBreak/>
        <w:t xml:space="preserve">Une fois les différents champs complétés, cliquez sur </w:t>
      </w:r>
      <w:r w:rsidRPr="008521EA">
        <w:rPr>
          <w:b/>
        </w:rPr>
        <w:t>Enregistrer</w:t>
      </w:r>
      <w:r w:rsidRPr="008521EA">
        <w:t xml:space="preserve">.  </w:t>
      </w:r>
    </w:p>
    <w:p w14:paraId="7B90C8C0" w14:textId="77777777" w:rsidR="00915FBF" w:rsidRPr="008521EA" w:rsidRDefault="00915FBF" w:rsidP="00915FBF">
      <w:pPr>
        <w:pStyle w:val="Titre4"/>
        <w:spacing w:line="276" w:lineRule="auto"/>
      </w:pPr>
      <w:bookmarkStart w:id="46" w:name="_Toc81979100"/>
      <w:bookmarkStart w:id="47" w:name="_Toc219467034"/>
      <w:bookmarkStart w:id="48" w:name="_Toc224826500"/>
      <w:r w:rsidRPr="008521EA">
        <w:t>Configuration</w:t>
      </w:r>
      <w:bookmarkEnd w:id="46"/>
      <w:bookmarkEnd w:id="47"/>
      <w:bookmarkEnd w:id="48"/>
    </w:p>
    <w:p w14:paraId="7C726D33" w14:textId="77777777" w:rsidR="00915FBF" w:rsidRPr="008521EA" w:rsidRDefault="00915FBF" w:rsidP="00915FBF">
      <w:pPr>
        <w:spacing w:line="276" w:lineRule="auto"/>
      </w:pPr>
      <w:r w:rsidRPr="008521EA">
        <w:t xml:space="preserve">L’onglet configuration contient huit sous-sections. </w:t>
      </w:r>
    </w:p>
    <w:p w14:paraId="4CD43CAE" w14:textId="77777777" w:rsidR="00915FBF" w:rsidRPr="008521EA" w:rsidRDefault="00915FBF" w:rsidP="00915FBF">
      <w:pPr>
        <w:spacing w:line="276" w:lineRule="auto"/>
      </w:pPr>
      <w:r w:rsidRPr="008521EA">
        <w:t>Selon la configuration de la revue, certaines des informations à ajouter dans ces sous-sections doivent être rédigées en plusieurs langues. Par défaut elles apparaissent en français. Pour rédiger les informations dans une autre langue, cliquez sur la langue souhaitée en haut à droite du formulaire. Cela fait apparaître le formulaire pour l’autre langue en parallèle avec le formulaire en français.</w:t>
      </w:r>
    </w:p>
    <w:p w14:paraId="0528C27F" w14:textId="77777777" w:rsidR="00915FBF" w:rsidRPr="008521EA" w:rsidRDefault="00915FBF" w:rsidP="00915FBF">
      <w:pPr>
        <w:pStyle w:val="Titre5"/>
        <w:spacing w:line="276" w:lineRule="auto"/>
      </w:pPr>
      <w:bookmarkStart w:id="49" w:name="_Toc224826501"/>
      <w:r w:rsidRPr="008521EA">
        <w:t>Renseignements</w:t>
      </w:r>
      <w:bookmarkEnd w:id="49"/>
    </w:p>
    <w:p w14:paraId="07BA291A" w14:textId="77777777" w:rsidR="00915FBF" w:rsidRPr="008521EA" w:rsidRDefault="00915FBF" w:rsidP="00915FBF">
      <w:pPr>
        <w:spacing w:line="276" w:lineRule="auto"/>
      </w:pPr>
      <w:r w:rsidRPr="008521EA">
        <w:t>Ne doit pas être utilisé.</w:t>
      </w:r>
    </w:p>
    <w:p w14:paraId="0BC78F4F" w14:textId="77777777" w:rsidR="00915FBF" w:rsidRPr="008521EA" w:rsidRDefault="00915FBF" w:rsidP="00915FBF">
      <w:pPr>
        <w:pStyle w:val="Titre5"/>
        <w:spacing w:line="276" w:lineRule="auto"/>
      </w:pPr>
      <w:bookmarkStart w:id="50" w:name="_Toc224826502"/>
      <w:r w:rsidRPr="008521EA">
        <w:t>Langues</w:t>
      </w:r>
      <w:bookmarkEnd w:id="50"/>
    </w:p>
    <w:p w14:paraId="01D17A68" w14:textId="77777777" w:rsidR="00915FBF" w:rsidRPr="008521EA" w:rsidRDefault="00915FBF" w:rsidP="00915FBF">
      <w:pPr>
        <w:spacing w:line="276" w:lineRule="auto"/>
      </w:pPr>
      <w:r w:rsidRPr="008521EA">
        <w:t>L’interface d’OJS peut être configurée en plusieurs langues et les formulaires utilisés peuvent recevoir des informations dans plusieurs langues. Ces éléments sont paramétrés lors du processus d’implantation avec la Bibliothèque.</w:t>
      </w:r>
    </w:p>
    <w:p w14:paraId="5C519DCE" w14:textId="77777777" w:rsidR="00915FBF" w:rsidRPr="008521EA" w:rsidRDefault="00915FBF" w:rsidP="00915FBF">
      <w:pPr>
        <w:pStyle w:val="Titre5"/>
        <w:spacing w:line="276" w:lineRule="auto"/>
      </w:pPr>
      <w:bookmarkStart w:id="51" w:name="_Toc224826503"/>
      <w:r w:rsidRPr="008521EA">
        <w:t>Menus de navigation</w:t>
      </w:r>
      <w:bookmarkEnd w:id="51"/>
    </w:p>
    <w:p w14:paraId="421FC041" w14:textId="77777777" w:rsidR="00915FBF" w:rsidRPr="008521EA" w:rsidRDefault="00915FBF" w:rsidP="00915FBF">
      <w:pPr>
        <w:spacing w:line="276" w:lineRule="auto"/>
      </w:pPr>
      <w:r w:rsidRPr="008521EA">
        <w:t>Les menus de navigation seront paramétrés lors de l’implantation avec la Bibliothèque.</w:t>
      </w:r>
    </w:p>
    <w:p w14:paraId="571F54FB" w14:textId="77777777" w:rsidR="00915FBF" w:rsidRPr="008521EA" w:rsidRDefault="00915FBF" w:rsidP="00915FBF">
      <w:pPr>
        <w:pStyle w:val="Titre5"/>
        <w:spacing w:line="276" w:lineRule="auto"/>
      </w:pPr>
      <w:bookmarkStart w:id="52" w:name="_Toc224826504"/>
      <w:r w:rsidRPr="008521EA">
        <w:t>Annonces</w:t>
      </w:r>
      <w:bookmarkEnd w:id="52"/>
    </w:p>
    <w:p w14:paraId="680BF314" w14:textId="77777777" w:rsidR="00915FBF" w:rsidRPr="008521EA" w:rsidRDefault="00915FBF" w:rsidP="00915FBF">
      <w:pPr>
        <w:spacing w:line="276" w:lineRule="auto"/>
      </w:pPr>
      <w:r w:rsidRPr="008521EA">
        <w:t xml:space="preserve">La sous-section </w:t>
      </w:r>
      <w:r w:rsidRPr="008521EA">
        <w:rPr>
          <w:i/>
          <w:iCs/>
        </w:rPr>
        <w:t>Annonces</w:t>
      </w:r>
      <w:r w:rsidRPr="008521EA">
        <w:t xml:space="preserve"> vous permet de configurer une page qui informera les lecteurs-trices de nouvelles ou d’événement concernant la revue. Pour l’activer, cliquez sur </w:t>
      </w:r>
      <w:r w:rsidRPr="008521EA">
        <w:rPr>
          <w:b/>
          <w:bCs/>
        </w:rPr>
        <w:t>Activer les annonces</w:t>
      </w:r>
      <w:r w:rsidRPr="008521EA">
        <w:t xml:space="preserve">. </w:t>
      </w:r>
    </w:p>
    <w:p w14:paraId="2D793490" w14:textId="77777777" w:rsidR="00915FBF" w:rsidRPr="008521EA" w:rsidRDefault="00915FBF" w:rsidP="00915FBF">
      <w:pPr>
        <w:spacing w:line="276" w:lineRule="auto"/>
      </w:pPr>
      <w:r w:rsidRPr="008521EA">
        <w:t xml:space="preserve">Pour rendre la page </w:t>
      </w:r>
      <w:r w:rsidRPr="008521EA">
        <w:rPr>
          <w:i/>
          <w:iCs/>
        </w:rPr>
        <w:t>Annonces</w:t>
      </w:r>
      <w:r w:rsidRPr="008521EA">
        <w:t xml:space="preserve"> accessible sur le site, il faut l’ajouter dans le menu de navigation</w:t>
      </w:r>
      <w:r w:rsidRPr="008521EA">
        <w:rPr>
          <w:i/>
          <w:iCs/>
        </w:rPr>
        <w:t xml:space="preserve"> Primary Navigation Menu</w:t>
      </w:r>
      <w:r w:rsidRPr="008521EA">
        <w:t>. Ce menu est paramétré lors de l’implantation avec la Bibliothèque.</w:t>
      </w:r>
    </w:p>
    <w:p w14:paraId="1DE23A2D" w14:textId="77777777" w:rsidR="00915FBF" w:rsidRPr="008521EA" w:rsidRDefault="00915FBF" w:rsidP="00915FBF">
      <w:pPr>
        <w:spacing w:line="276" w:lineRule="auto"/>
      </w:pPr>
      <w:r w:rsidRPr="008521EA">
        <w:t xml:space="preserve">Une courte introduction peut être ajoutée, le texte de cette introduction apparaîtra dans le haut de la page </w:t>
      </w:r>
      <w:r w:rsidRPr="008521EA">
        <w:rPr>
          <w:i/>
          <w:iCs/>
        </w:rPr>
        <w:t>Annonces</w:t>
      </w:r>
      <w:r w:rsidRPr="008521EA">
        <w:t>.</w:t>
      </w:r>
    </w:p>
    <w:p w14:paraId="0ADE9D3A" w14:textId="77777777" w:rsidR="00915FBF" w:rsidRPr="008521EA" w:rsidRDefault="00915FBF" w:rsidP="00915FBF">
      <w:pPr>
        <w:spacing w:line="276" w:lineRule="auto"/>
      </w:pPr>
      <w:r w:rsidRPr="008521EA">
        <w:t xml:space="preserve">Si vous souhaitez que les annonces apparaissent aussi au haut de la page d’accueil du site, indiquez le nombre d’annonces à afficher dans la section </w:t>
      </w:r>
      <w:r w:rsidRPr="008521EA">
        <w:rPr>
          <w:i/>
          <w:iCs/>
        </w:rPr>
        <w:t>Afficher sur la page d’accueil</w:t>
      </w:r>
      <w:r w:rsidRPr="008521EA">
        <w:t>.</w:t>
      </w:r>
    </w:p>
    <w:p w14:paraId="19427B7C" w14:textId="77777777" w:rsidR="00915FBF" w:rsidRPr="008521EA" w:rsidRDefault="00915FBF" w:rsidP="00915FBF">
      <w:pPr>
        <w:spacing w:line="276" w:lineRule="auto"/>
      </w:pPr>
      <w:r w:rsidRPr="008521EA">
        <w:t xml:space="preserve">Une fois les différents champs complétés, cliquez sur </w:t>
      </w:r>
      <w:r w:rsidRPr="008521EA">
        <w:rPr>
          <w:b/>
        </w:rPr>
        <w:t>Enregistrer</w:t>
      </w:r>
      <w:r w:rsidRPr="008521EA">
        <w:t>.</w:t>
      </w:r>
    </w:p>
    <w:p w14:paraId="26880D7A" w14:textId="49633761" w:rsidR="00915FBF" w:rsidRPr="008521EA" w:rsidRDefault="00915FBF" w:rsidP="00915FBF">
      <w:pPr>
        <w:pStyle w:val="Titre5"/>
        <w:spacing w:line="276" w:lineRule="auto"/>
      </w:pPr>
      <w:bookmarkStart w:id="53" w:name="_Toc224826505"/>
      <w:r w:rsidRPr="008521EA">
        <w:t>En vedette</w:t>
      </w:r>
      <w:bookmarkEnd w:id="53"/>
    </w:p>
    <w:p w14:paraId="4C79DB75" w14:textId="2B2833AF" w:rsidR="00915FBF" w:rsidRPr="008521EA" w:rsidRDefault="00915FBF" w:rsidP="00915FBF">
      <w:pPr>
        <w:spacing w:line="276" w:lineRule="auto"/>
        <w:rPr>
          <w:i/>
          <w:iCs/>
        </w:rPr>
      </w:pPr>
      <w:r w:rsidRPr="008521EA">
        <w:rPr>
          <w:i/>
          <w:iCs/>
        </w:rPr>
        <w:t xml:space="preserve">*Cette sous-section s’adresse aux revues qui utilisent OJS comme site </w:t>
      </w:r>
      <w:r w:rsidR="006563BC" w:rsidRPr="008521EA">
        <w:rPr>
          <w:i/>
          <w:iCs/>
        </w:rPr>
        <w:t>de diffusion</w:t>
      </w:r>
      <w:r w:rsidRPr="008521EA">
        <w:rPr>
          <w:i/>
          <w:iCs/>
        </w:rPr>
        <w:t>*</w:t>
      </w:r>
    </w:p>
    <w:p w14:paraId="79E5050C" w14:textId="77777777" w:rsidR="00915FBF" w:rsidRPr="008521EA" w:rsidRDefault="00915FBF" w:rsidP="00915FBF">
      <w:pPr>
        <w:spacing w:line="276" w:lineRule="auto"/>
      </w:pPr>
      <w:r w:rsidRPr="008521EA">
        <w:t xml:space="preserve">Cette sous-section permet de configurer un en-tête présenté au haut de la page d’accueil. Cliquez sur le bouton </w:t>
      </w:r>
      <w:r w:rsidRPr="008521EA">
        <w:rPr>
          <w:i/>
          <w:iCs/>
        </w:rPr>
        <w:t>Ajouter</w:t>
      </w:r>
      <w:r w:rsidRPr="008521EA">
        <w:t xml:space="preserve"> afin d’ouvrir un menu dans lequel vous pourrez ajouter un titre, une description, un hyperlien, un bouton qui remplacera l’URL dans l’affichage ainsi qu’une image afin de proposer aux lecteurs-trices de visiter un contenu hébergé sur une autre page web.</w:t>
      </w:r>
    </w:p>
    <w:p w14:paraId="61FF8CA0" w14:textId="77777777" w:rsidR="00915FBF" w:rsidRPr="008521EA" w:rsidRDefault="00915FBF" w:rsidP="00915FBF">
      <w:pPr>
        <w:spacing w:line="276" w:lineRule="auto"/>
      </w:pPr>
      <w:r w:rsidRPr="008521EA">
        <w:t>Le bouton Classer vous permet de hiérarchiser vos en-têtes qui s’afficheront ensuite en succession dans un menu défilant horizontal.</w:t>
      </w:r>
    </w:p>
    <w:p w14:paraId="5EF66D1B" w14:textId="1CA6979C" w:rsidR="006563BC" w:rsidRDefault="00FC23DD" w:rsidP="00915FBF">
      <w:pPr>
        <w:spacing w:line="276" w:lineRule="auto"/>
      </w:pPr>
      <w:r>
        <w:rPr>
          <w:noProof/>
        </w:rPr>
        <w:lastRenderedPageBreak/>
        <w:drawing>
          <wp:inline distT="0" distB="0" distL="0" distR="0" wp14:anchorId="3E130660" wp14:editId="341FFA84">
            <wp:extent cx="4632960" cy="2533650"/>
            <wp:effectExtent l="19050" t="19050" r="15240" b="19050"/>
            <wp:docPr id="2112784836" name="Image 18" descr="Une image contenant texte, capture d’écran, Police, Site web&#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2784836" name="Image 18" descr="Une image contenant texte, capture d’écran, Police, Site web&#10;&#10;Le contenu généré par l’IA peut être incorrect."/>
                    <pic:cNvPicPr>
                      <a:picLocks noChangeAspect="1" noChangeArrowheads="1"/>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4649681" cy="2542794"/>
                    </a:xfrm>
                    <a:prstGeom prst="rect">
                      <a:avLst/>
                    </a:prstGeom>
                    <a:noFill/>
                    <a:ln w="3175">
                      <a:solidFill>
                        <a:schemeClr val="tx1"/>
                      </a:solidFill>
                    </a:ln>
                  </pic:spPr>
                </pic:pic>
              </a:graphicData>
            </a:graphic>
          </wp:inline>
        </w:drawing>
      </w:r>
    </w:p>
    <w:p w14:paraId="10FA41AF" w14:textId="77777777" w:rsidR="00DD699E" w:rsidRDefault="00DD699E" w:rsidP="00DD699E">
      <w:pPr>
        <w:pStyle w:val="Titre5"/>
        <w:spacing w:line="276" w:lineRule="auto"/>
      </w:pPr>
      <w:bookmarkStart w:id="54" w:name="_Toc224826506"/>
      <w:r>
        <w:t>Listes</w:t>
      </w:r>
      <w:bookmarkEnd w:id="54"/>
    </w:p>
    <w:p w14:paraId="6BB67E22" w14:textId="77777777" w:rsidR="00DD699E" w:rsidRDefault="00DD699E" w:rsidP="00DD699E">
      <w:pPr>
        <w:spacing w:line="276" w:lineRule="auto"/>
      </w:pPr>
      <w:r>
        <w:t xml:space="preserve">Cette sous-section permet de configurer le nombre maximum d’éléments pouvant </w:t>
      </w:r>
      <w:r w:rsidRPr="007E2CF8">
        <w:t xml:space="preserve">apparaître dans la </w:t>
      </w:r>
      <w:r>
        <w:t>liste lorsque l’information est présentée sous cette forme dans une page (ex : la liste des soumissions, des courriels, des utilisateurs-trices, etc.) et le nombre de liens pour naviguer d’une page à l’autre.</w:t>
      </w:r>
    </w:p>
    <w:p w14:paraId="5311DAF5" w14:textId="77777777" w:rsidR="00DD699E" w:rsidRDefault="00DD699E" w:rsidP="00DD699E">
      <w:pPr>
        <w:spacing w:line="276" w:lineRule="auto"/>
      </w:pPr>
      <w:r>
        <w:t xml:space="preserve">Une fois les différents champs complétés, cliquez sur </w:t>
      </w:r>
      <w:r w:rsidRPr="009F13C3">
        <w:rPr>
          <w:b/>
        </w:rPr>
        <w:t>Enregistrer</w:t>
      </w:r>
      <w:r>
        <w:t xml:space="preserve">.  </w:t>
      </w:r>
    </w:p>
    <w:p w14:paraId="6F09C58A" w14:textId="77777777" w:rsidR="00DD699E" w:rsidRDefault="00DD699E" w:rsidP="00DD699E">
      <w:pPr>
        <w:pStyle w:val="Titre5"/>
        <w:spacing w:line="276" w:lineRule="auto"/>
      </w:pPr>
      <w:bookmarkStart w:id="55" w:name="_Toc224826507"/>
      <w:r>
        <w:t>Déclaration de confidentialité</w:t>
      </w:r>
      <w:bookmarkEnd w:id="55"/>
    </w:p>
    <w:p w14:paraId="64EC257C" w14:textId="77777777" w:rsidR="00DD699E" w:rsidRDefault="00DD699E" w:rsidP="00DD699E">
      <w:pPr>
        <w:spacing w:line="276" w:lineRule="auto"/>
      </w:pPr>
      <w:r>
        <w:t>Cette sous-section sert à ajouter la déclaration de confidentialité qui doit être acceptée par les utilisateurs (auteurs et évaluateurs, notamment). Cette déclaration est fournie par la Bibliothèque au moment de l’implantation.</w:t>
      </w:r>
    </w:p>
    <w:p w14:paraId="5266E4AE" w14:textId="77777777" w:rsidR="00DD699E" w:rsidRDefault="00DD699E" w:rsidP="00DD699E">
      <w:pPr>
        <w:spacing w:line="276" w:lineRule="auto"/>
      </w:pPr>
      <w:r>
        <w:t xml:space="preserve">Une fois les différents champs complétés, cliquez sur </w:t>
      </w:r>
      <w:r w:rsidRPr="009F13C3">
        <w:rPr>
          <w:b/>
        </w:rPr>
        <w:t>Enregistrer</w:t>
      </w:r>
      <w:r>
        <w:t xml:space="preserve">.  </w:t>
      </w:r>
    </w:p>
    <w:p w14:paraId="505FD0DC" w14:textId="77777777" w:rsidR="00DD699E" w:rsidRDefault="00DD699E" w:rsidP="00DD699E">
      <w:pPr>
        <w:pStyle w:val="Titre5"/>
        <w:spacing w:line="276" w:lineRule="auto"/>
      </w:pPr>
      <w:bookmarkStart w:id="56" w:name="_Toc224826508"/>
      <w:r>
        <w:t>Date et heure</w:t>
      </w:r>
      <w:bookmarkEnd w:id="56"/>
    </w:p>
    <w:p w14:paraId="06DC661C" w14:textId="77777777" w:rsidR="00DD699E" w:rsidRDefault="00DD699E" w:rsidP="00DD699E">
      <w:pPr>
        <w:spacing w:line="276" w:lineRule="auto"/>
      </w:pPr>
      <w:r>
        <w:t xml:space="preserve">Cette sous-section permet de choisir le format de date que vous souhaitez faire apparaître sur le site (ex : date de publication des articles). </w:t>
      </w:r>
    </w:p>
    <w:p w14:paraId="50460003" w14:textId="77777777" w:rsidR="00DD699E" w:rsidRDefault="00DD699E" w:rsidP="00DD699E">
      <w:pPr>
        <w:spacing w:line="276" w:lineRule="auto"/>
      </w:pPr>
      <w:r>
        <w:t xml:space="preserve">Une fois le choix fait, cliquez sur </w:t>
      </w:r>
      <w:r w:rsidRPr="009F13C3">
        <w:rPr>
          <w:b/>
        </w:rPr>
        <w:t>Enregistrer</w:t>
      </w:r>
      <w:r>
        <w:t xml:space="preserve">.  </w:t>
      </w:r>
    </w:p>
    <w:p w14:paraId="287B43A4" w14:textId="77777777" w:rsidR="00DD699E" w:rsidRDefault="00DD699E" w:rsidP="00DD699E">
      <w:pPr>
        <w:pStyle w:val="Titre4"/>
        <w:spacing w:line="276" w:lineRule="auto"/>
      </w:pPr>
      <w:bookmarkStart w:id="57" w:name="_Toc219467035"/>
      <w:bookmarkStart w:id="58" w:name="_Toc224826509"/>
      <w:r>
        <w:t>Plugiciels</w:t>
      </w:r>
      <w:bookmarkEnd w:id="57"/>
      <w:bookmarkEnd w:id="58"/>
    </w:p>
    <w:p w14:paraId="1BDEA82C" w14:textId="77777777" w:rsidR="00DD699E" w:rsidRDefault="00DD699E" w:rsidP="00DD699E">
      <w:pPr>
        <w:spacing w:line="276" w:lineRule="auto"/>
      </w:pPr>
      <w:r>
        <w:t xml:space="preserve">Cet onglet permet de voir tous les plugiciels déjà installés ainsi que d’en trouver de nouveaux dans la </w:t>
      </w:r>
      <w:r w:rsidRPr="00BF10A1">
        <w:t>galerie de plugiciels.</w:t>
      </w:r>
      <w:r>
        <w:t xml:space="preserve"> Un plugiciel est un logiciel qui s’ajoute à un logiciel principal (ici OJS) afin d’apporter des modifications à des fonctionnalités existantes ou en ajouter de nouvelles.</w:t>
      </w:r>
      <w:r w:rsidRPr="00BF10A1">
        <w:t xml:space="preserve"> </w:t>
      </w:r>
      <w:r>
        <w:t xml:space="preserve">Vous constaterez que certains d’entre eux sont essentiels au fonctionnement d’OJS et ne peuvent être désactivés. </w:t>
      </w:r>
    </w:p>
    <w:p w14:paraId="47E65F4C" w14:textId="77777777" w:rsidR="00DD699E" w:rsidRPr="00493156" w:rsidRDefault="00DD699E" w:rsidP="00CF6319">
      <w:pPr>
        <w:pStyle w:val="Paragraphedeliste"/>
        <w:numPr>
          <w:ilvl w:val="0"/>
          <w:numId w:val="14"/>
        </w:numPr>
        <w:spacing w:before="60" w:after="60" w:line="276" w:lineRule="auto"/>
      </w:pPr>
      <w:r>
        <w:t xml:space="preserve">L’activation ou la désactivation des autres plugiciels peuvent avoir des impacts sur les fonctionnalités. </w:t>
      </w:r>
      <w:r w:rsidRPr="005A4BCC">
        <w:rPr>
          <w:u w:val="single"/>
        </w:rPr>
        <w:t>Contactez la Bibliothèque si vous souhaitez avoir de l’information à ce sujet</w:t>
      </w:r>
      <w:r>
        <w:t>.</w:t>
      </w:r>
    </w:p>
    <w:p w14:paraId="6BE2D31A" w14:textId="77777777" w:rsidR="00DD699E" w:rsidRPr="008521EA" w:rsidRDefault="00DD699E" w:rsidP="004B01C9">
      <w:pPr>
        <w:pStyle w:val="Titre3-Noir"/>
        <w:rPr>
          <w:rFonts w:ascii="Overpass" w:hAnsi="Overpass"/>
        </w:rPr>
      </w:pPr>
      <w:bookmarkStart w:id="59" w:name="_Toc81979101"/>
      <w:bookmarkStart w:id="60" w:name="_Toc219467036"/>
      <w:r w:rsidRPr="008521EA">
        <w:rPr>
          <w:rFonts w:ascii="Overpass" w:hAnsi="Overpass"/>
        </w:rPr>
        <w:lastRenderedPageBreak/>
        <w:t>Flux des travaux</w:t>
      </w:r>
      <w:bookmarkEnd w:id="59"/>
      <w:bookmarkEnd w:id="60"/>
    </w:p>
    <w:p w14:paraId="77C98D3E" w14:textId="77777777" w:rsidR="00DD699E" w:rsidRPr="0036144C" w:rsidRDefault="00DD699E" w:rsidP="00DD699E">
      <w:pPr>
        <w:spacing w:line="276" w:lineRule="auto"/>
        <w:rPr>
          <w:color w:val="000000" w:themeColor="text1"/>
        </w:rPr>
      </w:pPr>
      <w:r w:rsidRPr="0036144C">
        <w:rPr>
          <w:color w:val="000000" w:themeColor="text1"/>
        </w:rPr>
        <w:t xml:space="preserve">La section </w:t>
      </w:r>
      <w:r w:rsidRPr="0036144C">
        <w:rPr>
          <w:i/>
          <w:iCs/>
          <w:color w:val="000000" w:themeColor="text1"/>
        </w:rPr>
        <w:t>Paramètres du flux des travaux</w:t>
      </w:r>
      <w:r w:rsidRPr="0036144C">
        <w:rPr>
          <w:color w:val="000000" w:themeColor="text1"/>
        </w:rPr>
        <w:t xml:space="preserve"> permet de configurer différents éléments du processus éditorial de votre revue. </w:t>
      </w:r>
      <w:r w:rsidRPr="0036144C">
        <w:rPr>
          <w:rFonts w:cstheme="minorBidi"/>
          <w:color w:val="000000" w:themeColor="text1"/>
        </w:rPr>
        <w:t xml:space="preserve">Elle comprend quatre onglets : </w:t>
      </w:r>
      <w:r w:rsidRPr="0036144C">
        <w:rPr>
          <w:rFonts w:cstheme="minorBidi"/>
          <w:i/>
          <w:iCs/>
          <w:color w:val="000000" w:themeColor="text1"/>
        </w:rPr>
        <w:t>Soumission, Évaluation, Bibliothèque éditoriale</w:t>
      </w:r>
      <w:r w:rsidRPr="0036144C">
        <w:rPr>
          <w:rFonts w:cstheme="minorBidi"/>
          <w:color w:val="000000" w:themeColor="text1"/>
        </w:rPr>
        <w:t xml:space="preserve"> et</w:t>
      </w:r>
      <w:r w:rsidRPr="0036144C">
        <w:rPr>
          <w:rFonts w:cstheme="minorBidi"/>
          <w:i/>
          <w:iCs/>
          <w:color w:val="000000" w:themeColor="text1"/>
        </w:rPr>
        <w:t xml:space="preserve"> Courriels</w:t>
      </w:r>
      <w:r w:rsidRPr="0036144C">
        <w:rPr>
          <w:rFonts w:cstheme="minorBidi"/>
          <w:color w:val="000000" w:themeColor="text1"/>
        </w:rPr>
        <w:t xml:space="preserve">. </w:t>
      </w:r>
    </w:p>
    <w:p w14:paraId="0A3C8D05" w14:textId="77777777" w:rsidR="00DD699E" w:rsidRPr="008521EA" w:rsidRDefault="00DD699E" w:rsidP="00DD699E">
      <w:pPr>
        <w:pStyle w:val="Titre4"/>
        <w:spacing w:line="276" w:lineRule="auto"/>
      </w:pPr>
      <w:bookmarkStart w:id="61" w:name="_Toc81979102"/>
      <w:bookmarkStart w:id="62" w:name="_Toc219467037"/>
      <w:bookmarkStart w:id="63" w:name="_Toc224826510"/>
      <w:r w:rsidRPr="008521EA">
        <w:t>Soumission</w:t>
      </w:r>
      <w:bookmarkEnd w:id="61"/>
      <w:bookmarkEnd w:id="62"/>
      <w:bookmarkEnd w:id="63"/>
    </w:p>
    <w:p w14:paraId="4FFAB848" w14:textId="77777777" w:rsidR="00DD699E" w:rsidRPr="008521EA" w:rsidRDefault="00DD699E" w:rsidP="00DD699E">
      <w:pPr>
        <w:pStyle w:val="Corpsdetexte2"/>
        <w:ind w:left="0"/>
        <w:jc w:val="left"/>
        <w:rPr>
          <w:rFonts w:ascii="Overpass" w:hAnsi="Overpass"/>
          <w:i/>
          <w:iCs/>
          <w:sz w:val="21"/>
          <w:szCs w:val="21"/>
        </w:rPr>
      </w:pPr>
      <w:r w:rsidRPr="008521EA">
        <w:rPr>
          <w:rFonts w:ascii="Overpass" w:hAnsi="Overpass"/>
          <w:sz w:val="21"/>
          <w:szCs w:val="21"/>
        </w:rPr>
        <w:t xml:space="preserve">L’onglet </w:t>
      </w:r>
      <w:r w:rsidRPr="008521EA">
        <w:rPr>
          <w:rFonts w:ascii="Overpass" w:hAnsi="Overpass"/>
          <w:i/>
          <w:iCs/>
          <w:sz w:val="21"/>
          <w:szCs w:val="21"/>
        </w:rPr>
        <w:t>Soumission</w:t>
      </w:r>
      <w:r w:rsidRPr="008521EA">
        <w:rPr>
          <w:rFonts w:ascii="Overpass" w:hAnsi="Overpass"/>
          <w:sz w:val="21"/>
          <w:szCs w:val="21"/>
        </w:rPr>
        <w:t xml:space="preserve"> permet de configurer différents éléments liés au processus de soumission. Il comprend quatre sous-sections : </w:t>
      </w:r>
      <w:r w:rsidRPr="008521EA">
        <w:rPr>
          <w:rFonts w:ascii="Overpass" w:hAnsi="Overpass"/>
          <w:i/>
          <w:iCs/>
          <w:sz w:val="21"/>
          <w:szCs w:val="21"/>
        </w:rPr>
        <w:t>Désactiver les soumissions, Directives aux auteur-es, Métadonnées et Éléments.</w:t>
      </w:r>
    </w:p>
    <w:p w14:paraId="5F76CCA9" w14:textId="6A038167" w:rsidR="00B81E83" w:rsidRDefault="006D3928" w:rsidP="00DD699E">
      <w:pPr>
        <w:pStyle w:val="Corpsdetexte2"/>
        <w:ind w:left="0"/>
        <w:jc w:val="left"/>
        <w:rPr>
          <w:i/>
          <w:iCs/>
        </w:rPr>
      </w:pPr>
      <w:r w:rsidRPr="00264010">
        <w:rPr>
          <w:noProof/>
        </w:rPr>
        <w:drawing>
          <wp:inline distT="0" distB="0" distL="0" distR="0" wp14:anchorId="23884D26" wp14:editId="3F046087">
            <wp:extent cx="5486400" cy="2594610"/>
            <wp:effectExtent l="19050" t="19050" r="19050" b="15240"/>
            <wp:docPr id="952169173" name="Picture 952169173" descr="Une image contenant texte, capture d’écran, Police, logiciel&#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2169173" name="Image 1" descr="Une image contenant texte, capture d’écran, Police, logiciel&#10;&#10;Description générée automatiquement"/>
                    <pic:cNvPicPr/>
                  </pic:nvPicPr>
                  <pic:blipFill>
                    <a:blip r:embed="rId34"/>
                    <a:stretch>
                      <a:fillRect/>
                    </a:stretch>
                  </pic:blipFill>
                  <pic:spPr>
                    <a:xfrm>
                      <a:off x="0" y="0"/>
                      <a:ext cx="5486400" cy="2594610"/>
                    </a:xfrm>
                    <a:prstGeom prst="rect">
                      <a:avLst/>
                    </a:prstGeom>
                    <a:ln w="3175">
                      <a:solidFill>
                        <a:schemeClr val="tx1"/>
                      </a:solidFill>
                    </a:ln>
                  </pic:spPr>
                </pic:pic>
              </a:graphicData>
            </a:graphic>
          </wp:inline>
        </w:drawing>
      </w:r>
    </w:p>
    <w:p w14:paraId="4063028C" w14:textId="77777777" w:rsidR="009A59BF" w:rsidRDefault="009A59BF" w:rsidP="003C6655">
      <w:pPr>
        <w:pStyle w:val="Titre5"/>
        <w:spacing w:line="276" w:lineRule="auto"/>
      </w:pPr>
      <w:bookmarkStart w:id="64" w:name="_Toc224826511"/>
      <w:r>
        <w:t>Désactiver les soumissions</w:t>
      </w:r>
      <w:bookmarkEnd w:id="64"/>
    </w:p>
    <w:p w14:paraId="31657992" w14:textId="77777777" w:rsidR="009A59BF" w:rsidRPr="00864210" w:rsidRDefault="009A59BF" w:rsidP="003C6655">
      <w:pPr>
        <w:spacing w:line="276" w:lineRule="auto"/>
      </w:pPr>
      <w:r>
        <w:t xml:space="preserve">Cette option sert à neutraliser le bouton </w:t>
      </w:r>
      <w:r w:rsidRPr="002F0605">
        <w:rPr>
          <w:i/>
          <w:iCs/>
        </w:rPr>
        <w:t>Nouvelle soumission</w:t>
      </w:r>
      <w:r>
        <w:t xml:space="preserve">. Tant qu’elle est activée, aucun auteur ne peut soumettre un nouveau manuscrit. Si un auteur clique sur </w:t>
      </w:r>
      <w:r w:rsidRPr="009F0DDB">
        <w:rPr>
          <w:b/>
          <w:bCs/>
        </w:rPr>
        <w:t>Faire une nouvelle soumission</w:t>
      </w:r>
      <w:r w:rsidRPr="009F0DDB">
        <w:t xml:space="preserve"> </w:t>
      </w:r>
      <w:r>
        <w:t>dans la l’onglet soumission, le message suivant apparaît :</w:t>
      </w:r>
    </w:p>
    <w:p w14:paraId="1CF59F2C" w14:textId="77777777" w:rsidR="009A59BF" w:rsidRDefault="009A59BF" w:rsidP="003C6655">
      <w:pPr>
        <w:spacing w:line="276" w:lineRule="auto"/>
        <w:ind w:left="709"/>
        <w:rPr>
          <w:i/>
          <w:iCs/>
        </w:rPr>
      </w:pPr>
      <w:r w:rsidRPr="00D942C0">
        <w:rPr>
          <w:i/>
          <w:iCs/>
        </w:rPr>
        <w:t>Cette revue n'accepte pas de soumissions pour le moment. Consulter les paramètres de flux de travail pour autoriser les soumissions.</w:t>
      </w:r>
    </w:p>
    <w:p w14:paraId="15E81941" w14:textId="77777777" w:rsidR="009A59BF" w:rsidRDefault="009A59BF" w:rsidP="003C6655">
      <w:pPr>
        <w:pStyle w:val="Titre5"/>
        <w:spacing w:line="276" w:lineRule="auto"/>
      </w:pPr>
      <w:bookmarkStart w:id="65" w:name="_Toc224826512"/>
      <w:r>
        <w:t>Directives aux auteurs</w:t>
      </w:r>
      <w:bookmarkEnd w:id="65"/>
    </w:p>
    <w:p w14:paraId="041D83EC" w14:textId="77777777" w:rsidR="009A59BF" w:rsidRDefault="009A59BF" w:rsidP="003C6655">
      <w:pPr>
        <w:spacing w:line="276" w:lineRule="auto"/>
      </w:pPr>
      <w:r>
        <w:t xml:space="preserve">Cette sous-section sert à fournir des informations et consignes à l’auteur pour l’aider dans le processus de soumission d’un article. </w:t>
      </w:r>
    </w:p>
    <w:p w14:paraId="7B5A95C6" w14:textId="77777777" w:rsidR="009A59BF" w:rsidRPr="00FC6997" w:rsidRDefault="009A59BF" w:rsidP="003C6655">
      <w:pPr>
        <w:spacing w:line="276" w:lineRule="auto"/>
      </w:pPr>
      <w:r>
        <w:t xml:space="preserve">Toutes les sections, sauf </w:t>
      </w:r>
      <w:r w:rsidRPr="00774DD7">
        <w:rPr>
          <w:i/>
          <w:iCs/>
        </w:rPr>
        <w:t>Directives aux auteurs</w:t>
      </w:r>
      <w:r>
        <w:t xml:space="preserve"> et </w:t>
      </w:r>
      <w:r w:rsidRPr="00774DD7">
        <w:rPr>
          <w:i/>
          <w:iCs/>
        </w:rPr>
        <w:t>Avis de droit d’auteur</w:t>
      </w:r>
      <w:r>
        <w:t>, contiennent des textes fournis par défaut avec la plateforme que vous pouvez modifier selon vos besoins.</w:t>
      </w:r>
    </w:p>
    <w:p w14:paraId="5D30D11A" w14:textId="77777777" w:rsidR="009A59BF" w:rsidRPr="00D23F1E" w:rsidRDefault="009A59BF" w:rsidP="003C6655">
      <w:pPr>
        <w:pStyle w:val="Listepuces-Noir"/>
        <w:spacing w:line="276" w:lineRule="auto"/>
        <w:rPr>
          <w:b/>
          <w:bCs/>
        </w:rPr>
      </w:pPr>
      <w:r w:rsidRPr="00D23F1E">
        <w:rPr>
          <w:b/>
          <w:bCs/>
        </w:rPr>
        <w:t>Directives aux auteur-es</w:t>
      </w:r>
    </w:p>
    <w:p w14:paraId="34D2BC2C" w14:textId="77777777" w:rsidR="009A59BF" w:rsidRDefault="009A59BF" w:rsidP="003C6655">
      <w:pPr>
        <w:pStyle w:val="Listepuces-Noir"/>
        <w:numPr>
          <w:ilvl w:val="0"/>
          <w:numId w:val="0"/>
        </w:numPr>
        <w:spacing w:line="276" w:lineRule="auto"/>
        <w:ind w:left="568"/>
      </w:pPr>
      <w:r>
        <w:t>Les directives aux auteurs concernant, par exemple, la mise en forme du manuscrit et les normes bibliographiques (format de citation, etc.) Le texte fourni dans ce champ apparaîtra sur le site web de la revue dans la section Soumissions.</w:t>
      </w:r>
    </w:p>
    <w:p w14:paraId="1389A2C7" w14:textId="77777777" w:rsidR="009A59BF" w:rsidRPr="00D23F1E" w:rsidRDefault="009A59BF" w:rsidP="003C6655">
      <w:pPr>
        <w:pStyle w:val="Listepuces-Noir"/>
        <w:spacing w:line="276" w:lineRule="auto"/>
        <w:rPr>
          <w:b/>
          <w:bCs/>
        </w:rPr>
      </w:pPr>
      <w:r w:rsidRPr="00D23F1E">
        <w:rPr>
          <w:b/>
          <w:bCs/>
        </w:rPr>
        <w:t>Avant de commencer</w:t>
      </w:r>
    </w:p>
    <w:p w14:paraId="22366803" w14:textId="77777777" w:rsidR="009A59BF" w:rsidRDefault="009A59BF" w:rsidP="003C6655">
      <w:pPr>
        <w:pStyle w:val="Listepuces-Noir"/>
        <w:numPr>
          <w:ilvl w:val="0"/>
          <w:numId w:val="0"/>
        </w:numPr>
        <w:spacing w:line="276" w:lineRule="auto"/>
        <w:ind w:left="568"/>
      </w:pPr>
      <w:r>
        <w:lastRenderedPageBreak/>
        <w:t xml:space="preserve">Le texte fourni dans ce champ sera présenté à l’auteur lorsqu’il cliquera sur </w:t>
      </w:r>
      <w:r w:rsidRPr="00037072">
        <w:rPr>
          <w:b/>
        </w:rPr>
        <w:t>Faire une soumission</w:t>
      </w:r>
      <w:r>
        <w:t xml:space="preserve"> dans une étape préliminaire au processus de soumission. Il sert à introduire le processus de soumission et à l’expliquer brièvement.</w:t>
      </w:r>
    </w:p>
    <w:p w14:paraId="1C410C04" w14:textId="77777777" w:rsidR="009A59BF" w:rsidRPr="008A361A" w:rsidRDefault="009A59BF" w:rsidP="003C6655">
      <w:pPr>
        <w:pStyle w:val="Listepuces-Noir"/>
        <w:spacing w:line="276" w:lineRule="auto"/>
        <w:rPr>
          <w:b/>
        </w:rPr>
      </w:pPr>
      <w:r w:rsidRPr="008A361A">
        <w:rPr>
          <w:b/>
        </w:rPr>
        <w:t>Liste de vérification de la soumission</w:t>
      </w:r>
    </w:p>
    <w:p w14:paraId="5DBB575B" w14:textId="3EE8AA10" w:rsidR="00FC23DD" w:rsidRDefault="009A59BF" w:rsidP="003C6655">
      <w:pPr>
        <w:pStyle w:val="Listepuces-Noir"/>
        <w:numPr>
          <w:ilvl w:val="0"/>
          <w:numId w:val="0"/>
        </w:numPr>
        <w:spacing w:line="276" w:lineRule="auto"/>
        <w:ind w:left="568"/>
      </w:pPr>
      <w:r>
        <w:t xml:space="preserve">Ce champ sert à fournir une liste de conditions à remplir par l’auteur avant de soumettre un manuscrit. Idéalement, inscrivez-y une phrase introductive suivie des conditions sous la forme d’une liste à puce. L’auteur devra obligatoirement cocher une case pour confirmer qu’il en a pris connaissance avant de poursuivre le processus. </w:t>
      </w:r>
      <w:r w:rsidR="00CF1C2C" w:rsidRPr="00D6790B">
        <w:rPr>
          <w:noProof/>
        </w:rPr>
        <w:drawing>
          <wp:inline distT="0" distB="0" distL="0" distR="0" wp14:anchorId="6EC8C448" wp14:editId="40FB9157">
            <wp:extent cx="5766074" cy="1628775"/>
            <wp:effectExtent l="19050" t="19050" r="25400" b="9525"/>
            <wp:docPr id="11134368" name="Picture 11134368" descr="Une image contenant texte, Police, logiciel, lign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34368" name="Image 1" descr="Une image contenant texte, Police, logiciel, ligne&#10;&#10;Description générée automatiquement"/>
                    <pic:cNvPicPr/>
                  </pic:nvPicPr>
                  <pic:blipFill rotWithShape="1">
                    <a:blip r:embed="rId35"/>
                    <a:srcRect b="19532"/>
                    <a:stretch/>
                  </pic:blipFill>
                  <pic:spPr bwMode="auto">
                    <a:xfrm>
                      <a:off x="0" y="0"/>
                      <a:ext cx="5770853" cy="1630125"/>
                    </a:xfrm>
                    <a:prstGeom prst="rect">
                      <a:avLst/>
                    </a:prstGeom>
                    <a:ln w="3175"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640787B9" w14:textId="77777777" w:rsidR="00FD34AC" w:rsidRPr="00FD34AC" w:rsidRDefault="00FD34AC" w:rsidP="00FD34AC">
      <w:pPr>
        <w:pStyle w:val="Listepuces-Noir"/>
        <w:rPr>
          <w:b/>
          <w:bCs/>
        </w:rPr>
      </w:pPr>
      <w:r w:rsidRPr="00FD34AC">
        <w:rPr>
          <w:b/>
          <w:bCs/>
        </w:rPr>
        <w:t>Téléverser les fichiers</w:t>
      </w:r>
    </w:p>
    <w:p w14:paraId="0FEEB414" w14:textId="77777777" w:rsidR="00FD34AC" w:rsidRDefault="00FD34AC" w:rsidP="00FD34AC">
      <w:pPr>
        <w:pStyle w:val="Listepuces-Noir"/>
        <w:numPr>
          <w:ilvl w:val="0"/>
          <w:numId w:val="0"/>
        </w:numPr>
        <w:ind w:left="568"/>
      </w:pPr>
      <w:r>
        <w:t>Le texte inscrit dans ce champ est présenté à l’auteur à l’étape où il doit fournir les fichiers de sa soumission. Indiquez-y des consignes sur les fichiers attendus par la rédaction.</w:t>
      </w:r>
    </w:p>
    <w:p w14:paraId="537F1E02" w14:textId="77777777" w:rsidR="00FD34AC" w:rsidRPr="00FD34AC" w:rsidRDefault="00FD34AC" w:rsidP="00FD34AC">
      <w:pPr>
        <w:pStyle w:val="Listepuces-Noir"/>
        <w:rPr>
          <w:b/>
          <w:bCs/>
        </w:rPr>
      </w:pPr>
      <w:r w:rsidRPr="00FD34AC">
        <w:rPr>
          <w:b/>
          <w:bCs/>
        </w:rPr>
        <w:t>Contributeurs-trices</w:t>
      </w:r>
    </w:p>
    <w:p w14:paraId="4EAF1C26" w14:textId="77777777" w:rsidR="00FD34AC" w:rsidRDefault="00FD34AC" w:rsidP="00FD34AC">
      <w:pPr>
        <w:pStyle w:val="Listepuces-Noir"/>
        <w:numPr>
          <w:ilvl w:val="0"/>
          <w:numId w:val="0"/>
        </w:numPr>
        <w:ind w:left="568"/>
      </w:pPr>
      <w:r>
        <w:t>Le texte inscrit dans ce champ est présenté à l’auteur à l’étape où il doit fournir le nom de toutes les personnes ayant contribuées à l’article. Fournissez des consignes quant aux informations à fournir par la personne qui soumet l’article.</w:t>
      </w:r>
    </w:p>
    <w:p w14:paraId="2ED7CD73" w14:textId="77777777" w:rsidR="00FD34AC" w:rsidRPr="00FD34AC" w:rsidRDefault="00FD34AC" w:rsidP="00FD34AC">
      <w:pPr>
        <w:pStyle w:val="Listepuces-Noir"/>
        <w:rPr>
          <w:b/>
          <w:bCs/>
        </w:rPr>
      </w:pPr>
      <w:r w:rsidRPr="00FD34AC">
        <w:rPr>
          <w:b/>
          <w:bCs/>
        </w:rPr>
        <w:t>Détails</w:t>
      </w:r>
    </w:p>
    <w:p w14:paraId="27F180FB" w14:textId="77777777" w:rsidR="00FD34AC" w:rsidRDefault="00FD34AC" w:rsidP="00FD34AC">
      <w:pPr>
        <w:pStyle w:val="Listepuces-Noir"/>
        <w:numPr>
          <w:ilvl w:val="0"/>
          <w:numId w:val="0"/>
        </w:numPr>
        <w:ind w:left="568"/>
      </w:pPr>
      <w:r>
        <w:t xml:space="preserve">Le texte inscrit dans ce champ accompagne l’étape </w:t>
      </w:r>
      <w:r w:rsidRPr="008A361A">
        <w:rPr>
          <w:i/>
          <w:iCs/>
        </w:rPr>
        <w:t>Détails</w:t>
      </w:r>
      <w:r>
        <w:t xml:space="preserve"> où on demande à l’auteur de fournir le titre, le résumé et les mots-clés de la soumission. Fournissez des consignes si nécessaire.</w:t>
      </w:r>
    </w:p>
    <w:p w14:paraId="76EDEC9B" w14:textId="77777777" w:rsidR="00FD34AC" w:rsidRPr="00FD34AC" w:rsidRDefault="00FD34AC" w:rsidP="00FD34AC">
      <w:pPr>
        <w:pStyle w:val="Listepuces-Noir"/>
        <w:rPr>
          <w:b/>
          <w:bCs/>
        </w:rPr>
      </w:pPr>
      <w:r w:rsidRPr="00FD34AC">
        <w:rPr>
          <w:b/>
          <w:bCs/>
        </w:rPr>
        <w:t>Pour les rédacteurs-trices</w:t>
      </w:r>
    </w:p>
    <w:p w14:paraId="209AE4D4" w14:textId="77777777" w:rsidR="00FD34AC" w:rsidRDefault="00FD34AC" w:rsidP="00FD34AC">
      <w:pPr>
        <w:pStyle w:val="Listepuces-Noir"/>
        <w:numPr>
          <w:ilvl w:val="0"/>
          <w:numId w:val="0"/>
        </w:numPr>
        <w:ind w:left="568"/>
      </w:pPr>
      <w:r>
        <w:t>Le texte inscrit dans ce champ est présenté à l’auteur au moment où on demande à l’auteur de fournir des informations supplémentaires à l’auteur, comme des métadonnées supplémentaires (ex : organismes subventionnaires), et des commentaires destinés à la rédaction. Fournissez des consignes si nécessaire.</w:t>
      </w:r>
    </w:p>
    <w:p w14:paraId="71496FDB" w14:textId="77777777" w:rsidR="00FD34AC" w:rsidRPr="00FD34AC" w:rsidRDefault="00FD34AC" w:rsidP="00FD34AC">
      <w:pPr>
        <w:pStyle w:val="Listepuces-Noir"/>
        <w:rPr>
          <w:b/>
          <w:bCs/>
        </w:rPr>
      </w:pPr>
      <w:r w:rsidRPr="00FD34AC">
        <w:rPr>
          <w:b/>
          <w:bCs/>
        </w:rPr>
        <w:t>Évaluer et soumettre</w:t>
      </w:r>
    </w:p>
    <w:p w14:paraId="29551268" w14:textId="77777777" w:rsidR="00FD34AC" w:rsidRDefault="00FD34AC" w:rsidP="00FD34AC">
      <w:pPr>
        <w:pStyle w:val="Listepuces-Noir"/>
        <w:numPr>
          <w:ilvl w:val="0"/>
          <w:numId w:val="0"/>
        </w:numPr>
        <w:ind w:left="568"/>
      </w:pPr>
      <w:r>
        <w:t>Le texte inscrit dans ce champ est présenté à l’auteur à la fin du processus, lorsque l’auteur doit réviser les informations fournies. Indiquez des consignes si nécessaire.</w:t>
      </w:r>
    </w:p>
    <w:p w14:paraId="3FAFDE59" w14:textId="77777777" w:rsidR="00FD34AC" w:rsidRPr="00FD34AC" w:rsidRDefault="00FD34AC" w:rsidP="00FD34AC">
      <w:pPr>
        <w:pStyle w:val="Listepuces-Noir"/>
        <w:rPr>
          <w:b/>
          <w:bCs/>
        </w:rPr>
      </w:pPr>
      <w:r w:rsidRPr="00FD34AC">
        <w:rPr>
          <w:b/>
          <w:bCs/>
        </w:rPr>
        <w:t>Avis de droits d’auteur</w:t>
      </w:r>
    </w:p>
    <w:p w14:paraId="21D11C1D" w14:textId="77777777" w:rsidR="00FD34AC" w:rsidRDefault="00FD34AC" w:rsidP="00FD34AC">
      <w:pPr>
        <w:pStyle w:val="Listepuces-Noir"/>
        <w:numPr>
          <w:ilvl w:val="0"/>
          <w:numId w:val="0"/>
        </w:numPr>
        <w:ind w:left="568"/>
      </w:pPr>
      <w:r>
        <w:t xml:space="preserve">Ce champ sert à présenter la politique de droit d’auteur de la revue. Le texte qui y est inscrit apparaît sur site public de la revue, dans la section Faire une soumission, et à la fin du </w:t>
      </w:r>
      <w:r w:rsidRPr="00FD34AC">
        <w:t xml:space="preserve">processus de soumission de l’auteur, à la fin de l’étape </w:t>
      </w:r>
      <w:r w:rsidRPr="00FD34AC">
        <w:rPr>
          <w:i/>
          <w:iCs/>
        </w:rPr>
        <w:t>Évaluer et soumettre</w:t>
      </w:r>
      <w:r w:rsidRPr="00FD34AC">
        <w:t>. L’auteur doit cocher une case pour l’accepter avant de pouvoir terminer la soumission.</w:t>
      </w:r>
    </w:p>
    <w:p w14:paraId="4ECC5D83" w14:textId="3450FB9A" w:rsidR="00FD34AC" w:rsidRPr="00FD34AC" w:rsidRDefault="00FD34AC" w:rsidP="00FD34AC">
      <w:pPr>
        <w:pStyle w:val="Listepuces-Noir"/>
        <w:rPr>
          <w:b/>
          <w:bCs/>
        </w:rPr>
      </w:pPr>
      <w:r w:rsidRPr="00FD34AC">
        <w:rPr>
          <w:b/>
          <w:bCs/>
        </w:rPr>
        <w:t>Suggestion d’évaluateur(trice)s</w:t>
      </w:r>
    </w:p>
    <w:p w14:paraId="112C49E7" w14:textId="4699FC8A" w:rsidR="00FD34AC" w:rsidRDefault="00FD34AC" w:rsidP="00FD34AC">
      <w:pPr>
        <w:pStyle w:val="Listepuces-Noir"/>
        <w:numPr>
          <w:ilvl w:val="0"/>
          <w:numId w:val="0"/>
        </w:numPr>
        <w:ind w:left="568"/>
      </w:pPr>
      <w:r>
        <w:t xml:space="preserve">Ce champ permet à l’auteur de suggérer un ou des évaluateurs potentiels. Indiquez des consignes si nécessaire. </w:t>
      </w:r>
    </w:p>
    <w:p w14:paraId="1F2E2479" w14:textId="77777777" w:rsidR="00F44A85" w:rsidRDefault="00F44A85" w:rsidP="00F44A85">
      <w:pPr>
        <w:spacing w:line="276" w:lineRule="auto"/>
      </w:pPr>
      <w:r>
        <w:lastRenderedPageBreak/>
        <w:t>Une fois les différents champs complétés, cliquez sur</w:t>
      </w:r>
      <w:r w:rsidRPr="00203753">
        <w:rPr>
          <w:b/>
        </w:rPr>
        <w:t xml:space="preserve"> Enregistrer</w:t>
      </w:r>
      <w:r>
        <w:t>.</w:t>
      </w:r>
    </w:p>
    <w:p w14:paraId="4839E948" w14:textId="77777777" w:rsidR="00F44A85" w:rsidRDefault="00F44A85" w:rsidP="00F44A85">
      <w:pPr>
        <w:pStyle w:val="Titre5"/>
        <w:spacing w:line="276" w:lineRule="auto"/>
      </w:pPr>
      <w:bookmarkStart w:id="66" w:name="_Métadonnées"/>
      <w:bookmarkStart w:id="67" w:name="Configuration_Fluxtravaux_Métadonnées"/>
      <w:bookmarkStart w:id="68" w:name="_Toc224826513"/>
      <w:bookmarkEnd w:id="66"/>
      <w:r>
        <w:t>Métadonnées</w:t>
      </w:r>
      <w:bookmarkEnd w:id="67"/>
      <w:bookmarkEnd w:id="68"/>
    </w:p>
    <w:p w14:paraId="70B75941" w14:textId="77777777" w:rsidR="00F44A85" w:rsidRDefault="00F44A85" w:rsidP="00F44A85">
      <w:pPr>
        <w:spacing w:line="276" w:lineRule="auto"/>
      </w:pPr>
      <w:r>
        <w:t xml:space="preserve">Cette sous-section permet d’activer les métadonnées que vous souhaitez recueillir et si vous souhaitez les demander ou non à l’auteur au moment de la soumission de l’article. </w:t>
      </w:r>
    </w:p>
    <w:p w14:paraId="44E7F43F" w14:textId="77777777" w:rsidR="00F44A85" w:rsidRDefault="00F44A85" w:rsidP="00F44A85">
      <w:pPr>
        <w:spacing w:line="276" w:lineRule="auto"/>
      </w:pPr>
      <w:r>
        <w:t>Par défaut, les métadonnées ne sont pas demandées à l’auteur. Pour qu’elles le soient, il faut choisir l’une des deux options suivantes :</w:t>
      </w:r>
    </w:p>
    <w:p w14:paraId="1191E271" w14:textId="77777777" w:rsidR="00F44A85" w:rsidRPr="00FB2DEC" w:rsidRDefault="00F44A85" w:rsidP="00CF6319">
      <w:pPr>
        <w:pStyle w:val="Paragraphedeliste"/>
        <w:numPr>
          <w:ilvl w:val="0"/>
          <w:numId w:val="16"/>
        </w:numPr>
        <w:spacing w:before="60" w:after="60" w:line="276" w:lineRule="auto"/>
      </w:pPr>
      <w:r w:rsidRPr="00FB2DEC">
        <w:rPr>
          <w:i/>
          <w:iCs/>
        </w:rPr>
        <w:t>Demander à l'auteur-e de suggérer</w:t>
      </w:r>
      <w:r>
        <w:rPr>
          <w:i/>
          <w:iCs/>
        </w:rPr>
        <w:t>…</w:t>
      </w:r>
      <w:r w:rsidRPr="00FB2DEC">
        <w:rPr>
          <w:i/>
          <w:iCs/>
        </w:rPr>
        <w:t xml:space="preserve"> </w:t>
      </w:r>
      <w:r>
        <w:rPr>
          <w:i/>
          <w:iCs/>
        </w:rPr>
        <w:t>[la suite varie selon la métadonnée]</w:t>
      </w:r>
    </w:p>
    <w:p w14:paraId="24A8BC74" w14:textId="77777777" w:rsidR="00F44A85" w:rsidRPr="008D5126" w:rsidRDefault="00F44A85" w:rsidP="00F44A85">
      <w:pPr>
        <w:pStyle w:val="Paragraphedeliste"/>
        <w:spacing w:line="276" w:lineRule="auto"/>
      </w:pPr>
      <w:r>
        <w:t>Cette option rend un champ disponible à l’auteur pour qu’il puisse fournir l’information.</w:t>
      </w:r>
    </w:p>
    <w:p w14:paraId="785278D7" w14:textId="77777777" w:rsidR="00F44A85" w:rsidRPr="00FB2DEC" w:rsidRDefault="00F44A85" w:rsidP="00CF6319">
      <w:pPr>
        <w:pStyle w:val="Paragraphedeliste"/>
        <w:numPr>
          <w:ilvl w:val="0"/>
          <w:numId w:val="16"/>
        </w:numPr>
        <w:spacing w:before="60" w:after="60" w:line="276" w:lineRule="auto"/>
      </w:pPr>
      <w:r w:rsidRPr="00FB2DEC">
        <w:rPr>
          <w:i/>
          <w:iCs/>
        </w:rPr>
        <w:t>Obliger l'auteur-e à suggérer</w:t>
      </w:r>
      <w:r>
        <w:rPr>
          <w:i/>
          <w:iCs/>
        </w:rPr>
        <w:t>…</w:t>
      </w:r>
      <w:r w:rsidRPr="00FB2DEC">
        <w:rPr>
          <w:i/>
          <w:iCs/>
        </w:rPr>
        <w:t xml:space="preserve"> </w:t>
      </w:r>
      <w:r>
        <w:rPr>
          <w:i/>
          <w:iCs/>
        </w:rPr>
        <w:t>[la suite varie selon la métadonnée]</w:t>
      </w:r>
    </w:p>
    <w:p w14:paraId="0EF2D3FC" w14:textId="77777777" w:rsidR="00F44A85" w:rsidRDefault="00F44A85" w:rsidP="00F44A85">
      <w:pPr>
        <w:pStyle w:val="Paragraphedeliste"/>
        <w:spacing w:line="276" w:lineRule="auto"/>
      </w:pPr>
      <w:r>
        <w:t xml:space="preserve">Cette option rend un champ disponible et </w:t>
      </w:r>
      <w:r w:rsidRPr="00FB2DEC">
        <w:rPr>
          <w:u w:val="single"/>
        </w:rPr>
        <w:t>oblige</w:t>
      </w:r>
      <w:r>
        <w:t xml:space="preserve"> l’auteur à le compléter.</w:t>
      </w:r>
    </w:p>
    <w:p w14:paraId="14BB1209" w14:textId="77777777" w:rsidR="00F44A85" w:rsidRDefault="00F44A85" w:rsidP="00CF6319">
      <w:pPr>
        <w:pStyle w:val="Paragraphedeliste"/>
        <w:numPr>
          <w:ilvl w:val="0"/>
          <w:numId w:val="14"/>
        </w:numPr>
        <w:spacing w:before="60" w:after="60" w:line="276" w:lineRule="auto"/>
      </w:pPr>
      <w:r>
        <w:t>Notez que vous pouvez modifier les métadonnées fournies par l’auteur</w:t>
      </w:r>
    </w:p>
    <w:p w14:paraId="67AFB28B" w14:textId="77777777" w:rsidR="00F44A85" w:rsidRDefault="00F44A85" w:rsidP="00F44A85">
      <w:pPr>
        <w:spacing w:line="276" w:lineRule="auto"/>
      </w:pPr>
      <w:r>
        <w:t xml:space="preserve">Une fois les choix faits, cliquez sur </w:t>
      </w:r>
      <w:r w:rsidRPr="009F13C3">
        <w:rPr>
          <w:b/>
        </w:rPr>
        <w:t>Enregistrer</w:t>
      </w:r>
      <w:r>
        <w:t xml:space="preserve">.  </w:t>
      </w:r>
    </w:p>
    <w:p w14:paraId="3A00B533" w14:textId="4B37E76B" w:rsidR="001F5226" w:rsidRDefault="007A7DED" w:rsidP="008521EA">
      <w:pPr>
        <w:pStyle w:val="Listepuces-Noir"/>
        <w:numPr>
          <w:ilvl w:val="0"/>
          <w:numId w:val="0"/>
        </w:numPr>
      </w:pPr>
      <w:r w:rsidRPr="000C5980">
        <w:rPr>
          <w:noProof/>
        </w:rPr>
        <w:drawing>
          <wp:inline distT="0" distB="0" distL="0" distR="0" wp14:anchorId="210FB62B" wp14:editId="72CC43EB">
            <wp:extent cx="5486400" cy="2553821"/>
            <wp:effectExtent l="19050" t="19050" r="19050" b="18415"/>
            <wp:docPr id="1093583089" name="Picture 1093583089" descr="Une image contenant texte, capture d’écran, logiciel, Page web&#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3583089" name="Image 1" descr="Une image contenant texte, capture d’écran, logiciel, Page web&#10;&#10;Description générée automatiquement"/>
                    <pic:cNvPicPr/>
                  </pic:nvPicPr>
                  <pic:blipFill rotWithShape="1">
                    <a:blip r:embed="rId36"/>
                    <a:srcRect b="19837"/>
                    <a:stretch/>
                  </pic:blipFill>
                  <pic:spPr bwMode="auto">
                    <a:xfrm>
                      <a:off x="0" y="0"/>
                      <a:ext cx="5486400" cy="2553821"/>
                    </a:xfrm>
                    <a:prstGeom prst="rect">
                      <a:avLst/>
                    </a:prstGeom>
                    <a:ln w="3175"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6C4B2928" w14:textId="77777777" w:rsidR="008521EA" w:rsidRDefault="008521EA" w:rsidP="008521EA">
      <w:pPr>
        <w:pStyle w:val="Listepuces-Noir"/>
        <w:numPr>
          <w:ilvl w:val="0"/>
          <w:numId w:val="0"/>
        </w:numPr>
      </w:pPr>
    </w:p>
    <w:p w14:paraId="5328D854" w14:textId="6992A63F" w:rsidR="001F5226" w:rsidRDefault="001F5226" w:rsidP="001F5226">
      <w:pPr>
        <w:pStyle w:val="Titre5"/>
        <w:spacing w:line="276" w:lineRule="auto"/>
      </w:pPr>
      <w:bookmarkStart w:id="69" w:name="_Toc224826514"/>
      <w:r>
        <w:t>Éléments</w:t>
      </w:r>
      <w:bookmarkEnd w:id="69"/>
    </w:p>
    <w:p w14:paraId="60FFF6F7" w14:textId="77777777" w:rsidR="001F5226" w:rsidRDefault="001F5226" w:rsidP="001F5226">
      <w:pPr>
        <w:spacing w:line="276" w:lineRule="auto"/>
        <w:rPr>
          <w:noProof/>
        </w:rPr>
      </w:pPr>
      <w:r>
        <w:t xml:space="preserve">Cette sous-section est entièrement configurable et contient tous les types de documents que peut soumettre l’auteur. </w:t>
      </w:r>
    </w:p>
    <w:p w14:paraId="54FEF031" w14:textId="557CE480" w:rsidR="007A7DED" w:rsidRPr="005F342C" w:rsidRDefault="00A54FB0" w:rsidP="00FD34AC">
      <w:pPr>
        <w:pStyle w:val="Listepuces-Noir"/>
        <w:numPr>
          <w:ilvl w:val="0"/>
          <w:numId w:val="0"/>
        </w:numPr>
      </w:pPr>
      <w:r>
        <w:rPr>
          <w:noProof/>
        </w:rPr>
        <w:lastRenderedPageBreak/>
        <w:drawing>
          <wp:inline distT="0" distB="0" distL="0" distR="0" wp14:anchorId="3356E8A1" wp14:editId="5902EB32">
            <wp:extent cx="5486400" cy="2410385"/>
            <wp:effectExtent l="19050" t="19050" r="19050" b="28575"/>
            <wp:docPr id="1026832583" name="Picture 1" descr="Une image contenant texte, capture d’écran, logiciel, nombr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6832583" name="Picture 1" descr="Une image contenant texte, capture d’écran, logiciel, nombre&#10;&#10;Le contenu généré par l’IA peut être incorrect."/>
                    <pic:cNvPicPr/>
                  </pic:nvPicPr>
                  <pic:blipFill rotWithShape="1">
                    <a:blip r:embed="rId37"/>
                    <a:srcRect b="36893"/>
                    <a:stretch/>
                  </pic:blipFill>
                  <pic:spPr bwMode="auto">
                    <a:xfrm>
                      <a:off x="0" y="0"/>
                      <a:ext cx="5486400" cy="2410385"/>
                    </a:xfrm>
                    <a:prstGeom prst="rect">
                      <a:avLst/>
                    </a:prstGeom>
                    <a:ln w="3175"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ic:spPr>
                </pic:pic>
              </a:graphicData>
            </a:graphic>
          </wp:inline>
        </w:drawing>
      </w:r>
    </w:p>
    <w:p w14:paraId="477A314E" w14:textId="77777777" w:rsidR="007C15C8" w:rsidRDefault="007C15C8" w:rsidP="007C15C8">
      <w:pPr>
        <w:spacing w:line="276" w:lineRule="auto"/>
      </w:pPr>
      <w:r>
        <w:t xml:space="preserve">En haut de la fenêtre, trois liens vous permettent de </w:t>
      </w:r>
      <w:r w:rsidRPr="676B780F">
        <w:rPr>
          <w:i/>
          <w:iCs/>
        </w:rPr>
        <w:t>Trier</w:t>
      </w:r>
      <w:r>
        <w:t xml:space="preserve"> les différents éléments présentés selon l’ordre dans lequel vous souhaitez qu’ils apparaissent à l’auteur lors de la soumission, </w:t>
      </w:r>
      <w:r w:rsidRPr="009D57AB">
        <w:t>d’</w:t>
      </w:r>
      <w:r w:rsidRPr="009D57AB">
        <w:rPr>
          <w:i/>
          <w:iCs/>
        </w:rPr>
        <w:t xml:space="preserve">ajouter un élément </w:t>
      </w:r>
      <w:r>
        <w:t xml:space="preserve">qui serait manquant, ou encore de </w:t>
      </w:r>
      <w:r w:rsidRPr="676B780F">
        <w:rPr>
          <w:i/>
          <w:iCs/>
        </w:rPr>
        <w:t>Restaurer les valeurs par défaut</w:t>
      </w:r>
      <w:r>
        <w:t>. Cette dernière action a pour effet d’effacer les éléments créés et de revenir aux éléments définis par défaut par OJS (voir l’encadré dans l’image ci-dessus).</w:t>
      </w:r>
    </w:p>
    <w:p w14:paraId="35C25F7E" w14:textId="77777777" w:rsidR="007C15C8" w:rsidRDefault="007C15C8" w:rsidP="007C15C8">
      <w:pPr>
        <w:spacing w:line="276" w:lineRule="auto"/>
      </w:pPr>
      <w:r>
        <w:t xml:space="preserve">Pour modifier un élément, cliquez sur la </w:t>
      </w:r>
      <w:r w:rsidRPr="00BE1AAC">
        <w:rPr>
          <w:b/>
        </w:rPr>
        <w:t>flèche bleue</w:t>
      </w:r>
      <w:r>
        <w:t xml:space="preserve"> qui apparaît à la gauche du nom de celui-ci. Cette action vous permettra de modifier l’élément ou de le supprimer. </w:t>
      </w:r>
    </w:p>
    <w:p w14:paraId="7CD63CA9" w14:textId="77777777" w:rsidR="007C15C8" w:rsidRDefault="007C15C8" w:rsidP="007C15C8">
      <w:pPr>
        <w:spacing w:line="276" w:lineRule="auto"/>
      </w:pPr>
      <w:r>
        <w:t xml:space="preserve">Choisir l’option </w:t>
      </w:r>
      <w:r w:rsidRPr="00304267">
        <w:rPr>
          <w:b/>
        </w:rPr>
        <w:t xml:space="preserve">Modifier </w:t>
      </w:r>
      <w:r>
        <w:t xml:space="preserve">conduit à l’ouverture d’une nouvelle fenêtre qui présente différentes options de configuration. </w:t>
      </w:r>
    </w:p>
    <w:p w14:paraId="599BB79D" w14:textId="12E10B62" w:rsidR="00EC781E" w:rsidRDefault="00C97EB4" w:rsidP="002B55EF">
      <w:pPr>
        <w:spacing w:line="276" w:lineRule="auto"/>
        <w:rPr>
          <w:rFonts w:cstheme="minorHAnsi"/>
          <w:color w:val="000000"/>
        </w:rPr>
      </w:pPr>
      <w:r>
        <w:rPr>
          <w:noProof/>
        </w:rPr>
        <w:drawing>
          <wp:inline distT="0" distB="0" distL="0" distR="0" wp14:anchorId="5E7E7B40" wp14:editId="71077F20">
            <wp:extent cx="5971540" cy="2840920"/>
            <wp:effectExtent l="19050" t="19050" r="10160" b="17145"/>
            <wp:docPr id="10" name="Picture 10" descr="Une image contenant texte, logiciel, nombre, Page web&#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Une image contenant texte, logiciel, nombre, Page web&#10;&#10;Le contenu généré par l’IA peut être incorrect."/>
                    <pic:cNvPicPr/>
                  </pic:nvPicPr>
                  <pic:blipFill>
                    <a:blip r:embed="rId38" cstate="print">
                      <a:extLst>
                        <a:ext uri="{28A0092B-C50C-407E-A947-70E740481C1C}">
                          <a14:useLocalDpi xmlns:a14="http://schemas.microsoft.com/office/drawing/2010/main" val="0"/>
                        </a:ext>
                      </a:extLst>
                    </a:blip>
                    <a:stretch>
                      <a:fillRect/>
                    </a:stretch>
                  </pic:blipFill>
                  <pic:spPr>
                    <a:xfrm>
                      <a:off x="0" y="0"/>
                      <a:ext cx="5971540" cy="2840920"/>
                    </a:xfrm>
                    <a:prstGeom prst="rect">
                      <a:avLst/>
                    </a:prstGeom>
                    <a:ln w="3175">
                      <a:solidFill>
                        <a:schemeClr val="tx1"/>
                      </a:solidFill>
                    </a:ln>
                  </pic:spPr>
                </pic:pic>
              </a:graphicData>
            </a:graphic>
          </wp:inline>
        </w:drawing>
      </w:r>
    </w:p>
    <w:p w14:paraId="5BD04572" w14:textId="77777777" w:rsidR="00A96C5E" w:rsidRPr="003955DA" w:rsidRDefault="00A96C5E" w:rsidP="00CF6319">
      <w:pPr>
        <w:pStyle w:val="Paragraphedeliste"/>
        <w:numPr>
          <w:ilvl w:val="0"/>
          <w:numId w:val="11"/>
        </w:numPr>
        <w:spacing w:before="60" w:after="60" w:line="276" w:lineRule="auto"/>
      </w:pPr>
      <w:r w:rsidRPr="003955DA">
        <w:t xml:space="preserve">Si l’interface est disponible dans plus d’une langue, il faut traduire le nom de l’élément dans toutes les langues choisies. Pour ce faire, lorsque vous nommez l’élément, cliquez sur le champ </w:t>
      </w:r>
      <w:r w:rsidRPr="003955DA">
        <w:rPr>
          <w:i/>
          <w:iCs/>
        </w:rPr>
        <w:t>Nom</w:t>
      </w:r>
      <w:r w:rsidRPr="003955DA">
        <w:t xml:space="preserve"> et inscrivez le nom dans tous les champs de langue requis.</w:t>
      </w:r>
    </w:p>
    <w:p w14:paraId="600513A8" w14:textId="77777777" w:rsidR="00A96C5E" w:rsidRPr="003955DA" w:rsidRDefault="00A96C5E" w:rsidP="00CF6319">
      <w:pPr>
        <w:pStyle w:val="Paragraphedeliste"/>
        <w:numPr>
          <w:ilvl w:val="0"/>
          <w:numId w:val="18"/>
        </w:numPr>
        <w:spacing w:before="60" w:after="60" w:line="276" w:lineRule="auto"/>
        <w:rPr>
          <w:color w:val="000000" w:themeColor="text1"/>
        </w:rPr>
      </w:pPr>
      <w:r w:rsidRPr="003955DA">
        <w:rPr>
          <w:color w:val="000000" w:themeColor="text1"/>
        </w:rPr>
        <w:lastRenderedPageBreak/>
        <w:t>Le type de fichier n’a pas à être complété à moins que vous ne diffusiez des fichiers complémentaires, sans quoi il faut cocher la deuxième option.</w:t>
      </w:r>
    </w:p>
    <w:p w14:paraId="3DD00DCA" w14:textId="77777777" w:rsidR="00A96C5E" w:rsidRPr="003955DA" w:rsidRDefault="00A96C5E" w:rsidP="00CF6319">
      <w:pPr>
        <w:pStyle w:val="Paragraphedeliste"/>
        <w:numPr>
          <w:ilvl w:val="0"/>
          <w:numId w:val="18"/>
        </w:numPr>
        <w:spacing w:before="60" w:after="60" w:line="276" w:lineRule="auto"/>
        <w:rPr>
          <w:color w:val="000000" w:themeColor="text1"/>
        </w:rPr>
      </w:pPr>
      <w:r w:rsidRPr="003955DA">
        <w:rPr>
          <w:color w:val="000000" w:themeColor="text1"/>
        </w:rPr>
        <w:t xml:space="preserve">La section </w:t>
      </w:r>
      <w:r w:rsidRPr="003955DA">
        <w:rPr>
          <w:i/>
          <w:iCs/>
          <w:color w:val="000000" w:themeColor="text1"/>
        </w:rPr>
        <w:t xml:space="preserve">Obligatoire avec les soumissions </w:t>
      </w:r>
      <w:r w:rsidRPr="003955DA">
        <w:rPr>
          <w:color w:val="000000" w:themeColor="text1"/>
        </w:rPr>
        <w:t>vous permet de déterminer quels éléments doivent absolument se retrouver dans une soumission afin qu’un auteur puisse procéder à sa soumission.</w:t>
      </w:r>
    </w:p>
    <w:p w14:paraId="71ADDE97" w14:textId="77777777" w:rsidR="00A96C5E" w:rsidRPr="003955DA" w:rsidRDefault="00A96C5E" w:rsidP="00CF6319">
      <w:pPr>
        <w:pStyle w:val="Paragraphedeliste"/>
        <w:numPr>
          <w:ilvl w:val="0"/>
          <w:numId w:val="18"/>
        </w:numPr>
        <w:spacing w:before="60" w:after="60" w:line="276" w:lineRule="auto"/>
      </w:pPr>
      <w:r w:rsidRPr="003955DA">
        <w:t xml:space="preserve">Dans la section </w:t>
      </w:r>
      <w:r w:rsidRPr="003955DA">
        <w:rPr>
          <w:i/>
          <w:iCs/>
        </w:rPr>
        <w:t>Métadonnées</w:t>
      </w:r>
      <w:r w:rsidRPr="003955DA">
        <w:t xml:space="preserve"> du fichier, laissez l’option Document si l’élément doit hériter des métadonnées que l’article auquel il se rattache. Si les métadonnées doivent être différentes, choisissez l’option qui s’applique (Illustrations ou Contenu complémentaire).</w:t>
      </w:r>
    </w:p>
    <w:p w14:paraId="36412963" w14:textId="77777777" w:rsidR="00A96C5E" w:rsidRPr="003955DA" w:rsidRDefault="00A96C5E" w:rsidP="00597660">
      <w:pPr>
        <w:spacing w:line="276" w:lineRule="auto"/>
      </w:pPr>
      <w:r w:rsidRPr="003955DA">
        <w:t xml:space="preserve">Ne pas modifier la clé. Une fois les différents champs complétés, cliquez sur </w:t>
      </w:r>
      <w:r w:rsidRPr="003955DA">
        <w:rPr>
          <w:b/>
        </w:rPr>
        <w:t>Enregistrer</w:t>
      </w:r>
      <w:r w:rsidRPr="003955DA">
        <w:t>.</w:t>
      </w:r>
    </w:p>
    <w:p w14:paraId="7CDD8F68" w14:textId="77777777" w:rsidR="00A96C5E" w:rsidRPr="003955DA" w:rsidRDefault="00A96C5E" w:rsidP="00597660">
      <w:pPr>
        <w:pStyle w:val="Titre4"/>
        <w:spacing w:line="276" w:lineRule="auto"/>
      </w:pPr>
      <w:bookmarkStart w:id="70" w:name="_Toc532994481"/>
      <w:bookmarkStart w:id="71" w:name="_Toc81979103"/>
      <w:bookmarkStart w:id="72" w:name="_Toc219467038"/>
      <w:bookmarkStart w:id="73" w:name="_Toc224826515"/>
      <w:r w:rsidRPr="003955DA">
        <w:t>Évaluation</w:t>
      </w:r>
      <w:bookmarkEnd w:id="70"/>
      <w:bookmarkEnd w:id="71"/>
      <w:bookmarkEnd w:id="72"/>
      <w:bookmarkEnd w:id="73"/>
    </w:p>
    <w:p w14:paraId="5AD37DD1" w14:textId="77777777" w:rsidR="00A96C5E" w:rsidRPr="003955DA" w:rsidRDefault="00A96C5E" w:rsidP="00597660">
      <w:pPr>
        <w:spacing w:line="276" w:lineRule="auto"/>
      </w:pPr>
      <w:r w:rsidRPr="003955DA">
        <w:t xml:space="preserve">L’onglet </w:t>
      </w:r>
      <w:r w:rsidRPr="003955DA">
        <w:rPr>
          <w:i/>
          <w:iCs/>
        </w:rPr>
        <w:t>Évaluation</w:t>
      </w:r>
      <w:r w:rsidRPr="003955DA">
        <w:t xml:space="preserve"> permet de configurer le processus d’évaluation de votre revue. </w:t>
      </w:r>
    </w:p>
    <w:p w14:paraId="7E8EB0A2" w14:textId="77777777" w:rsidR="00A96C5E" w:rsidRPr="003955DA" w:rsidRDefault="00A96C5E" w:rsidP="00597660">
      <w:pPr>
        <w:pStyle w:val="Titre5"/>
        <w:spacing w:line="276" w:lineRule="auto"/>
      </w:pPr>
      <w:bookmarkStart w:id="74" w:name="_Toc224826516"/>
      <w:r w:rsidRPr="003955DA">
        <w:t>Configuration</w:t>
      </w:r>
      <w:bookmarkEnd w:id="74"/>
    </w:p>
    <w:p w14:paraId="431B44C4" w14:textId="77777777" w:rsidR="00A96C5E" w:rsidRPr="003955DA" w:rsidRDefault="00A96C5E" w:rsidP="00597660">
      <w:pPr>
        <w:spacing w:line="276" w:lineRule="auto"/>
      </w:pPr>
      <w:r w:rsidRPr="003955DA">
        <w:t xml:space="preserve">La sous-section </w:t>
      </w:r>
      <w:r w:rsidRPr="003955DA">
        <w:rPr>
          <w:i/>
          <w:iCs/>
        </w:rPr>
        <w:t>Configuration</w:t>
      </w:r>
      <w:r w:rsidRPr="003955DA">
        <w:t xml:space="preserve"> sert à configurer les éléments suivants :</w:t>
      </w:r>
    </w:p>
    <w:p w14:paraId="0829EE3F" w14:textId="77777777" w:rsidR="00A96C5E" w:rsidRPr="003955DA" w:rsidRDefault="00A96C5E" w:rsidP="00597660">
      <w:pPr>
        <w:pStyle w:val="Listepuces-Noir"/>
        <w:spacing w:line="276" w:lineRule="auto"/>
        <w:rPr>
          <w:rFonts w:cs="ArialMT"/>
          <w:sz w:val="17"/>
          <w:szCs w:val="17"/>
        </w:rPr>
      </w:pPr>
      <w:r w:rsidRPr="003955DA">
        <w:rPr>
          <w:b/>
        </w:rPr>
        <w:t>Mode d’évaluation par défaut</w:t>
      </w:r>
      <w:r w:rsidRPr="003955DA">
        <w:t xml:space="preserve"> : cette section est obligatoire, c’est ici que vous choisissez le mode d’évaluation par les pairs que vous utilisez dans votre revue. </w:t>
      </w:r>
    </w:p>
    <w:p w14:paraId="4BA58E99" w14:textId="77777777" w:rsidR="00A96C5E" w:rsidRPr="003955DA" w:rsidRDefault="00A96C5E" w:rsidP="00597660">
      <w:pPr>
        <w:pStyle w:val="Listepuces-Noir"/>
        <w:spacing w:line="276" w:lineRule="auto"/>
        <w:rPr>
          <w:rFonts w:cs="ArialMT"/>
          <w:sz w:val="17"/>
          <w:szCs w:val="17"/>
        </w:rPr>
      </w:pPr>
      <w:r w:rsidRPr="003955DA">
        <w:rPr>
          <w:b/>
        </w:rPr>
        <w:t>Restreindre l’accès aux fichiers</w:t>
      </w:r>
      <w:r w:rsidRPr="003955DA">
        <w:t> : cette option permet de s’assurer que les évaluateurs n’auront accès aux fichiers de la soumission qu’après avoir accepté l’invitation à l’évaluation.</w:t>
      </w:r>
    </w:p>
    <w:p w14:paraId="295C67C3" w14:textId="77777777" w:rsidR="00A96C5E" w:rsidRPr="003955DA" w:rsidRDefault="00A96C5E" w:rsidP="00597660">
      <w:pPr>
        <w:pStyle w:val="Listepuces-Noir"/>
        <w:spacing w:line="276" w:lineRule="auto"/>
        <w:rPr>
          <w:rFonts w:cs="ArialMT"/>
          <w:sz w:val="17"/>
          <w:szCs w:val="17"/>
        </w:rPr>
      </w:pPr>
      <w:r w:rsidRPr="003955DA">
        <w:rPr>
          <w:b/>
        </w:rPr>
        <w:t>Activer l’accès en un clic pour l’évaluateur-trice</w:t>
      </w:r>
      <w:r w:rsidRPr="003955DA">
        <w:t> : cette section permet d’activer l’accès aux soumissions en un clic pour qu’ils accèdent à la plateforme sans avoir à se connecter avec un nom d’utilisateur et un mot de passe.</w:t>
      </w:r>
    </w:p>
    <w:p w14:paraId="5905780F" w14:textId="77777777" w:rsidR="00A96C5E" w:rsidRPr="003955DA" w:rsidRDefault="00A96C5E" w:rsidP="00597660">
      <w:pPr>
        <w:pStyle w:val="Listepuces-Noir"/>
        <w:spacing w:line="276" w:lineRule="auto"/>
        <w:rPr>
          <w:rFonts w:cs="ArialMT"/>
          <w:sz w:val="17"/>
          <w:szCs w:val="17"/>
        </w:rPr>
      </w:pPr>
      <w:r w:rsidRPr="003955DA">
        <w:rPr>
          <w:b/>
        </w:rPr>
        <w:t>Suggestion d’évaluateur(trice)s au moment de la soumission</w:t>
      </w:r>
      <w:r w:rsidRPr="003955DA">
        <w:t>: cette option doit être côchée si la revue souhaite permettre aux auteurs de suggérer des évaluateurs.</w:t>
      </w:r>
    </w:p>
    <w:p w14:paraId="41DBB795" w14:textId="77777777" w:rsidR="00A96C5E" w:rsidRPr="003955DA" w:rsidRDefault="00A96C5E" w:rsidP="00597660">
      <w:pPr>
        <w:pStyle w:val="Listepuces-Noir"/>
        <w:spacing w:line="276" w:lineRule="auto"/>
      </w:pPr>
      <w:r w:rsidRPr="003955DA">
        <w:rPr>
          <w:b/>
        </w:rPr>
        <w:t xml:space="preserve">Délai de réponse par défaut </w:t>
      </w:r>
      <w:r w:rsidRPr="003955DA">
        <w:t xml:space="preserve">: pour configurer le délai de réponse laissé aux évaluateurs pour répondre à l’invitation d’évaluation. À noter, le délai est calculé en fonction du moment où vous envoyez l’invitation à l’évaluateur. </w:t>
      </w:r>
    </w:p>
    <w:p w14:paraId="251EAAB1" w14:textId="77777777" w:rsidR="00A96C5E" w:rsidRPr="003955DA" w:rsidRDefault="00A96C5E" w:rsidP="00597660">
      <w:pPr>
        <w:pStyle w:val="Listepuces-Noir"/>
        <w:spacing w:line="276" w:lineRule="auto"/>
        <w:rPr>
          <w:rFonts w:cs="ArialMT"/>
          <w:sz w:val="17"/>
          <w:szCs w:val="17"/>
        </w:rPr>
      </w:pPr>
      <w:r w:rsidRPr="003955DA">
        <w:rPr>
          <w:b/>
        </w:rPr>
        <w:t>Délai par défaut pour compléter l’évaluation </w:t>
      </w:r>
      <w:r w:rsidRPr="003955DA">
        <w:t>:</w:t>
      </w:r>
      <w:r w:rsidRPr="003955DA">
        <w:rPr>
          <w:b/>
        </w:rPr>
        <w:t xml:space="preserve"> </w:t>
      </w:r>
      <w:r w:rsidRPr="003955DA">
        <w:t>pour configurer le délai laissé aux évaluateurs pour qu’ils envoient leur recommandation. À noter, le délai est calculé en fonction du moment où vous envoyez l’invitation à l’évaluateur.</w:t>
      </w:r>
    </w:p>
    <w:p w14:paraId="248720CB" w14:textId="77777777" w:rsidR="00A96C5E" w:rsidRPr="003955DA" w:rsidRDefault="00A96C5E" w:rsidP="00597660">
      <w:pPr>
        <w:pStyle w:val="Listepuces-Noir"/>
        <w:spacing w:line="276" w:lineRule="auto"/>
        <w:rPr>
          <w:rFonts w:cs="ArialMT"/>
          <w:sz w:val="17"/>
          <w:szCs w:val="17"/>
        </w:rPr>
      </w:pPr>
      <w:r w:rsidRPr="003955DA">
        <w:rPr>
          <w:b/>
        </w:rPr>
        <w:t>Minimum d’évaluations confirmées exigées </w:t>
      </w:r>
      <w:r w:rsidRPr="003955DA">
        <w:t>: pour configurer une quantité minimale d’évaluations à valider avant de pouvoir procéder à la révision.</w:t>
      </w:r>
    </w:p>
    <w:p w14:paraId="6F01D313" w14:textId="77777777" w:rsidR="00A96C5E" w:rsidRPr="003955DA" w:rsidRDefault="00A96C5E" w:rsidP="00597660">
      <w:pPr>
        <w:pStyle w:val="Listepuces-Noir"/>
        <w:spacing w:line="276" w:lineRule="auto"/>
        <w:rPr>
          <w:rFonts w:cstheme="minorHAnsi"/>
          <w:b/>
          <w:szCs w:val="19"/>
        </w:rPr>
      </w:pPr>
      <w:r w:rsidRPr="003955DA">
        <w:rPr>
          <w:rFonts w:cstheme="minorHAnsi"/>
          <w:b/>
          <w:szCs w:val="19"/>
        </w:rPr>
        <w:t>Rappels pour l’évaluation</w:t>
      </w:r>
      <w:r w:rsidRPr="003955DA">
        <w:rPr>
          <w:rFonts w:cstheme="minorHAnsi"/>
          <w:szCs w:val="19"/>
        </w:rPr>
        <w:t>: cette section permet de configurer des rappels envoyés automatiquement par courriel aux intervenants concernés aux périodes choisies. Elle est constituée de quatre barres de réglages horizontales qui permettent toutes de situer ces rappels entre aucun envoi et 14 jours avant ou après la date d’échéance.</w:t>
      </w:r>
    </w:p>
    <w:p w14:paraId="340B7D1C" w14:textId="77777777" w:rsidR="00A96C5E" w:rsidRPr="003955DA" w:rsidRDefault="00A96C5E" w:rsidP="00597660">
      <w:pPr>
        <w:pStyle w:val="Listepuces-Noir"/>
        <w:numPr>
          <w:ilvl w:val="1"/>
          <w:numId w:val="4"/>
        </w:numPr>
        <w:spacing w:line="276" w:lineRule="auto"/>
        <w:rPr>
          <w:rFonts w:cstheme="minorHAnsi"/>
          <w:szCs w:val="19"/>
        </w:rPr>
      </w:pPr>
      <w:r w:rsidRPr="003955DA">
        <w:rPr>
          <w:rFonts w:cstheme="minorHAnsi"/>
          <w:b/>
          <w:szCs w:val="19"/>
        </w:rPr>
        <w:t>Réponse à l'invitation à évaluer - Avant la date d'échéance </w:t>
      </w:r>
      <w:r w:rsidRPr="003955DA">
        <w:rPr>
          <w:rFonts w:cstheme="minorHAnsi"/>
          <w:szCs w:val="19"/>
        </w:rPr>
        <w:t>: détermine le délai d’envoi du rappel, avant la date d’échéance, à un évaluateur invité n’ayant pas encore répondu.</w:t>
      </w:r>
    </w:p>
    <w:p w14:paraId="37CB62BB" w14:textId="77777777" w:rsidR="00A96C5E" w:rsidRPr="003955DA" w:rsidRDefault="00A96C5E" w:rsidP="00597660">
      <w:pPr>
        <w:pStyle w:val="Listepuces-Noir"/>
        <w:numPr>
          <w:ilvl w:val="1"/>
          <w:numId w:val="4"/>
        </w:numPr>
        <w:spacing w:line="276" w:lineRule="auto"/>
        <w:rPr>
          <w:rFonts w:cstheme="minorHAnsi"/>
          <w:b/>
          <w:szCs w:val="19"/>
        </w:rPr>
      </w:pPr>
      <w:r w:rsidRPr="003955DA">
        <w:rPr>
          <w:rFonts w:cstheme="minorHAnsi"/>
          <w:b/>
          <w:szCs w:val="19"/>
        </w:rPr>
        <w:lastRenderedPageBreak/>
        <w:t>Réponse à l'invitation à évaluer - Après la date d'échéance </w:t>
      </w:r>
      <w:r w:rsidRPr="003955DA">
        <w:rPr>
          <w:rFonts w:cstheme="minorHAnsi"/>
          <w:szCs w:val="19"/>
        </w:rPr>
        <w:t>: détermine le délai d’envoi du rappel, au-delà de la date d’échéance, à un évaluateur invité n’ayant pas encore répondu.</w:t>
      </w:r>
    </w:p>
    <w:p w14:paraId="10976552" w14:textId="77777777" w:rsidR="00A96C5E" w:rsidRPr="003955DA" w:rsidRDefault="00A96C5E" w:rsidP="00597660">
      <w:pPr>
        <w:pStyle w:val="Listepuces-Noir"/>
        <w:numPr>
          <w:ilvl w:val="1"/>
          <w:numId w:val="4"/>
        </w:numPr>
        <w:spacing w:line="276" w:lineRule="auto"/>
        <w:rPr>
          <w:rFonts w:cstheme="minorHAnsi"/>
          <w:szCs w:val="19"/>
        </w:rPr>
      </w:pPr>
      <w:r w:rsidRPr="003955DA">
        <w:rPr>
          <w:rFonts w:cstheme="minorHAnsi"/>
          <w:b/>
          <w:szCs w:val="19"/>
        </w:rPr>
        <w:t>Rapport d'évaluation - Avant la date d'échéance </w:t>
      </w:r>
      <w:r w:rsidRPr="003955DA">
        <w:rPr>
          <w:rFonts w:cstheme="minorHAnsi"/>
          <w:szCs w:val="19"/>
        </w:rPr>
        <w:t>: détermine le délai d’envoi du rappel, avant la date d’échéance, à un évaluateur en attente de la soumission de son rapport d’évaluation.</w:t>
      </w:r>
    </w:p>
    <w:p w14:paraId="1B16B5E9" w14:textId="7803144B" w:rsidR="00A96C5E" w:rsidRPr="003955DA" w:rsidRDefault="00A96C5E" w:rsidP="00597660">
      <w:pPr>
        <w:pStyle w:val="Listepuces-Noir"/>
        <w:numPr>
          <w:ilvl w:val="1"/>
          <w:numId w:val="4"/>
        </w:numPr>
        <w:spacing w:line="276" w:lineRule="auto"/>
        <w:rPr>
          <w:rFonts w:cstheme="minorHAnsi"/>
          <w:szCs w:val="19"/>
        </w:rPr>
      </w:pPr>
      <w:r w:rsidRPr="003955DA">
        <w:rPr>
          <w:rFonts w:cstheme="minorHAnsi"/>
          <w:b/>
          <w:szCs w:val="19"/>
        </w:rPr>
        <w:t>Rapport d'évaluation - Après la date d'échéance </w:t>
      </w:r>
      <w:r w:rsidRPr="003955DA">
        <w:rPr>
          <w:rFonts w:cstheme="minorHAnsi"/>
          <w:szCs w:val="19"/>
        </w:rPr>
        <w:t>: détermine le délai d’envoi du rappel, au-delà de la date d’échéance, à un évaluateur</w:t>
      </w:r>
      <w:r w:rsidRPr="003955DA">
        <w:t xml:space="preserve"> </w:t>
      </w:r>
      <w:r w:rsidRPr="003955DA">
        <w:rPr>
          <w:rFonts w:cstheme="minorHAnsi"/>
          <w:szCs w:val="19"/>
        </w:rPr>
        <w:t>en attente de la soumission de son rapport d’évaluation.</w:t>
      </w:r>
      <w:r w:rsidR="001F4F10" w:rsidRPr="001F4F10">
        <w:rPr>
          <w:noProof/>
        </w:rPr>
        <w:t xml:space="preserve"> </w:t>
      </w:r>
      <w:r w:rsidR="001F4F10">
        <w:rPr>
          <w:noProof/>
        </w:rPr>
        <w:drawing>
          <wp:inline distT="0" distB="0" distL="0" distR="0" wp14:anchorId="0215B7DC" wp14:editId="163B323D">
            <wp:extent cx="4811938" cy="5558790"/>
            <wp:effectExtent l="19050" t="19050" r="27305" b="22860"/>
            <wp:docPr id="849936225" name="Picture 849936225" descr="Une image contenant text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36225" name="Image 849936225" descr="Une image contenant texte&#10;&#10;Description générée automatiquement"/>
                    <pic:cNvPicPr/>
                  </pic:nvPicPr>
                  <pic:blipFill>
                    <a:blip r:embed="rId39"/>
                    <a:stretch>
                      <a:fillRect/>
                    </a:stretch>
                  </pic:blipFill>
                  <pic:spPr>
                    <a:xfrm>
                      <a:off x="0" y="0"/>
                      <a:ext cx="4818964" cy="5566906"/>
                    </a:xfrm>
                    <a:prstGeom prst="rect">
                      <a:avLst/>
                    </a:prstGeom>
                    <a:ln w="9525">
                      <a:solidFill>
                        <a:schemeClr val="tx1"/>
                      </a:solidFill>
                    </a:ln>
                  </pic:spPr>
                </pic:pic>
              </a:graphicData>
            </a:graphic>
          </wp:inline>
        </w:drawing>
      </w:r>
    </w:p>
    <w:p w14:paraId="2B5E66F8" w14:textId="77777777" w:rsidR="009866AC" w:rsidRDefault="009866AC" w:rsidP="009866AC">
      <w:pPr>
        <w:pStyle w:val="Listepuces-Noir"/>
        <w:numPr>
          <w:ilvl w:val="0"/>
          <w:numId w:val="0"/>
        </w:numPr>
      </w:pPr>
      <w:r>
        <w:t xml:space="preserve">Une fois les différents champs de l’onglet complétés, cliquez sur </w:t>
      </w:r>
      <w:r w:rsidRPr="00000134">
        <w:rPr>
          <w:b/>
        </w:rPr>
        <w:t>Enregistrer</w:t>
      </w:r>
      <w:r w:rsidRPr="00776079">
        <w:t xml:space="preserve">. </w:t>
      </w:r>
    </w:p>
    <w:p w14:paraId="7CF6A405" w14:textId="77777777" w:rsidR="00EC685A" w:rsidRDefault="00EC685A" w:rsidP="00EC685A"/>
    <w:p w14:paraId="1A466E0D" w14:textId="03E4D61C" w:rsidR="00EC685A" w:rsidRDefault="00EC685A" w:rsidP="00EC685A">
      <w:pPr>
        <w:pStyle w:val="Titre5"/>
        <w:spacing w:line="276" w:lineRule="auto"/>
      </w:pPr>
      <w:bookmarkStart w:id="75" w:name="_Toc224826517"/>
      <w:r>
        <w:lastRenderedPageBreak/>
        <w:t>Conseils aux évaluateurs-trices</w:t>
      </w:r>
      <w:bookmarkEnd w:id="75"/>
    </w:p>
    <w:p w14:paraId="1AF8A87D" w14:textId="77777777" w:rsidR="00EC685A" w:rsidRDefault="00EC685A" w:rsidP="00EC685A">
      <w:pPr>
        <w:spacing w:line="276" w:lineRule="auto"/>
      </w:pPr>
      <w:r>
        <w:t xml:space="preserve">La sous-section </w:t>
      </w:r>
      <w:r>
        <w:rPr>
          <w:i/>
          <w:iCs/>
        </w:rPr>
        <w:t>Conseils aux évaluateurs-trices</w:t>
      </w:r>
      <w:r>
        <w:t xml:space="preserve"> sert à configurer les éléments suivants :</w:t>
      </w:r>
    </w:p>
    <w:p w14:paraId="50648CFD" w14:textId="77777777" w:rsidR="00EC685A" w:rsidRPr="00203753" w:rsidRDefault="00EC685A" w:rsidP="00CF6319">
      <w:pPr>
        <w:pStyle w:val="Paragraphedeliste"/>
        <w:numPr>
          <w:ilvl w:val="0"/>
          <w:numId w:val="17"/>
        </w:numPr>
        <w:autoSpaceDE w:val="0"/>
        <w:autoSpaceDN w:val="0"/>
        <w:adjustRightInd w:val="0"/>
        <w:spacing w:before="60" w:after="0" w:line="276" w:lineRule="auto"/>
        <w:rPr>
          <w:rFonts w:ascii="ArialMT" w:hAnsi="ArialMT" w:cs="ArialMT"/>
          <w:color w:val="000000"/>
          <w:sz w:val="17"/>
          <w:szCs w:val="17"/>
        </w:rPr>
      </w:pPr>
      <w:r w:rsidRPr="00203753">
        <w:rPr>
          <w:b/>
        </w:rPr>
        <w:t>Directives pour l'évaluation </w:t>
      </w:r>
      <w:r w:rsidRPr="00203753">
        <w:t xml:space="preserve">: cette section </w:t>
      </w:r>
      <w:r>
        <w:t>permet de donner des directives à l’auteur pour l’évaluation. Ces directives peuvent contenir des consignes sur les critères d’évaluation et sur la façon de faire les recommandations dans la plateforme (ex : remplir le formulaire, joindre un fichier, etc.) C</w:t>
      </w:r>
      <w:r w:rsidRPr="00203753">
        <w:t xml:space="preserve">e texte sera </w:t>
      </w:r>
      <w:r>
        <w:t>présenté</w:t>
      </w:r>
      <w:r w:rsidRPr="00203753">
        <w:t xml:space="preserve"> aux évaluateurs</w:t>
      </w:r>
      <w:r>
        <w:t xml:space="preserve"> après qu’ils aient répondu positivement à l’invitation,</w:t>
      </w:r>
      <w:r w:rsidRPr="00203753">
        <w:t xml:space="preserve"> à l’étape 2 du processus d’évaluation.</w:t>
      </w:r>
    </w:p>
    <w:p w14:paraId="3C81ADFC" w14:textId="77777777" w:rsidR="00EC685A" w:rsidRPr="002E4835" w:rsidRDefault="00EC685A" w:rsidP="00CF6319">
      <w:pPr>
        <w:pStyle w:val="Paragraphedeliste"/>
        <w:numPr>
          <w:ilvl w:val="0"/>
          <w:numId w:val="17"/>
        </w:numPr>
        <w:autoSpaceDE w:val="0"/>
        <w:autoSpaceDN w:val="0"/>
        <w:adjustRightInd w:val="0"/>
        <w:spacing w:before="60" w:after="0" w:line="276" w:lineRule="auto"/>
        <w:rPr>
          <w:rFonts w:ascii="ArialMT" w:hAnsi="ArialMT" w:cs="ArialMT"/>
          <w:color w:val="000000"/>
          <w:sz w:val="17"/>
          <w:szCs w:val="17"/>
        </w:rPr>
      </w:pPr>
      <w:r w:rsidRPr="676B780F">
        <w:rPr>
          <w:b/>
          <w:bCs/>
        </w:rPr>
        <w:t>Intérêts divergents</w:t>
      </w:r>
      <w:r>
        <w:t xml:space="preserve"> : permet d’activer une déclaration d’intérêts divergents (conflits d’intérêts). Cette déclaration doit être remplie par les évaluateurs invités au moment de répondre à l’invitation de la revue. Pour activer cette option, il faut inscrire la politique de divulgation des intérêts divergents de la revue dans le champ </w:t>
      </w:r>
      <w:r w:rsidRPr="676B780F">
        <w:rPr>
          <w:i/>
          <w:iCs/>
        </w:rPr>
        <w:t xml:space="preserve">Intérêts </w:t>
      </w:r>
      <w:r w:rsidRPr="00403A7B">
        <w:rPr>
          <w:i/>
          <w:iCs/>
        </w:rPr>
        <w:t>divergents</w:t>
      </w:r>
      <w:r w:rsidRPr="00403A7B">
        <w:t>.</w:t>
      </w:r>
      <w:r>
        <w:t xml:space="preserve"> Cette politique sera rendue accessible aux évaluateurs dans leur formulaire de réponse à l’invitation (Étape 1 du processus d’évaluation). </w:t>
      </w:r>
    </w:p>
    <w:p w14:paraId="55FC81D9" w14:textId="77777777" w:rsidR="00EC685A" w:rsidRDefault="00EC685A" w:rsidP="00CF6319">
      <w:pPr>
        <w:pStyle w:val="Paragraphedeliste"/>
        <w:numPr>
          <w:ilvl w:val="0"/>
          <w:numId w:val="17"/>
        </w:numPr>
        <w:autoSpaceDE w:val="0"/>
        <w:autoSpaceDN w:val="0"/>
        <w:adjustRightInd w:val="0"/>
        <w:spacing w:before="60" w:after="0" w:line="276" w:lineRule="auto"/>
      </w:pPr>
      <w:r w:rsidRPr="00534404">
        <w:rPr>
          <w:b/>
          <w:bCs/>
        </w:rPr>
        <w:t xml:space="preserve">Afficher un lien </w:t>
      </w:r>
      <w:r w:rsidRPr="00534404">
        <w:rPr>
          <w:b/>
          <w:bCs/>
          <w:u w:val="single"/>
        </w:rPr>
        <w:t>Comment s'assurer que tous les fichiers sont anonymisés</w:t>
      </w:r>
      <w:r w:rsidRPr="00534404">
        <w:rPr>
          <w:b/>
          <w:bCs/>
        </w:rPr>
        <w:t xml:space="preserve"> lors du téléversement : </w:t>
      </w:r>
      <w:r>
        <w:t>affiche des instructions sur l’anonymisation des fichiers Word et PDF pour les évaluateurs lorsque ceux-ci téléversent un fichier.</w:t>
      </w:r>
      <w:r w:rsidRPr="00534404">
        <w:rPr>
          <w:b/>
          <w:bCs/>
        </w:rPr>
        <w:t xml:space="preserve"> </w:t>
      </w:r>
    </w:p>
    <w:p w14:paraId="530E51D9" w14:textId="77777777" w:rsidR="00EC685A" w:rsidRDefault="00EC685A" w:rsidP="00CF6319">
      <w:pPr>
        <w:pStyle w:val="Paragraphedeliste"/>
        <w:numPr>
          <w:ilvl w:val="0"/>
          <w:numId w:val="11"/>
        </w:numPr>
        <w:spacing w:before="60" w:after="60" w:line="276" w:lineRule="auto"/>
      </w:pPr>
      <w:r>
        <w:t>Si l’interface est disponible dans plus d’une langue, il faut traduire les informations concernant les directives et les intérêts divergents dans toutes les langues choisies. Pour ce faire, cliquez sur-le-champ pour entrer le texte et inscrivez les informations dans tous les champs requis.</w:t>
      </w:r>
    </w:p>
    <w:p w14:paraId="6766E0E0" w14:textId="77777777" w:rsidR="00EC685A" w:rsidRDefault="00EC685A" w:rsidP="00EC685A">
      <w:pPr>
        <w:spacing w:line="276" w:lineRule="auto"/>
      </w:pPr>
      <w:r>
        <w:t xml:space="preserve"> Une fois les différents champs de l’onglet complétés, cliquez sur </w:t>
      </w:r>
      <w:r w:rsidRPr="00E50C5D">
        <w:rPr>
          <w:b/>
        </w:rPr>
        <w:t>Enregistrer</w:t>
      </w:r>
      <w:r w:rsidRPr="00776079">
        <w:t xml:space="preserve">. </w:t>
      </w:r>
    </w:p>
    <w:p w14:paraId="342ED30F" w14:textId="42B6EEBA" w:rsidR="00F94564" w:rsidRDefault="00F54842" w:rsidP="002B55EF">
      <w:pPr>
        <w:spacing w:line="276" w:lineRule="auto"/>
        <w:rPr>
          <w:rFonts w:cstheme="minorHAnsi"/>
          <w:color w:val="000000"/>
        </w:rPr>
      </w:pPr>
      <w:r>
        <w:rPr>
          <w:noProof/>
        </w:rPr>
        <w:drawing>
          <wp:inline distT="0" distB="0" distL="0" distR="0" wp14:anchorId="7EF11FE5" wp14:editId="2911D956">
            <wp:extent cx="3781425" cy="3643123"/>
            <wp:effectExtent l="19050" t="19050" r="9525" b="14605"/>
            <wp:docPr id="53" name="Picture 53" descr="Une image contenant texte, capture d’écran, logiciel, affichag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 name="Picture 53" descr="Une image contenant texte, capture d’écran, logiciel, affichage&#10;&#10;Le contenu généré par l’IA peut être incorrect."/>
                    <pic:cNvPicPr/>
                  </pic:nvPicPr>
                  <pic:blipFill>
                    <a:blip r:embed="rId40"/>
                    <a:stretch>
                      <a:fillRect/>
                    </a:stretch>
                  </pic:blipFill>
                  <pic:spPr>
                    <a:xfrm>
                      <a:off x="0" y="0"/>
                      <a:ext cx="3809259" cy="3669939"/>
                    </a:xfrm>
                    <a:prstGeom prst="rect">
                      <a:avLst/>
                    </a:prstGeom>
                    <a:ln w="3175">
                      <a:solidFill>
                        <a:schemeClr val="tx1"/>
                      </a:solidFill>
                    </a:ln>
                  </pic:spPr>
                </pic:pic>
              </a:graphicData>
            </a:graphic>
          </wp:inline>
        </w:drawing>
      </w:r>
    </w:p>
    <w:p w14:paraId="5287E3DA" w14:textId="77777777" w:rsidR="00AB7297" w:rsidRPr="00AB7297" w:rsidRDefault="00AB7297" w:rsidP="00AB7297">
      <w:pPr>
        <w:pStyle w:val="Titre5"/>
        <w:spacing w:line="276" w:lineRule="auto"/>
      </w:pPr>
      <w:bookmarkStart w:id="76" w:name="_Toc224826518"/>
      <w:r w:rsidRPr="00AB7297">
        <w:lastRenderedPageBreak/>
        <w:t>Formulaires d’évaluation</w:t>
      </w:r>
      <w:bookmarkEnd w:id="76"/>
    </w:p>
    <w:p w14:paraId="423D0853" w14:textId="77777777" w:rsidR="00AB7297" w:rsidRPr="00AB7297" w:rsidRDefault="00AB7297" w:rsidP="00AB7297">
      <w:pPr>
        <w:autoSpaceDE w:val="0"/>
        <w:autoSpaceDN w:val="0"/>
        <w:adjustRightInd w:val="0"/>
        <w:spacing w:after="0" w:line="276" w:lineRule="auto"/>
        <w:rPr>
          <w:rFonts w:cs="ArialMT"/>
          <w:color w:val="000000"/>
          <w:sz w:val="17"/>
          <w:szCs w:val="17"/>
        </w:rPr>
      </w:pPr>
      <w:r w:rsidRPr="00AB7297">
        <w:rPr>
          <w:rFonts w:cstheme="majorHAnsi"/>
          <w:color w:val="000000"/>
          <w:szCs w:val="19"/>
        </w:rPr>
        <w:t xml:space="preserve">Cette sous-section permet de créer un formulaire </w:t>
      </w:r>
      <w:r w:rsidRPr="00AB7297">
        <w:t xml:space="preserve">d’évaluation personnalisé. Si vous souhaitez le faire, contacter la Bibliothèque. </w:t>
      </w:r>
    </w:p>
    <w:p w14:paraId="3A7521BC" w14:textId="77777777" w:rsidR="00AB7297" w:rsidRPr="00AB7297" w:rsidRDefault="00AB7297" w:rsidP="00AB7297">
      <w:pPr>
        <w:pStyle w:val="Titre4"/>
        <w:spacing w:line="276" w:lineRule="auto"/>
      </w:pPr>
      <w:bookmarkStart w:id="77" w:name="_Bibliothèque_de_l’éditeur"/>
      <w:bookmarkStart w:id="78" w:name="_Toc532994482"/>
      <w:bookmarkStart w:id="79" w:name="_Toc81979104"/>
      <w:bookmarkStart w:id="80" w:name="_Toc219467039"/>
      <w:bookmarkStart w:id="81" w:name="_Toc224826519"/>
      <w:bookmarkEnd w:id="77"/>
      <w:r w:rsidRPr="00AB7297">
        <w:t xml:space="preserve">Bibliothèque </w:t>
      </w:r>
      <w:bookmarkEnd w:id="78"/>
      <w:bookmarkEnd w:id="79"/>
      <w:r w:rsidRPr="00AB7297">
        <w:t>éditoriale</w:t>
      </w:r>
      <w:bookmarkEnd w:id="80"/>
      <w:bookmarkEnd w:id="81"/>
    </w:p>
    <w:p w14:paraId="3A9BEB02" w14:textId="77777777" w:rsidR="00AB7297" w:rsidRPr="00AB7297" w:rsidRDefault="00AB7297" w:rsidP="00AB7297">
      <w:pPr>
        <w:spacing w:line="276" w:lineRule="auto"/>
      </w:pPr>
      <w:r w:rsidRPr="00AB7297">
        <w:t xml:space="preserve">La Bibliothèque de l’éditeur sert à conserver des documents utiles pour la gestion de la revue (ex : le gabarit de contrat d’édition). Par défaut, les documents ne sont accessibles qu’à l’équipe de la revue. Vous pouvez toutefois les rendre accessibles publiquement si vous souhaitez que tous y aient accès à partir du site web de la revue. </w:t>
      </w:r>
    </w:p>
    <w:p w14:paraId="138E5C68" w14:textId="483914C0" w:rsidR="00F54842" w:rsidRDefault="003F5987" w:rsidP="002B55EF">
      <w:pPr>
        <w:spacing w:line="276" w:lineRule="auto"/>
        <w:rPr>
          <w:rFonts w:cstheme="minorHAnsi"/>
          <w:color w:val="000000"/>
        </w:rPr>
      </w:pPr>
      <w:r>
        <w:rPr>
          <w:noProof/>
        </w:rPr>
        <w:drawing>
          <wp:inline distT="0" distB="0" distL="0" distR="0" wp14:anchorId="50DDD9D9" wp14:editId="45715069">
            <wp:extent cx="5486400" cy="2911475"/>
            <wp:effectExtent l="19050" t="19050" r="19050" b="22225"/>
            <wp:docPr id="55" name="Picture 55" descr="Une image contenant texte, logiciel, Page web, Icône d’ordinateur&#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 name="Picture 55" descr="Une image contenant texte, logiciel, Page web, Icône d’ordinateur&#10;&#10;Le contenu généré par l’IA peut être incorrect."/>
                    <pic:cNvPicPr/>
                  </pic:nvPicPr>
                  <pic:blipFill>
                    <a:blip r:embed="rId41"/>
                    <a:stretch>
                      <a:fillRect/>
                    </a:stretch>
                  </pic:blipFill>
                  <pic:spPr>
                    <a:xfrm>
                      <a:off x="0" y="0"/>
                      <a:ext cx="5486400" cy="2911475"/>
                    </a:xfrm>
                    <a:prstGeom prst="rect">
                      <a:avLst/>
                    </a:prstGeom>
                    <a:ln w="3175">
                      <a:solidFill>
                        <a:schemeClr val="tx1"/>
                      </a:solidFill>
                    </a:ln>
                  </pic:spPr>
                </pic:pic>
              </a:graphicData>
            </a:graphic>
          </wp:inline>
        </w:drawing>
      </w:r>
    </w:p>
    <w:p w14:paraId="1469C720" w14:textId="77777777" w:rsidR="0083430D" w:rsidRDefault="0083430D" w:rsidP="0083430D">
      <w:pPr>
        <w:spacing w:line="276" w:lineRule="auto"/>
      </w:pPr>
      <w:r>
        <w:t xml:space="preserve">Pour ajouter un document, cliquez sur </w:t>
      </w:r>
      <w:r w:rsidRPr="000C2B09">
        <w:rPr>
          <w:b/>
          <w:bCs/>
        </w:rPr>
        <w:t>Ajouter un fichier</w:t>
      </w:r>
      <w:r w:rsidRPr="0053706A">
        <w:t>, puis donnez un nom au document</w:t>
      </w:r>
      <w:r>
        <w:t xml:space="preserve"> et</w:t>
      </w:r>
      <w:r w:rsidRPr="0053706A">
        <w:t xml:space="preserve"> choisissez le type souhaité. </w:t>
      </w:r>
    </w:p>
    <w:p w14:paraId="3908C1EF" w14:textId="77777777" w:rsidR="0083430D" w:rsidRDefault="0083430D" w:rsidP="00CF6319">
      <w:pPr>
        <w:pStyle w:val="Paragraphedeliste"/>
        <w:numPr>
          <w:ilvl w:val="0"/>
          <w:numId w:val="11"/>
        </w:numPr>
        <w:spacing w:before="60" w:after="60" w:line="276" w:lineRule="auto"/>
      </w:pPr>
      <w:r>
        <w:t>Si l’interface est disponible dans plus d’une langue, il faut traduire le nom du document dans toutes les langues choisies. Pour ce faire, cliquez sur-le-champ pour entrer le nom et inscrivez la traduction dans tous les champs requis.</w:t>
      </w:r>
    </w:p>
    <w:p w14:paraId="2004C737" w14:textId="77777777" w:rsidR="0083430D" w:rsidRDefault="0083430D" w:rsidP="0083430D">
      <w:pPr>
        <w:spacing w:line="276" w:lineRule="auto"/>
      </w:pPr>
      <w:r w:rsidRPr="0053706A">
        <w:t xml:space="preserve">Pour rendre le document public, cochez </w:t>
      </w:r>
      <w:r w:rsidRPr="002935E8">
        <w:rPr>
          <w:i/>
          <w:iCs/>
        </w:rPr>
        <w:t>Accès public</w:t>
      </w:r>
      <w:r w:rsidRPr="0053706A">
        <w:t xml:space="preserve"> et utilisez le lien fourni </w:t>
      </w:r>
      <w:r>
        <w:t xml:space="preserve">et affichez-le </w:t>
      </w:r>
      <w:r w:rsidRPr="0053706A">
        <w:t xml:space="preserve">dans la section du site où vous voulez </w:t>
      </w:r>
      <w:r>
        <w:t>rendre le document accessible</w:t>
      </w:r>
      <w:r w:rsidRPr="0053706A">
        <w:t xml:space="preserve">. </w:t>
      </w:r>
    </w:p>
    <w:p w14:paraId="725B5734" w14:textId="77777777" w:rsidR="0083430D" w:rsidRDefault="0083430D" w:rsidP="0083430D">
      <w:pPr>
        <w:spacing w:line="276" w:lineRule="auto"/>
      </w:pPr>
      <w:r>
        <w:t xml:space="preserve">Lorsque vous avez terminé, cliquez sur </w:t>
      </w:r>
      <w:r w:rsidRPr="002935E8">
        <w:rPr>
          <w:b/>
          <w:bCs/>
        </w:rPr>
        <w:t>OK</w:t>
      </w:r>
      <w:r>
        <w:t xml:space="preserve">. </w:t>
      </w:r>
    </w:p>
    <w:p w14:paraId="437ECF39" w14:textId="2CD74EF7" w:rsidR="0083430D" w:rsidRDefault="00104A78" w:rsidP="0083430D">
      <w:pPr>
        <w:spacing w:line="276" w:lineRule="auto"/>
      </w:pPr>
      <w:r>
        <w:rPr>
          <w:noProof/>
        </w:rPr>
        <w:lastRenderedPageBreak/>
        <w:drawing>
          <wp:inline distT="0" distB="0" distL="0" distR="0" wp14:anchorId="5AFD34C4" wp14:editId="7CE6BDEB">
            <wp:extent cx="5486400" cy="5078730"/>
            <wp:effectExtent l="19050" t="19050" r="19050" b="26670"/>
            <wp:docPr id="56" name="Picture 56" descr="Une image contenant texte, capture d’écran, nombre, Polic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 name="Picture 56" descr="Une image contenant texte, capture d’écran, nombre, Police&#10;&#10;Le contenu généré par l’IA peut être incorrect."/>
                    <pic:cNvPicPr/>
                  </pic:nvPicPr>
                  <pic:blipFill>
                    <a:blip r:embed="rId42"/>
                    <a:stretch>
                      <a:fillRect/>
                    </a:stretch>
                  </pic:blipFill>
                  <pic:spPr>
                    <a:xfrm>
                      <a:off x="0" y="0"/>
                      <a:ext cx="5486400" cy="5078730"/>
                    </a:xfrm>
                    <a:prstGeom prst="rect">
                      <a:avLst/>
                    </a:prstGeom>
                    <a:ln w="3175">
                      <a:solidFill>
                        <a:schemeClr val="tx1"/>
                      </a:solidFill>
                    </a:ln>
                  </pic:spPr>
                </pic:pic>
              </a:graphicData>
            </a:graphic>
          </wp:inline>
        </w:drawing>
      </w:r>
    </w:p>
    <w:p w14:paraId="52938C9A" w14:textId="77777777" w:rsidR="00DA3722" w:rsidRPr="00DA3722" w:rsidRDefault="00DA3722" w:rsidP="00DA3722">
      <w:pPr>
        <w:pStyle w:val="Titre4"/>
        <w:spacing w:line="276" w:lineRule="auto"/>
      </w:pPr>
      <w:bookmarkStart w:id="82" w:name="_Toc532994483"/>
      <w:bookmarkStart w:id="83" w:name="_Toc81979105"/>
      <w:bookmarkStart w:id="84" w:name="_Toc219467040"/>
      <w:bookmarkStart w:id="85" w:name="_Toc224826520"/>
      <w:r w:rsidRPr="00DA3722">
        <w:t>Courriels</w:t>
      </w:r>
      <w:bookmarkEnd w:id="82"/>
      <w:bookmarkEnd w:id="83"/>
      <w:bookmarkEnd w:id="84"/>
      <w:bookmarkEnd w:id="85"/>
    </w:p>
    <w:p w14:paraId="0185D2C8" w14:textId="77777777" w:rsidR="00DA3722" w:rsidRPr="00DA3722" w:rsidRDefault="00DA3722" w:rsidP="00DA3722">
      <w:pPr>
        <w:spacing w:line="276" w:lineRule="auto"/>
        <w:rPr>
          <w:color w:val="000000" w:themeColor="text1"/>
        </w:rPr>
      </w:pPr>
      <w:r w:rsidRPr="00DA3722">
        <w:rPr>
          <w:color w:val="000000" w:themeColor="text1"/>
        </w:rPr>
        <w:t xml:space="preserve">L’onglet contient tous les modèles de courriels qui peuvent être envoyés via la plateforme OJS. À noter que les courriels types d’OJS contiennent à la fois du texte et des paramètres. Ces derniers font en sorte que l’application envoie des informations contextuelles dans le courriel (nom de la personne, signature, URL d’accès). Il est donc essentiel de les conserver. </w:t>
      </w:r>
    </w:p>
    <w:p w14:paraId="05F3E62D" w14:textId="51923776" w:rsidR="00DA3722" w:rsidRPr="00DA3722" w:rsidRDefault="00DA3722" w:rsidP="00DA3722">
      <w:pPr>
        <w:spacing w:line="276" w:lineRule="auto"/>
        <w:rPr>
          <w:color w:val="000000" w:themeColor="text1"/>
        </w:rPr>
      </w:pPr>
      <w:r w:rsidRPr="00DA3722">
        <w:rPr>
          <w:color w:val="000000" w:themeColor="text1"/>
        </w:rPr>
        <w:t xml:space="preserve">Consultez la section </w:t>
      </w:r>
      <w:hyperlink w:anchor="Anne2Gestiondescourriels" w:history="1">
        <w:r w:rsidRPr="00BF6189">
          <w:rPr>
            <w:rStyle w:val="Lienhypertexte"/>
          </w:rPr>
          <w:t>Gestion des courriels</w:t>
        </w:r>
      </w:hyperlink>
      <w:r w:rsidRPr="00DA3722">
        <w:rPr>
          <w:color w:val="000000" w:themeColor="text1"/>
        </w:rPr>
        <w:t xml:space="preserve"> de ce guide pour en savoir davantage.</w:t>
      </w:r>
    </w:p>
    <w:p w14:paraId="78D20391" w14:textId="77777777" w:rsidR="00DA3722" w:rsidRPr="00DA3722" w:rsidRDefault="00DA3722" w:rsidP="00DA3722">
      <w:pPr>
        <w:pStyle w:val="Titre3-Noir"/>
      </w:pPr>
      <w:bookmarkStart w:id="86" w:name="_Toc81979106"/>
      <w:bookmarkStart w:id="87" w:name="_Toc219467041"/>
      <w:r w:rsidRPr="00DA3722">
        <w:t>Distribution</w:t>
      </w:r>
      <w:bookmarkEnd w:id="86"/>
      <w:bookmarkEnd w:id="87"/>
    </w:p>
    <w:p w14:paraId="2BDFD85B" w14:textId="77777777" w:rsidR="00DA3722" w:rsidRPr="00DA3722" w:rsidRDefault="00DA3722" w:rsidP="00DA3722">
      <w:pPr>
        <w:spacing w:line="276" w:lineRule="auto"/>
        <w:rPr>
          <w:b/>
          <w:i/>
          <w:color w:val="000000" w:themeColor="text1"/>
          <w:sz w:val="18"/>
          <w:szCs w:val="18"/>
        </w:rPr>
      </w:pPr>
      <w:r w:rsidRPr="00DA3722">
        <w:rPr>
          <w:b/>
          <w:i/>
          <w:color w:val="000000" w:themeColor="text1"/>
          <w:sz w:val="18"/>
          <w:szCs w:val="18"/>
        </w:rPr>
        <w:t>*Cette section s’adresse aux revues qui diffusent leurs articles sur OJS*</w:t>
      </w:r>
    </w:p>
    <w:p w14:paraId="457BED41" w14:textId="77777777" w:rsidR="00DA3722" w:rsidRPr="00DA3722" w:rsidRDefault="00DA3722" w:rsidP="00DA3722">
      <w:pPr>
        <w:pStyle w:val="Corpsdetexte"/>
        <w:jc w:val="left"/>
        <w:rPr>
          <w:rFonts w:ascii="Overpass" w:hAnsi="Overpass"/>
          <w:color w:val="000000" w:themeColor="text1"/>
        </w:rPr>
      </w:pPr>
      <w:r w:rsidRPr="00DA3722">
        <w:rPr>
          <w:rFonts w:ascii="Overpass" w:hAnsi="Overpass"/>
          <w:color w:val="000000" w:themeColor="text1"/>
        </w:rPr>
        <w:t>Cette section permet de configurer les options d’accès et de visibilité de la revue. Elle est composée des sous-sections suivantes :</w:t>
      </w:r>
    </w:p>
    <w:p w14:paraId="3E49BA6B" w14:textId="77777777" w:rsidR="00DA3722" w:rsidRPr="00DA3722" w:rsidRDefault="00DA3722" w:rsidP="00DA3722">
      <w:pPr>
        <w:pStyle w:val="Titre4"/>
        <w:spacing w:line="276" w:lineRule="auto"/>
      </w:pPr>
      <w:bookmarkStart w:id="88" w:name="_Licence"/>
      <w:bookmarkStart w:id="89" w:name="_Toc81979107"/>
      <w:bookmarkStart w:id="90" w:name="_Toc219467042"/>
      <w:bookmarkStart w:id="91" w:name="_Toc224826521"/>
      <w:bookmarkEnd w:id="88"/>
      <w:r w:rsidRPr="00DA3722">
        <w:lastRenderedPageBreak/>
        <w:t>Licence</w:t>
      </w:r>
      <w:bookmarkEnd w:id="89"/>
      <w:bookmarkEnd w:id="90"/>
      <w:bookmarkEnd w:id="91"/>
    </w:p>
    <w:p w14:paraId="2D81729D" w14:textId="77777777" w:rsidR="00DA3722" w:rsidRPr="00DA3722" w:rsidRDefault="00DA3722" w:rsidP="00DA3722">
      <w:pPr>
        <w:spacing w:line="276" w:lineRule="auto"/>
        <w:rPr>
          <w:color w:val="000000" w:themeColor="text1"/>
        </w:rPr>
      </w:pPr>
      <w:r w:rsidRPr="00DA3722">
        <w:rPr>
          <w:color w:val="000000" w:themeColor="text1"/>
        </w:rPr>
        <w:t>Dans cette sous-section vous pouvez déterminer le ou les titulaires du droit d’auteur sur les articles, la licence de diffusion des articles, l’année du droit d’auteur et les termes de la licence.</w:t>
      </w:r>
    </w:p>
    <w:p w14:paraId="466A855B" w14:textId="77777777" w:rsidR="00E65B97" w:rsidRPr="00EC1DE4" w:rsidRDefault="00E65B97" w:rsidP="00EC1DE4">
      <w:pPr>
        <w:pStyle w:val="Titre5"/>
        <w:spacing w:line="276" w:lineRule="auto"/>
      </w:pPr>
      <w:bookmarkStart w:id="92" w:name="_Toc224826522"/>
      <w:r w:rsidRPr="00EC1DE4">
        <w:t>Titulaire du droit d’auteur</w:t>
      </w:r>
      <w:bookmarkEnd w:id="92"/>
    </w:p>
    <w:p w14:paraId="7F8AC820" w14:textId="77777777" w:rsidR="00E65B97" w:rsidRPr="00EC1DE4" w:rsidRDefault="00E65B97" w:rsidP="00EC1DE4">
      <w:pPr>
        <w:spacing w:line="276" w:lineRule="auto"/>
      </w:pPr>
      <w:r w:rsidRPr="00EC1DE4">
        <w:t xml:space="preserve">Choisissez le titulaire souhaité. Cette configuration s’appliquera par défaut à tous les articles. Vous pouvez l’outrepasser au moment de publier. L’option </w:t>
      </w:r>
      <w:r w:rsidRPr="00EC1DE4">
        <w:rPr>
          <w:i/>
          <w:iCs/>
        </w:rPr>
        <w:t>Déclaration de droits d’auteur personnalisée</w:t>
      </w:r>
      <w:r w:rsidRPr="00EC1DE4">
        <w:t xml:space="preserve"> fait apparaître un champ où il est possible d’entrer un titulaire différent de ceux offerts par défaut.</w:t>
      </w:r>
    </w:p>
    <w:p w14:paraId="0A2C6C30" w14:textId="77777777" w:rsidR="00E65B97" w:rsidRPr="00EC1DE4" w:rsidRDefault="00E65B97" w:rsidP="00EC1DE4">
      <w:pPr>
        <w:spacing w:line="276" w:lineRule="auto"/>
      </w:pPr>
      <w:r w:rsidRPr="00EC1DE4">
        <w:t>Le titulaire du droit d’auteur est affiché dans la page de chaque article.</w:t>
      </w:r>
    </w:p>
    <w:p w14:paraId="653F2AF4" w14:textId="77777777" w:rsidR="00E65B97" w:rsidRPr="00EC1DE4" w:rsidRDefault="00E65B97" w:rsidP="00CF6319">
      <w:pPr>
        <w:pStyle w:val="Paragraphedeliste"/>
        <w:numPr>
          <w:ilvl w:val="0"/>
          <w:numId w:val="19"/>
        </w:numPr>
        <w:spacing w:before="60" w:after="60" w:line="276" w:lineRule="auto"/>
      </w:pPr>
      <w:r w:rsidRPr="00EC1DE4">
        <w:t>À noter : Le titulaire du droit d’auteur ne peut pas être modifié rétrospectivement une fois les articles publiés.</w:t>
      </w:r>
    </w:p>
    <w:p w14:paraId="435FB15A" w14:textId="77777777" w:rsidR="00E65B97" w:rsidRPr="00EC1DE4" w:rsidRDefault="00E65B97" w:rsidP="00EC1DE4">
      <w:pPr>
        <w:pStyle w:val="Titre5"/>
        <w:spacing w:line="276" w:lineRule="auto"/>
      </w:pPr>
      <w:bookmarkStart w:id="93" w:name="_Toc224826523"/>
      <w:r w:rsidRPr="00EC1DE4">
        <w:t>Licence</w:t>
      </w:r>
      <w:bookmarkEnd w:id="93"/>
    </w:p>
    <w:p w14:paraId="492393F3" w14:textId="77777777" w:rsidR="00E65B97" w:rsidRPr="00EC1DE4" w:rsidRDefault="00E65B97" w:rsidP="00EC1DE4">
      <w:pPr>
        <w:spacing w:line="276" w:lineRule="auto"/>
      </w:pPr>
      <w:r w:rsidRPr="00EC1DE4">
        <w:t>Si la revue diffuse ses articles sous licence Creative Commons (CC), choisissez celle qui s’applique. Celle-ci s’appliquera par défaut à tous les articles et sera affichée dans la page de chaque article.</w:t>
      </w:r>
    </w:p>
    <w:p w14:paraId="74EFAB57" w14:textId="77777777" w:rsidR="00E65B97" w:rsidRPr="00EC1DE4" w:rsidRDefault="00E65B97" w:rsidP="00EC1DE4">
      <w:pPr>
        <w:spacing w:line="276" w:lineRule="auto"/>
      </w:pPr>
      <w:r w:rsidRPr="00EC1DE4">
        <w:t xml:space="preserve">Si vous utilisez une licence différente des licences CC, cochez Autre et inscrivez l’URL qui mène à la page de cette licence. Il est suggéré d’héberger cette licence sur OJS, dans la Bibliothèque éditoriale (voir à ce sujet la </w:t>
      </w:r>
      <w:hyperlink w:anchor="_Bibliothèque_de_l’éditeur" w:history="1">
        <w:r w:rsidRPr="00EC1DE4">
          <w:rPr>
            <w:rStyle w:val="Lienhypertexte"/>
          </w:rPr>
          <w:t>section Bibliothèque éditoriale de ce guide</w:t>
        </w:r>
      </w:hyperlink>
      <w:r w:rsidRPr="00EC1DE4">
        <w:t xml:space="preserve">). Si aucune URL n’est fournie, le titulaire du droit d’auteur n’apparaîtra pas dans la page de l’article. </w:t>
      </w:r>
    </w:p>
    <w:p w14:paraId="298D0F2F" w14:textId="77777777" w:rsidR="00E65B97" w:rsidRPr="00EC1DE4" w:rsidRDefault="00E65B97" w:rsidP="00EC1DE4">
      <w:pPr>
        <w:spacing w:line="276" w:lineRule="auto"/>
      </w:pPr>
      <w:r w:rsidRPr="00EC1DE4">
        <w:t>Vous pouvez outrepasser la licence par défaut au moment de publier.</w:t>
      </w:r>
    </w:p>
    <w:p w14:paraId="238C4B2D" w14:textId="77777777" w:rsidR="00E65B97" w:rsidRPr="00EC1DE4" w:rsidRDefault="00E65B97" w:rsidP="00CF6319">
      <w:pPr>
        <w:pStyle w:val="Paragraphedeliste"/>
        <w:numPr>
          <w:ilvl w:val="0"/>
          <w:numId w:val="19"/>
        </w:numPr>
        <w:spacing w:before="60" w:after="60" w:line="276" w:lineRule="auto"/>
      </w:pPr>
      <w:r w:rsidRPr="00EC1DE4">
        <w:t>À noter : La licence ne peut pas être modifiée rétrospectivement une fois les articles publiés.</w:t>
      </w:r>
    </w:p>
    <w:p w14:paraId="582CD3AA" w14:textId="77777777" w:rsidR="00E65B97" w:rsidRPr="00EC1DE4" w:rsidRDefault="00E65B97" w:rsidP="00EC1DE4">
      <w:pPr>
        <w:pStyle w:val="Titre5"/>
        <w:spacing w:line="276" w:lineRule="auto"/>
      </w:pPr>
      <w:bookmarkStart w:id="94" w:name="_Toc224826524"/>
      <w:r w:rsidRPr="00EC1DE4">
        <w:t>Année du droit d’auteur</w:t>
      </w:r>
      <w:bookmarkEnd w:id="94"/>
    </w:p>
    <w:p w14:paraId="4AC10430" w14:textId="77777777" w:rsidR="00E65B97" w:rsidRPr="00EC1DE4" w:rsidRDefault="00E65B97" w:rsidP="00EC1DE4">
      <w:pPr>
        <w:spacing w:line="276" w:lineRule="auto"/>
      </w:pPr>
      <w:r w:rsidRPr="00EC1DE4">
        <w:t>Permet de configurer la date du droit d’auteur en fonction du moment où est publié le numéro ou en fonction du moment où est publié l’article.</w:t>
      </w:r>
    </w:p>
    <w:p w14:paraId="69CA80B3" w14:textId="77777777" w:rsidR="00E65B97" w:rsidRPr="00EC1DE4" w:rsidRDefault="00E65B97" w:rsidP="00EC1DE4">
      <w:pPr>
        <w:pStyle w:val="Titre5"/>
        <w:spacing w:line="276" w:lineRule="auto"/>
      </w:pPr>
      <w:bookmarkStart w:id="95" w:name="_Toc224826525"/>
      <w:r w:rsidRPr="00EC1DE4">
        <w:t>Termes de la licence</w:t>
      </w:r>
      <w:bookmarkEnd w:id="95"/>
    </w:p>
    <w:p w14:paraId="18B83603" w14:textId="77777777" w:rsidR="00E65B97" w:rsidRPr="00EC1DE4" w:rsidRDefault="00E65B97" w:rsidP="00EC1DE4">
      <w:pPr>
        <w:spacing w:line="276" w:lineRule="auto"/>
      </w:pPr>
      <w:r w:rsidRPr="00EC1DE4">
        <w:t>S’il y a des informations complémentaires à ajouter à la licence de diffusion choisie par défaut, vous pouvez les entrer dans ce champ. Ces informations s’afficheront sous la licence par défaut.</w:t>
      </w:r>
    </w:p>
    <w:p w14:paraId="6DFCC28A" w14:textId="77777777" w:rsidR="00E65B97" w:rsidRPr="00EC1DE4" w:rsidRDefault="00E65B97" w:rsidP="00EC1DE4">
      <w:pPr>
        <w:spacing w:line="276" w:lineRule="auto"/>
      </w:pPr>
      <w:r w:rsidRPr="00EC1DE4">
        <w:t>Si vous utilisez une licence différente des licences CC, il est suggéré d’utiliser le texte suivant :</w:t>
      </w:r>
    </w:p>
    <w:p w14:paraId="14C023D8" w14:textId="77777777" w:rsidR="00E65B97" w:rsidRPr="00EC1DE4" w:rsidRDefault="00E65B97" w:rsidP="00EC1DE4">
      <w:pPr>
        <w:spacing w:line="276" w:lineRule="auto"/>
        <w:ind w:left="426" w:right="843"/>
      </w:pPr>
      <w:r w:rsidRPr="00EC1DE4">
        <w:t>« L'ensemble du contenu déposé sur la Plateforme, incluant les textes, les photographies, les illustrations, les graphiques, etc., est protégé par les lois nationales et internationales de la propriété intellectuelle et notamment par la Loi sur le droit d’auteur au Canada. Toute copie, nouvelle publication, reproduction, distribution, ou modification totale ou partielle non autorisée est strictement interdite et pourrait exposer les contrevenants à des sanctions légales. »</w:t>
      </w:r>
    </w:p>
    <w:p w14:paraId="2A2BC4C0" w14:textId="77777777" w:rsidR="00E65B97" w:rsidRPr="00EC1DE4" w:rsidRDefault="00E65B97" w:rsidP="00CF6319">
      <w:pPr>
        <w:pStyle w:val="Paragraphedeliste"/>
        <w:numPr>
          <w:ilvl w:val="0"/>
          <w:numId w:val="11"/>
        </w:numPr>
        <w:spacing w:before="60" w:after="60" w:line="276" w:lineRule="auto"/>
      </w:pPr>
      <w:r w:rsidRPr="00EC1DE4">
        <w:t>Si l’interface est disponible dans plus d’une langue, il faut traduire le texte dans toutes les langues choisies. Pour ce faire, cliquez sur-le-champ pour entrer le texte et inscrivez la traduction dans tous les champs requis.</w:t>
      </w:r>
    </w:p>
    <w:p w14:paraId="6C27C4D3" w14:textId="77777777" w:rsidR="00E65B97" w:rsidRPr="00EC1DE4" w:rsidRDefault="00E65B97" w:rsidP="00EC1DE4">
      <w:pPr>
        <w:spacing w:line="276" w:lineRule="auto"/>
      </w:pPr>
      <w:r w:rsidRPr="00EC1DE4">
        <w:lastRenderedPageBreak/>
        <w:t xml:space="preserve">Lorsque vous avez terminé, cliquez sur </w:t>
      </w:r>
      <w:r w:rsidRPr="00EC1DE4">
        <w:rPr>
          <w:b/>
          <w:bCs/>
        </w:rPr>
        <w:t>Enregistrer.</w:t>
      </w:r>
      <w:r w:rsidRPr="00EC1DE4">
        <w:t xml:space="preserve"> </w:t>
      </w:r>
    </w:p>
    <w:p w14:paraId="4CB6D301" w14:textId="77777777" w:rsidR="00E65B97" w:rsidRPr="00EC1DE4" w:rsidRDefault="00E65B97" w:rsidP="00EC1DE4">
      <w:pPr>
        <w:pStyle w:val="Titre4"/>
        <w:spacing w:line="276" w:lineRule="auto"/>
      </w:pPr>
      <w:bookmarkStart w:id="96" w:name="_Toc219467043"/>
      <w:bookmarkStart w:id="97" w:name="_Toc224826526"/>
      <w:bookmarkStart w:id="98" w:name="_Toc81979108"/>
      <w:r w:rsidRPr="00EC1DE4">
        <w:t>DOIs</w:t>
      </w:r>
      <w:bookmarkEnd w:id="96"/>
      <w:bookmarkEnd w:id="97"/>
    </w:p>
    <w:p w14:paraId="1CC9AD0D" w14:textId="77777777" w:rsidR="00E65B97" w:rsidRPr="00EC1DE4" w:rsidRDefault="00E65B97" w:rsidP="00EC1DE4">
      <w:pPr>
        <w:pStyle w:val="Corpsdetexte2"/>
        <w:ind w:left="0"/>
        <w:jc w:val="left"/>
        <w:rPr>
          <w:rFonts w:ascii="Overpass" w:hAnsi="Overpass"/>
        </w:rPr>
      </w:pPr>
      <w:r w:rsidRPr="00EC1DE4">
        <w:rPr>
          <w:rFonts w:ascii="Overpass" w:hAnsi="Overpass"/>
        </w:rPr>
        <w:t>Cette sous-section permet d’activer les outils permettant de forger et de gérer des DOIs. Si vous souhaitez utiliser les DOIs, communiquez avec la Bibliothèque.</w:t>
      </w:r>
    </w:p>
    <w:p w14:paraId="00007D7B" w14:textId="77777777" w:rsidR="00E65B97" w:rsidRPr="00EC1DE4" w:rsidRDefault="00E65B97" w:rsidP="00EC1DE4">
      <w:pPr>
        <w:pStyle w:val="Titre4"/>
        <w:spacing w:line="276" w:lineRule="auto"/>
      </w:pPr>
      <w:bookmarkStart w:id="99" w:name="_Toc219467044"/>
      <w:bookmarkStart w:id="100" w:name="_Toc224826527"/>
      <w:r w:rsidRPr="00EC1DE4">
        <w:t>Paiements</w:t>
      </w:r>
      <w:bookmarkEnd w:id="98"/>
      <w:bookmarkEnd w:id="99"/>
      <w:bookmarkEnd w:id="100"/>
    </w:p>
    <w:p w14:paraId="2DDA7C2D" w14:textId="77777777" w:rsidR="00E65B97" w:rsidRPr="00EC1DE4" w:rsidRDefault="00E65B97" w:rsidP="00EC1DE4">
      <w:pPr>
        <w:spacing w:line="276" w:lineRule="auto"/>
      </w:pPr>
      <w:r w:rsidRPr="00EC1DE4">
        <w:t>Cette option ne fait pas partie de l’offre de services OJS à l’UL.</w:t>
      </w:r>
    </w:p>
    <w:p w14:paraId="31DA8F6F" w14:textId="77777777" w:rsidR="00E65B97" w:rsidRPr="00EC1DE4" w:rsidRDefault="00E65B97" w:rsidP="00EC1DE4">
      <w:pPr>
        <w:pStyle w:val="Titre4"/>
        <w:spacing w:line="276" w:lineRule="auto"/>
      </w:pPr>
      <w:bookmarkStart w:id="101" w:name="_Toc81979109"/>
      <w:bookmarkStart w:id="102" w:name="_Toc219467045"/>
      <w:bookmarkStart w:id="103" w:name="_Toc224826528"/>
      <w:r w:rsidRPr="00EC1DE4">
        <w:t>Accès</w:t>
      </w:r>
      <w:bookmarkEnd w:id="101"/>
      <w:bookmarkEnd w:id="102"/>
      <w:bookmarkEnd w:id="103"/>
    </w:p>
    <w:p w14:paraId="28BD68B9" w14:textId="77777777" w:rsidR="00E65B97" w:rsidRPr="00EC1DE4" w:rsidRDefault="00E65B97" w:rsidP="00EC1DE4">
      <w:pPr>
        <w:spacing w:line="276" w:lineRule="auto"/>
      </w:pPr>
      <w:r w:rsidRPr="00EC1DE4">
        <w:t xml:space="preserve">Cette section permet d’indiquer comment la revue donnera accès à ces contenus. </w:t>
      </w:r>
    </w:p>
    <w:p w14:paraId="05673B0E" w14:textId="77777777" w:rsidR="00E65B97" w:rsidRPr="00EC1DE4" w:rsidRDefault="00E65B97" w:rsidP="00EC1DE4">
      <w:pPr>
        <w:pStyle w:val="Titre5"/>
        <w:spacing w:line="276" w:lineRule="auto"/>
      </w:pPr>
      <w:bookmarkStart w:id="104" w:name="_Toc224826529"/>
      <w:r w:rsidRPr="00EC1DE4">
        <w:t>Mode de publication</w:t>
      </w:r>
      <w:bookmarkEnd w:id="104"/>
    </w:p>
    <w:p w14:paraId="64514440" w14:textId="77777777" w:rsidR="00E65B97" w:rsidRPr="00EC1DE4" w:rsidRDefault="00E65B97" w:rsidP="00EC1DE4">
      <w:pPr>
        <w:spacing w:line="276" w:lineRule="auto"/>
      </w:pPr>
      <w:r w:rsidRPr="00EC1DE4">
        <w:t xml:space="preserve">Si la revue diffuse ses articles directement sur OJS en libre accès, il faut cocher l’option </w:t>
      </w:r>
      <w:r w:rsidRPr="00EC1DE4">
        <w:rPr>
          <w:i/>
          <w:iCs/>
        </w:rPr>
        <w:t>La revue offrira son contenu en libre accès</w:t>
      </w:r>
      <w:r w:rsidRPr="00EC1DE4">
        <w:t xml:space="preserve">. </w:t>
      </w:r>
    </w:p>
    <w:p w14:paraId="1CB445FC" w14:textId="77777777" w:rsidR="00E65B97" w:rsidRPr="00EC1DE4" w:rsidRDefault="00E65B97" w:rsidP="00EC1DE4">
      <w:pPr>
        <w:spacing w:line="276" w:lineRule="auto"/>
      </w:pPr>
      <w:r w:rsidRPr="00EC1DE4">
        <w:t xml:space="preserve">Si la revue est diffusée sur la plateforme Érudit, il faut cocher </w:t>
      </w:r>
      <w:r w:rsidRPr="00EC1DE4">
        <w:rPr>
          <w:i/>
          <w:iCs/>
        </w:rPr>
        <w:t>OJS ne sera pas utilisé pour publier en ligne le contenu de la revue</w:t>
      </w:r>
      <w:r w:rsidRPr="00EC1DE4">
        <w:t>.</w:t>
      </w:r>
    </w:p>
    <w:p w14:paraId="4AED9C41" w14:textId="77777777" w:rsidR="00E65B97" w:rsidRPr="00EC1DE4" w:rsidRDefault="00E65B97" w:rsidP="00EC1DE4">
      <w:pPr>
        <w:spacing w:line="276" w:lineRule="auto"/>
      </w:pPr>
      <w:r w:rsidRPr="00EC1DE4">
        <w:t xml:space="preserve">L’option </w:t>
      </w:r>
      <w:r w:rsidRPr="00EC1DE4">
        <w:rPr>
          <w:i/>
          <w:iCs/>
        </w:rPr>
        <w:t>La revue exigera un abonnement pour accéder à une partie ou à l'intégralité de son contenu</w:t>
      </w:r>
      <w:r w:rsidRPr="00EC1DE4">
        <w:t xml:space="preserve"> ne doit pas être utilisée dans le contexte UL.</w:t>
      </w:r>
    </w:p>
    <w:p w14:paraId="18903CF0" w14:textId="77777777" w:rsidR="00E65B97" w:rsidRPr="00EC1DE4" w:rsidRDefault="00E65B97" w:rsidP="00EC1DE4">
      <w:pPr>
        <w:pStyle w:val="Titre5"/>
        <w:spacing w:line="276" w:lineRule="auto"/>
      </w:pPr>
      <w:bookmarkStart w:id="105" w:name="_Toc224826530"/>
      <w:r w:rsidRPr="00EC1DE4">
        <w:t>Permettre l’accès OAI au contenu</w:t>
      </w:r>
      <w:bookmarkEnd w:id="105"/>
    </w:p>
    <w:p w14:paraId="707E7610" w14:textId="77777777" w:rsidR="00E65B97" w:rsidRPr="00EC1DE4" w:rsidRDefault="00E65B97" w:rsidP="00EC1DE4">
      <w:pPr>
        <w:spacing w:line="276" w:lineRule="auto"/>
      </w:pPr>
      <w:r w:rsidRPr="00EC1DE4">
        <w:t>Cette configuration sera effectuée lors de l’implantation avec la Bibliothèque.</w:t>
      </w:r>
    </w:p>
    <w:p w14:paraId="3E842A77" w14:textId="77777777" w:rsidR="00E65B97" w:rsidRPr="00EC1DE4" w:rsidRDefault="00E65B97" w:rsidP="00EC1DE4">
      <w:pPr>
        <w:pStyle w:val="Titre4"/>
        <w:spacing w:line="276" w:lineRule="auto"/>
      </w:pPr>
      <w:bookmarkStart w:id="106" w:name="_Toc81979110"/>
      <w:bookmarkStart w:id="107" w:name="_Toc219467046"/>
      <w:bookmarkStart w:id="108" w:name="_Toc224826531"/>
      <w:r w:rsidRPr="00EC1DE4">
        <w:t>Archivage</w:t>
      </w:r>
      <w:bookmarkEnd w:id="106"/>
      <w:bookmarkEnd w:id="107"/>
      <w:bookmarkEnd w:id="108"/>
    </w:p>
    <w:p w14:paraId="75CE8406" w14:textId="2C673D23" w:rsidR="007E1F25" w:rsidRPr="00C17F45" w:rsidRDefault="00E65B97" w:rsidP="00EC1DE4">
      <w:pPr>
        <w:spacing w:line="276" w:lineRule="auto"/>
      </w:pPr>
      <w:r w:rsidRPr="00EC1DE4">
        <w:t>Cette option peut être activer sur demande en contactant la Bibliothèque. L’offre d’archivage utilise le service PKP Preservation Network (PN). Seules les versions publiées des articles sont conservées via ce service.</w:t>
      </w:r>
    </w:p>
    <w:p w14:paraId="0E985FCC" w14:textId="77777777" w:rsidR="00566ADC" w:rsidRDefault="00566ADC" w:rsidP="007E1F25">
      <w:pPr>
        <w:pStyle w:val="Titre2-Rouge"/>
      </w:pPr>
      <w:bookmarkStart w:id="109" w:name="_Toc81979111"/>
      <w:bookmarkStart w:id="110" w:name="_Toc219467047"/>
      <w:r w:rsidRPr="00566ADC">
        <w:t>Gestion des utilisateurs et des rôles</w:t>
      </w:r>
      <w:bookmarkEnd w:id="109"/>
      <w:bookmarkEnd w:id="110"/>
    </w:p>
    <w:p w14:paraId="4E97D041" w14:textId="77777777" w:rsidR="00962F39" w:rsidRPr="00962F39" w:rsidRDefault="00962F39" w:rsidP="00962F39">
      <w:pPr>
        <w:autoSpaceDE w:val="0"/>
        <w:autoSpaceDN w:val="0"/>
        <w:adjustRightInd w:val="0"/>
        <w:spacing w:after="0" w:line="276" w:lineRule="auto"/>
        <w:rPr>
          <w:rFonts w:cstheme="minorBidi"/>
          <w:color w:val="000000" w:themeColor="text1"/>
        </w:rPr>
      </w:pPr>
      <w:r w:rsidRPr="00962F39">
        <w:rPr>
          <w:rFonts w:cstheme="minorBidi"/>
          <w:color w:val="000000" w:themeColor="text1"/>
        </w:rPr>
        <w:t xml:space="preserve">La section </w:t>
      </w:r>
      <w:r w:rsidRPr="00962F39">
        <w:rPr>
          <w:rFonts w:cstheme="minorBidi"/>
          <w:i/>
          <w:iCs/>
          <w:color w:val="000000" w:themeColor="text1"/>
        </w:rPr>
        <w:t>Utilisateurs &amp; Rôles</w:t>
      </w:r>
      <w:r w:rsidRPr="00962F39">
        <w:rPr>
          <w:rFonts w:cstheme="minorBidi"/>
          <w:color w:val="000000" w:themeColor="text1"/>
        </w:rPr>
        <w:t xml:space="preserve"> vous permet d’identifier les utilisateurs de votre revue et de leur attribuer un rôle particulier dans OJS. À l’ouverture d’une session en tant que rédacteur, vous trouverez cette section dans le menu de gauche. Elle comprend quatre onglets : </w:t>
      </w:r>
      <w:r w:rsidRPr="00962F39">
        <w:rPr>
          <w:rFonts w:cstheme="minorBidi"/>
          <w:i/>
          <w:iCs/>
          <w:color w:val="000000" w:themeColor="text1"/>
        </w:rPr>
        <w:t>Utilisateurs-trices</w:t>
      </w:r>
      <w:r w:rsidRPr="00962F39">
        <w:rPr>
          <w:rFonts w:cstheme="minorBidi"/>
          <w:color w:val="000000" w:themeColor="text1"/>
        </w:rPr>
        <w:t>,</w:t>
      </w:r>
      <w:r w:rsidRPr="00962F39">
        <w:rPr>
          <w:rFonts w:cstheme="minorBidi"/>
          <w:i/>
          <w:iCs/>
          <w:color w:val="000000" w:themeColor="text1"/>
        </w:rPr>
        <w:t xml:space="preserve"> Rôles</w:t>
      </w:r>
      <w:r w:rsidRPr="00962F39">
        <w:rPr>
          <w:rFonts w:cstheme="minorBidi"/>
          <w:color w:val="000000" w:themeColor="text1"/>
        </w:rPr>
        <w:t>,</w:t>
      </w:r>
      <w:r w:rsidRPr="00962F39">
        <w:rPr>
          <w:rFonts w:cstheme="minorBidi"/>
          <w:i/>
          <w:iCs/>
          <w:color w:val="000000" w:themeColor="text1"/>
        </w:rPr>
        <w:t xml:space="preserve"> Options d’accès au site </w:t>
      </w:r>
      <w:r w:rsidRPr="00962F39">
        <w:rPr>
          <w:rFonts w:cstheme="minorBidi"/>
          <w:color w:val="000000" w:themeColor="text1"/>
        </w:rPr>
        <w:t xml:space="preserve">et </w:t>
      </w:r>
      <w:r w:rsidRPr="00962F39">
        <w:rPr>
          <w:rFonts w:cstheme="minorBidi"/>
          <w:i/>
          <w:iCs/>
          <w:color w:val="000000" w:themeColor="text1"/>
        </w:rPr>
        <w:t>Plugiciel de profil ORCID</w:t>
      </w:r>
      <w:r w:rsidRPr="00962F39">
        <w:rPr>
          <w:rFonts w:cstheme="minorBidi"/>
          <w:color w:val="000000" w:themeColor="text1"/>
        </w:rPr>
        <w:t>.</w:t>
      </w:r>
    </w:p>
    <w:p w14:paraId="525DBA78" w14:textId="77777777" w:rsidR="00153B68" w:rsidRPr="008B381D" w:rsidRDefault="00153B68" w:rsidP="005C636D">
      <w:pPr>
        <w:pStyle w:val="Titre3-Noir"/>
      </w:pPr>
      <w:bookmarkStart w:id="111" w:name="_Toc532994485"/>
      <w:bookmarkStart w:id="112" w:name="_Toc81979112"/>
      <w:bookmarkStart w:id="113" w:name="_Toc219467048"/>
      <w:r>
        <w:t>Onglet Utilisateurs</w:t>
      </w:r>
      <w:bookmarkEnd w:id="111"/>
      <w:r>
        <w:t>-trices</w:t>
      </w:r>
      <w:bookmarkEnd w:id="112"/>
      <w:bookmarkEnd w:id="113"/>
    </w:p>
    <w:p w14:paraId="70C7615C" w14:textId="27573161" w:rsidR="00153B68" w:rsidRDefault="00153B68" w:rsidP="005C636D">
      <w:pPr>
        <w:spacing w:line="276" w:lineRule="auto"/>
      </w:pPr>
      <w:r>
        <w:t>Cet onglet présente la liste de</w:t>
      </w:r>
      <w:r w:rsidR="00330ACC">
        <w:t>s invitations actives et ce</w:t>
      </w:r>
      <w:r w:rsidR="0031570E">
        <w:t>lle recensant</w:t>
      </w:r>
      <w:r>
        <w:t xml:space="preserve"> tous les utilisateurs associés à la revue avec leur rôle respectif.</w:t>
      </w:r>
    </w:p>
    <w:p w14:paraId="48682765" w14:textId="4B3B313A" w:rsidR="005C636D" w:rsidRPr="0094015E" w:rsidRDefault="00842EB7" w:rsidP="005C636D">
      <w:pPr>
        <w:spacing w:line="276" w:lineRule="auto"/>
      </w:pPr>
      <w:r>
        <w:rPr>
          <w:noProof/>
        </w:rPr>
        <w:lastRenderedPageBreak/>
        <w:drawing>
          <wp:inline distT="0" distB="0" distL="0" distR="0" wp14:anchorId="6DD016FD" wp14:editId="41469126">
            <wp:extent cx="5943600" cy="5029200"/>
            <wp:effectExtent l="19050" t="19050" r="19050" b="19050"/>
            <wp:docPr id="1930348200" name="Imag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5943600" cy="5029200"/>
                    </a:xfrm>
                    <a:prstGeom prst="rect">
                      <a:avLst/>
                    </a:prstGeom>
                    <a:noFill/>
                    <a:ln>
                      <a:solidFill>
                        <a:schemeClr val="tx1"/>
                      </a:solidFill>
                    </a:ln>
                  </pic:spPr>
                </pic:pic>
              </a:graphicData>
            </a:graphic>
          </wp:inline>
        </w:drawing>
      </w:r>
    </w:p>
    <w:p w14:paraId="73EA8F6B" w14:textId="77777777" w:rsidR="001435D2" w:rsidRDefault="001435D2" w:rsidP="001435D2">
      <w:pPr>
        <w:pStyle w:val="Titre4"/>
        <w:spacing w:line="276" w:lineRule="auto"/>
      </w:pPr>
      <w:bookmarkStart w:id="114" w:name="_Toc532994486"/>
      <w:bookmarkStart w:id="115" w:name="_Toc81979113"/>
      <w:bookmarkStart w:id="116" w:name="_Toc219467049"/>
      <w:bookmarkStart w:id="117" w:name="_Toc224826532"/>
      <w:r>
        <w:t>Paramétrer le compte d’un utilisateur</w:t>
      </w:r>
      <w:bookmarkEnd w:id="114"/>
      <w:bookmarkEnd w:id="115"/>
      <w:bookmarkEnd w:id="116"/>
      <w:bookmarkEnd w:id="117"/>
    </w:p>
    <w:p w14:paraId="088CED04" w14:textId="77777777" w:rsidR="001435D2" w:rsidRPr="00077B14" w:rsidRDefault="001435D2" w:rsidP="001435D2">
      <w:pPr>
        <w:spacing w:line="276" w:lineRule="auto"/>
      </w:pPr>
      <w:r>
        <w:t>Vous pouvez gérer le compte d’un utilisateur en cliquant sur le bouton « … » à droite de sa ligne de tableau. Cette action vous permettra d’avoir accès aux options</w:t>
      </w:r>
      <w:r>
        <w:rPr>
          <w:i/>
        </w:rPr>
        <w:t xml:space="preserve"> </w:t>
      </w:r>
      <w:r>
        <w:rPr>
          <w:i/>
          <w:iCs/>
        </w:rPr>
        <w:t>Modifier</w:t>
      </w:r>
      <w:r>
        <w:t xml:space="preserve">, </w:t>
      </w:r>
      <w:r>
        <w:rPr>
          <w:i/>
          <w:iCs/>
        </w:rPr>
        <w:t>Courriel</w:t>
      </w:r>
      <w:r>
        <w:t xml:space="preserve">, </w:t>
      </w:r>
      <w:r>
        <w:rPr>
          <w:i/>
          <w:iCs/>
        </w:rPr>
        <w:t xml:space="preserve">Supprimer </w:t>
      </w:r>
      <w:r w:rsidRPr="00077B14">
        <w:rPr>
          <w:i/>
          <w:iCs/>
        </w:rPr>
        <w:t>l’utilisateur-trice</w:t>
      </w:r>
      <w:r>
        <w:t xml:space="preserve">, </w:t>
      </w:r>
      <w:r>
        <w:rPr>
          <w:i/>
          <w:iCs/>
        </w:rPr>
        <w:t xml:space="preserve">Désactiver </w:t>
      </w:r>
      <w:r>
        <w:t>et</w:t>
      </w:r>
      <w:r>
        <w:rPr>
          <w:i/>
          <w:iCs/>
        </w:rPr>
        <w:t xml:space="preserve"> Fusionner l’utilisateur-trice</w:t>
      </w:r>
      <w:r>
        <w:t>.</w:t>
      </w:r>
    </w:p>
    <w:p w14:paraId="216D70B9" w14:textId="77777777" w:rsidR="001435D2" w:rsidRPr="00077B14" w:rsidRDefault="001435D2" w:rsidP="00CF6319">
      <w:pPr>
        <w:pStyle w:val="Paragraphedeliste"/>
        <w:numPr>
          <w:ilvl w:val="0"/>
          <w:numId w:val="17"/>
        </w:numPr>
        <w:spacing w:before="60" w:after="60" w:line="276" w:lineRule="auto"/>
        <w:rPr>
          <w:rFonts w:cstheme="minorHAnsi"/>
        </w:rPr>
      </w:pPr>
      <w:r w:rsidRPr="00932D17">
        <w:rPr>
          <w:rFonts w:cstheme="minorHAnsi"/>
          <w:b/>
          <w:bCs/>
        </w:rPr>
        <w:t>Modifier</w:t>
      </w:r>
      <w:r>
        <w:rPr>
          <w:rFonts w:cstheme="minorHAnsi"/>
          <w:b/>
          <w:bCs/>
        </w:rPr>
        <w:t> </w:t>
      </w:r>
      <w:r w:rsidRPr="00932D17">
        <w:rPr>
          <w:rFonts w:cstheme="minorHAnsi"/>
          <w:bCs/>
        </w:rPr>
        <w:t xml:space="preserve">: permet </w:t>
      </w:r>
      <w:r>
        <w:rPr>
          <w:rFonts w:cstheme="minorHAnsi"/>
          <w:bCs/>
        </w:rPr>
        <w:t>de retirer un rôle à un utilisateur et/ou à l’inviter à prendre un ou des rôles supplémentaires</w:t>
      </w:r>
      <w:r w:rsidRPr="00932D17">
        <w:rPr>
          <w:rFonts w:cstheme="minorHAnsi"/>
          <w:bCs/>
        </w:rPr>
        <w:t>.</w:t>
      </w:r>
    </w:p>
    <w:p w14:paraId="7E8A1A82" w14:textId="77777777" w:rsidR="001435D2" w:rsidRPr="00E31EF8" w:rsidRDefault="001435D2" w:rsidP="00CF6319">
      <w:pPr>
        <w:pStyle w:val="Paragraphedeliste"/>
        <w:numPr>
          <w:ilvl w:val="0"/>
          <w:numId w:val="17"/>
        </w:numPr>
        <w:spacing w:before="60" w:after="60" w:line="276" w:lineRule="auto"/>
        <w:rPr>
          <w:rFonts w:cstheme="minorHAnsi"/>
        </w:rPr>
      </w:pPr>
      <w:r w:rsidRPr="007347CD">
        <w:rPr>
          <w:rFonts w:cstheme="minorHAnsi"/>
          <w:b/>
          <w:bCs/>
        </w:rPr>
        <w:t>Courriel</w:t>
      </w:r>
      <w:r w:rsidRPr="00932D17">
        <w:rPr>
          <w:rFonts w:cstheme="minorHAnsi"/>
        </w:rPr>
        <w:t> : permet d’envoyer un courriel à l’utilisateur.</w:t>
      </w:r>
    </w:p>
    <w:p w14:paraId="1327DB00" w14:textId="76CB3550" w:rsidR="001435D2" w:rsidRPr="00CC54A7" w:rsidRDefault="001435D2" w:rsidP="00CF6319">
      <w:pPr>
        <w:pStyle w:val="Paragraphedeliste"/>
        <w:numPr>
          <w:ilvl w:val="0"/>
          <w:numId w:val="17"/>
        </w:numPr>
        <w:spacing w:before="60" w:after="60" w:line="276" w:lineRule="auto"/>
        <w:rPr>
          <w:rFonts w:cstheme="minorHAnsi"/>
        </w:rPr>
      </w:pPr>
      <w:r w:rsidRPr="00C30054">
        <w:rPr>
          <w:rFonts w:cstheme="minorHAnsi"/>
          <w:b/>
          <w:bCs/>
        </w:rPr>
        <w:t>Supprimer </w:t>
      </w:r>
      <w:r w:rsidRPr="00CC54A7">
        <w:rPr>
          <w:rFonts w:cstheme="minorHAnsi"/>
          <w:b/>
          <w:bCs/>
        </w:rPr>
        <w:t>l’utilisateur-trice</w:t>
      </w:r>
      <w:r w:rsidRPr="00C30054">
        <w:rPr>
          <w:rFonts w:cstheme="minorHAnsi"/>
        </w:rPr>
        <w:t>:</w:t>
      </w:r>
      <w:r w:rsidRPr="00C30054">
        <w:t xml:space="preserve"> le compte ne sera plus associé à la revue. Il n’apparaitra plus dans la liste des utilisateurs et n’aura plus aucun rôle dans la revue. </w:t>
      </w:r>
      <w:r w:rsidR="00CE3F73">
        <w:t>Cependant</w:t>
      </w:r>
      <w:r>
        <w:t>, l’utilisateur sera toujours dans le registre commun de la plateforme.</w:t>
      </w:r>
    </w:p>
    <w:p w14:paraId="7B094685" w14:textId="77777777" w:rsidR="001435D2" w:rsidRPr="00D52562" w:rsidRDefault="001435D2" w:rsidP="00CF6319">
      <w:pPr>
        <w:pStyle w:val="Paragraphedeliste"/>
        <w:numPr>
          <w:ilvl w:val="0"/>
          <w:numId w:val="17"/>
        </w:numPr>
        <w:spacing w:before="60" w:after="60" w:line="276" w:lineRule="auto"/>
        <w:rPr>
          <w:rFonts w:cstheme="minorHAnsi"/>
        </w:rPr>
      </w:pPr>
      <w:r w:rsidRPr="00C30054">
        <w:rPr>
          <w:rFonts w:cstheme="minorHAnsi"/>
          <w:b/>
          <w:bCs/>
        </w:rPr>
        <w:t>Désactiver </w:t>
      </w:r>
      <w:r w:rsidRPr="00C30054">
        <w:rPr>
          <w:rFonts w:cstheme="minorHAnsi"/>
        </w:rPr>
        <w:t>: le compte reste associé à la revue</w:t>
      </w:r>
      <w:r>
        <w:rPr>
          <w:rFonts w:cstheme="minorHAnsi"/>
        </w:rPr>
        <w:t>,</w:t>
      </w:r>
      <w:r w:rsidRPr="00C30054">
        <w:rPr>
          <w:rFonts w:cstheme="minorHAnsi"/>
        </w:rPr>
        <w:t xml:space="preserve"> mais l’utilisateur ne sera plus en mesure de se connecter ni </w:t>
      </w:r>
      <w:r>
        <w:rPr>
          <w:rFonts w:cstheme="minorHAnsi"/>
        </w:rPr>
        <w:t>d’</w:t>
      </w:r>
      <w:r w:rsidRPr="00C30054">
        <w:rPr>
          <w:rFonts w:cstheme="minorHAnsi"/>
        </w:rPr>
        <w:t xml:space="preserve">être sélectionné comme évaluateur. </w:t>
      </w:r>
      <w:r w:rsidRPr="00C30054">
        <w:t>Il reste apparent dans la liste des utilisateurs de la revue.</w:t>
      </w:r>
    </w:p>
    <w:p w14:paraId="2DE34D03" w14:textId="77777777" w:rsidR="001435D2" w:rsidRPr="00CC54A7" w:rsidRDefault="001435D2" w:rsidP="00CF6319">
      <w:pPr>
        <w:pStyle w:val="Paragraphedeliste"/>
        <w:numPr>
          <w:ilvl w:val="1"/>
          <w:numId w:val="17"/>
        </w:numPr>
        <w:spacing w:before="60" w:after="60" w:line="276" w:lineRule="auto"/>
        <w:rPr>
          <w:rFonts w:cstheme="minorHAnsi"/>
        </w:rPr>
      </w:pPr>
      <w:r>
        <w:rPr>
          <w:rFonts w:cstheme="minorHAnsi"/>
          <w:b/>
          <w:bCs/>
        </w:rPr>
        <w:t>Activer</w:t>
      </w:r>
      <w:r w:rsidRPr="00B81A4E">
        <w:rPr>
          <w:rFonts w:cstheme="minorHAnsi"/>
        </w:rPr>
        <w:t> :</w:t>
      </w:r>
      <w:r>
        <w:rPr>
          <w:rFonts w:cstheme="minorHAnsi"/>
        </w:rPr>
        <w:t xml:space="preserve"> pour réactiver un compte qui avait été désactivé.</w:t>
      </w:r>
    </w:p>
    <w:p w14:paraId="040E26C3" w14:textId="726BE266" w:rsidR="001435D2" w:rsidRPr="00CC54A7" w:rsidRDefault="001435D2" w:rsidP="00CF6319">
      <w:pPr>
        <w:pStyle w:val="Paragraphedeliste"/>
        <w:numPr>
          <w:ilvl w:val="0"/>
          <w:numId w:val="17"/>
        </w:numPr>
        <w:autoSpaceDE w:val="0"/>
        <w:autoSpaceDN w:val="0"/>
        <w:adjustRightInd w:val="0"/>
        <w:spacing w:before="60" w:after="0" w:line="276" w:lineRule="auto"/>
        <w:rPr>
          <w:rFonts w:cstheme="minorHAnsi"/>
          <w:color w:val="000000"/>
        </w:rPr>
      </w:pPr>
      <w:r w:rsidRPr="00C30054">
        <w:rPr>
          <w:rFonts w:cstheme="minorHAnsi"/>
          <w:b/>
          <w:bCs/>
          <w:color w:val="000000"/>
        </w:rPr>
        <w:lastRenderedPageBreak/>
        <w:t>Fusionner l'utilisateur</w:t>
      </w:r>
      <w:r>
        <w:rPr>
          <w:rFonts w:cstheme="minorHAnsi"/>
          <w:b/>
          <w:bCs/>
          <w:color w:val="000000"/>
        </w:rPr>
        <w:t> </w:t>
      </w:r>
      <w:r w:rsidRPr="00B81A4E">
        <w:rPr>
          <w:rFonts w:cstheme="minorHAnsi"/>
          <w:color w:val="000000"/>
        </w:rPr>
        <w:t>:</w:t>
      </w:r>
      <w:r w:rsidRPr="00616DDA">
        <w:rPr>
          <w:rFonts w:cstheme="minorHAnsi"/>
          <w:b/>
          <w:bCs/>
          <w:color w:val="000000"/>
        </w:rPr>
        <w:t xml:space="preserve"> </w:t>
      </w:r>
      <w:r w:rsidR="00D95C30" w:rsidRPr="00D95C30">
        <w:rPr>
          <w:rFonts w:cstheme="minorHAnsi"/>
          <w:color w:val="EE0000"/>
        </w:rPr>
        <w:t>Cette action est irréversible.</w:t>
      </w:r>
      <w:r w:rsidR="00D95C30" w:rsidRPr="00D95C30">
        <w:rPr>
          <w:rFonts w:cstheme="minorHAnsi"/>
          <w:b/>
          <w:bCs/>
          <w:color w:val="EE0000"/>
        </w:rPr>
        <w:t xml:space="preserve"> </w:t>
      </w:r>
      <w:r w:rsidR="00D95C30">
        <w:rPr>
          <w:rFonts w:cstheme="minorHAnsi"/>
          <w:bCs/>
          <w:color w:val="FF0000"/>
        </w:rPr>
        <w:t>T</w:t>
      </w:r>
      <w:r w:rsidRPr="00F93028">
        <w:rPr>
          <w:rFonts w:cstheme="minorHAnsi"/>
          <w:bCs/>
          <w:color w:val="FF0000"/>
        </w:rPr>
        <w:t>oujours contacter la Bibliothèque avant d’utiliser cette fonctionnalité</w:t>
      </w:r>
      <w:r>
        <w:rPr>
          <w:rFonts w:cstheme="minorHAnsi"/>
          <w:bCs/>
          <w:color w:val="FF0000"/>
        </w:rPr>
        <w:t>, car un utilisateur peut être associé à plusieurs revues de la plateforme</w:t>
      </w:r>
      <w:r w:rsidRPr="00776079">
        <w:rPr>
          <w:rFonts w:cstheme="minorHAnsi"/>
          <w:bCs/>
          <w:color w:val="000000"/>
        </w:rPr>
        <w:t>.</w:t>
      </w:r>
      <w:r>
        <w:rPr>
          <w:rFonts w:cstheme="minorHAnsi"/>
          <w:bCs/>
          <w:color w:val="000000"/>
        </w:rPr>
        <w:t xml:space="preserve"> </w:t>
      </w:r>
      <w:r w:rsidRPr="00F93028">
        <w:rPr>
          <w:rFonts w:cstheme="minorHAnsi"/>
          <w:bCs/>
          <w:color w:val="000000"/>
        </w:rPr>
        <w:t>Cette fonctionnalité fusionne le compte d’un utilisateur avec un autre</w:t>
      </w:r>
      <w:r>
        <w:rPr>
          <w:rFonts w:cstheme="minorHAnsi"/>
          <w:bCs/>
          <w:color w:val="000000"/>
        </w:rPr>
        <w:t xml:space="preserve"> compte</w:t>
      </w:r>
      <w:r w:rsidRPr="00F93028">
        <w:rPr>
          <w:rFonts w:cstheme="minorHAnsi"/>
          <w:bCs/>
          <w:color w:val="000000"/>
        </w:rPr>
        <w:t>. Le premier compte sélectionné sera celui qui dispara</w:t>
      </w:r>
      <w:r>
        <w:rPr>
          <w:rFonts w:cstheme="minorHAnsi"/>
          <w:bCs/>
          <w:color w:val="000000"/>
        </w:rPr>
        <w:t>î</w:t>
      </w:r>
      <w:r w:rsidRPr="00F93028">
        <w:rPr>
          <w:rFonts w:cstheme="minorHAnsi"/>
          <w:bCs/>
          <w:color w:val="000000"/>
        </w:rPr>
        <w:t xml:space="preserve">tra </w:t>
      </w:r>
      <w:r>
        <w:rPr>
          <w:rFonts w:cstheme="minorHAnsi"/>
          <w:bCs/>
          <w:color w:val="000000"/>
        </w:rPr>
        <w:t xml:space="preserve">à la </w:t>
      </w:r>
      <w:r w:rsidRPr="00F93028">
        <w:rPr>
          <w:rFonts w:cstheme="minorHAnsi"/>
          <w:bCs/>
          <w:color w:val="000000"/>
        </w:rPr>
        <w:t xml:space="preserve">suite </w:t>
      </w:r>
      <w:r>
        <w:rPr>
          <w:rFonts w:cstheme="minorHAnsi"/>
          <w:bCs/>
          <w:color w:val="000000"/>
        </w:rPr>
        <w:t>de</w:t>
      </w:r>
      <w:r w:rsidRPr="00F93028">
        <w:rPr>
          <w:rFonts w:cstheme="minorHAnsi"/>
          <w:bCs/>
          <w:color w:val="000000"/>
        </w:rPr>
        <w:t xml:space="preserve"> la fusion avec le second compte sélectionné. Les rôles et les soumissions associés au compte fusionné seront transférés au second compte. </w:t>
      </w:r>
      <w:r>
        <w:rPr>
          <w:rFonts w:cstheme="minorHAnsi"/>
          <w:bCs/>
          <w:color w:val="000000"/>
        </w:rPr>
        <w:t>Toutefois</w:t>
      </w:r>
      <w:r w:rsidRPr="00F93028">
        <w:rPr>
          <w:rFonts w:cstheme="minorHAnsi"/>
          <w:bCs/>
          <w:color w:val="000000"/>
        </w:rPr>
        <w:t xml:space="preserve">, les données du premier compte </w:t>
      </w:r>
      <w:r>
        <w:rPr>
          <w:rFonts w:cstheme="minorHAnsi"/>
          <w:bCs/>
          <w:color w:val="000000"/>
        </w:rPr>
        <w:t xml:space="preserve">(nom d’utilisateur, courriel, nom et prénom, intérêts de recherche, affiliation, pays, langue, etc.) </w:t>
      </w:r>
      <w:r w:rsidRPr="00F93028">
        <w:rPr>
          <w:rFonts w:cstheme="minorHAnsi"/>
          <w:bCs/>
          <w:color w:val="000000"/>
        </w:rPr>
        <w:t xml:space="preserve">seront perdues lors de la fusion. Il est </w:t>
      </w:r>
      <w:r>
        <w:rPr>
          <w:rFonts w:cstheme="minorHAnsi"/>
          <w:bCs/>
          <w:color w:val="000000"/>
        </w:rPr>
        <w:t>donc</w:t>
      </w:r>
      <w:r w:rsidRPr="00F93028">
        <w:rPr>
          <w:rFonts w:cstheme="minorHAnsi"/>
          <w:bCs/>
          <w:color w:val="000000"/>
        </w:rPr>
        <w:t xml:space="preserve"> primordial de les inscrire manuellement dans l</w:t>
      </w:r>
      <w:r>
        <w:rPr>
          <w:rFonts w:cstheme="minorHAnsi"/>
          <w:bCs/>
          <w:color w:val="000000"/>
        </w:rPr>
        <w:t>e second compte avant la fusion.</w:t>
      </w:r>
    </w:p>
    <w:p w14:paraId="2DF1C2EF" w14:textId="77777777" w:rsidR="001435D2" w:rsidRDefault="001435D2" w:rsidP="001435D2">
      <w:pPr>
        <w:pStyle w:val="Titre4"/>
        <w:spacing w:line="276" w:lineRule="auto"/>
      </w:pPr>
      <w:bookmarkStart w:id="118" w:name="_Toc532994487"/>
      <w:bookmarkStart w:id="119" w:name="_Toc81979114"/>
      <w:bookmarkStart w:id="120" w:name="_Toc219467050"/>
      <w:bookmarkStart w:id="121" w:name="_Toc224826533"/>
      <w:r>
        <w:t>Inviter un utilisateur</w:t>
      </w:r>
      <w:bookmarkEnd w:id="118"/>
      <w:bookmarkEnd w:id="119"/>
      <w:bookmarkEnd w:id="120"/>
      <w:bookmarkEnd w:id="121"/>
    </w:p>
    <w:p w14:paraId="0EB51D80" w14:textId="32EC8D67" w:rsidR="003F5987" w:rsidRPr="00B91F5E" w:rsidRDefault="001435D2" w:rsidP="002B55EF">
      <w:pPr>
        <w:spacing w:line="276" w:lineRule="auto"/>
      </w:pPr>
      <w:r>
        <w:t xml:space="preserve">Le bouton </w:t>
      </w:r>
      <w:r w:rsidRPr="005D1D99">
        <w:rPr>
          <w:b/>
          <w:bCs/>
        </w:rPr>
        <w:t>Inviter à un rôle</w:t>
      </w:r>
      <w:r>
        <w:t>, en haut à droite de l’écran, ouvre un formulaire en trois étapes afin d’inviter un nouvel utilisateur à votre revue. En premier lieu, vous pourrez effectuer une recherche, par adresse courriel, nom ou identifiant ORCID afin de repérer votre utilisateur potentiel dans la base de données s’il existe déjà.</w:t>
      </w:r>
    </w:p>
    <w:p w14:paraId="1B63A255" w14:textId="71826ACB" w:rsidR="00EE773C" w:rsidRPr="00D23688" w:rsidRDefault="00EE773C" w:rsidP="002B55EF">
      <w:pPr>
        <w:spacing w:line="276" w:lineRule="auto"/>
        <w:rPr>
          <w:rFonts w:cstheme="minorHAnsi"/>
          <w:color w:val="000000"/>
        </w:rPr>
      </w:pPr>
      <w:r>
        <w:rPr>
          <w:rFonts w:cstheme="minorHAnsi"/>
          <w:noProof/>
          <w:color w:val="000000"/>
        </w:rPr>
        <w:drawing>
          <wp:inline distT="0" distB="0" distL="0" distR="0" wp14:anchorId="45AF46F9" wp14:editId="64E8A9FE">
            <wp:extent cx="5971540" cy="2686050"/>
            <wp:effectExtent l="19050" t="19050" r="10160" b="19050"/>
            <wp:docPr id="210648825" name="Imag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5971540" cy="2686050"/>
                    </a:xfrm>
                    <a:prstGeom prst="rect">
                      <a:avLst/>
                    </a:prstGeom>
                    <a:noFill/>
                    <a:ln>
                      <a:solidFill>
                        <a:schemeClr val="tx1"/>
                      </a:solidFill>
                    </a:ln>
                  </pic:spPr>
                </pic:pic>
              </a:graphicData>
            </a:graphic>
          </wp:inline>
        </w:drawing>
      </w:r>
    </w:p>
    <w:p w14:paraId="638B1B37" w14:textId="77777777" w:rsidR="008E38F9" w:rsidRDefault="008E38F9" w:rsidP="00B3641A">
      <w:pPr>
        <w:spacing w:line="276" w:lineRule="auto"/>
      </w:pPr>
      <w:r>
        <w:t xml:space="preserve">Une fois le bordereau complété, cliquez sur le bouton </w:t>
      </w:r>
      <w:r w:rsidRPr="00DE7779">
        <w:rPr>
          <w:b/>
          <w:bCs/>
        </w:rPr>
        <w:t>Rechercher un utilisateur</w:t>
      </w:r>
      <w:r>
        <w:t xml:space="preserve"> pour accéder à la seconde partie du formulaire. Ici, vous devrez obligatoirement inscrire l’adresse courriel, le ou les rôles pour lesquels l’utilisateur est invité, la date de départ de son mandat ainsi que votre décision d’afficher ou nom l’utilisateur sur la page du </w:t>
      </w:r>
      <w:r w:rsidRPr="00DD30FC">
        <w:t>Personnel éditorial</w:t>
      </w:r>
      <w:r>
        <w:t>. Vous pourrez également facultativement ajouter le nom de l’utilisateur.</w:t>
      </w:r>
    </w:p>
    <w:p w14:paraId="22CE8D6E" w14:textId="1F19DD51" w:rsidR="008E38F9" w:rsidRPr="00CF1F78" w:rsidRDefault="00B36C05" w:rsidP="00B3641A">
      <w:pPr>
        <w:spacing w:line="276" w:lineRule="auto"/>
        <w:rPr>
          <w:highlight w:val="yellow"/>
        </w:rPr>
      </w:pPr>
      <w:r w:rsidRPr="00B36C05">
        <w:rPr>
          <w:noProof/>
        </w:rPr>
        <w:lastRenderedPageBreak/>
        <w:drawing>
          <wp:inline distT="0" distB="0" distL="0" distR="0" wp14:anchorId="7E1D6933" wp14:editId="67A88963">
            <wp:extent cx="5971540" cy="5147945"/>
            <wp:effectExtent l="19050" t="19050" r="10160" b="14605"/>
            <wp:docPr id="414688078"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4688078" name=""/>
                    <pic:cNvPicPr/>
                  </pic:nvPicPr>
                  <pic:blipFill>
                    <a:blip r:embed="rId45"/>
                    <a:stretch>
                      <a:fillRect/>
                    </a:stretch>
                  </pic:blipFill>
                  <pic:spPr>
                    <a:xfrm>
                      <a:off x="0" y="0"/>
                      <a:ext cx="5971540" cy="5147945"/>
                    </a:xfrm>
                    <a:prstGeom prst="rect">
                      <a:avLst/>
                    </a:prstGeom>
                    <a:ln>
                      <a:solidFill>
                        <a:schemeClr val="tx1"/>
                      </a:solidFill>
                    </a:ln>
                  </pic:spPr>
                </pic:pic>
              </a:graphicData>
            </a:graphic>
          </wp:inline>
        </w:drawing>
      </w:r>
    </w:p>
    <w:p w14:paraId="02090863" w14:textId="77777777" w:rsidR="00B3641A" w:rsidRDefault="00B3641A" w:rsidP="00B3641A">
      <w:pPr>
        <w:spacing w:line="276" w:lineRule="auto"/>
      </w:pPr>
      <w:r>
        <w:t>Vous pourrez finalement prévisualiser le modèle de courriel configuré à l’effet de l’invitation aux nouveaux rôles et le modifier au besoin.</w:t>
      </w:r>
    </w:p>
    <w:p w14:paraId="0F9ACCBD" w14:textId="754265AE" w:rsidR="005700BF" w:rsidRDefault="005700BF" w:rsidP="00B3641A">
      <w:pPr>
        <w:spacing w:line="276" w:lineRule="auto"/>
        <w:rPr>
          <w:highlight w:val="yellow"/>
        </w:rPr>
      </w:pPr>
      <w:r w:rsidRPr="005700BF">
        <w:rPr>
          <w:noProof/>
        </w:rPr>
        <w:lastRenderedPageBreak/>
        <w:drawing>
          <wp:inline distT="0" distB="0" distL="0" distR="0" wp14:anchorId="0F43B1E9" wp14:editId="46FC2818">
            <wp:extent cx="5971540" cy="5281930"/>
            <wp:effectExtent l="19050" t="19050" r="10160" b="13970"/>
            <wp:docPr id="1031854299"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1854299" name=""/>
                    <pic:cNvPicPr/>
                  </pic:nvPicPr>
                  <pic:blipFill>
                    <a:blip r:embed="rId46"/>
                    <a:stretch>
                      <a:fillRect/>
                    </a:stretch>
                  </pic:blipFill>
                  <pic:spPr>
                    <a:xfrm>
                      <a:off x="0" y="0"/>
                      <a:ext cx="5971540" cy="5281930"/>
                    </a:xfrm>
                    <a:prstGeom prst="rect">
                      <a:avLst/>
                    </a:prstGeom>
                    <a:ln>
                      <a:solidFill>
                        <a:schemeClr val="tx1"/>
                      </a:solidFill>
                    </a:ln>
                  </pic:spPr>
                </pic:pic>
              </a:graphicData>
            </a:graphic>
          </wp:inline>
        </w:drawing>
      </w:r>
    </w:p>
    <w:p w14:paraId="0377F566" w14:textId="77777777" w:rsidR="001A3DBB" w:rsidRDefault="001A3DBB" w:rsidP="001A3DBB">
      <w:pPr>
        <w:spacing w:line="276" w:lineRule="auto"/>
      </w:pPr>
      <w:r>
        <w:t xml:space="preserve">Finalement, cliquez sur </w:t>
      </w:r>
      <w:r>
        <w:rPr>
          <w:b/>
          <w:bCs/>
        </w:rPr>
        <w:t>Inviter l’utilisateur à un rôle</w:t>
      </w:r>
      <w:r>
        <w:t xml:space="preserve"> afin de finaliser l’invitation.</w:t>
      </w:r>
    </w:p>
    <w:p w14:paraId="2C0E00E7" w14:textId="77777777" w:rsidR="001A3DBB" w:rsidRDefault="001A3DBB" w:rsidP="001A3DBB">
      <w:pPr>
        <w:pStyle w:val="Titre4"/>
        <w:spacing w:line="276" w:lineRule="auto"/>
      </w:pPr>
      <w:bookmarkStart w:id="122" w:name="_Toc532994488"/>
      <w:bookmarkStart w:id="123" w:name="_Toc81979115"/>
      <w:bookmarkStart w:id="124" w:name="_Toc219467051"/>
      <w:bookmarkStart w:id="125" w:name="_Toc224826534"/>
      <w:r>
        <w:t>Rechercher un utilisateur</w:t>
      </w:r>
      <w:bookmarkEnd w:id="122"/>
      <w:bookmarkEnd w:id="123"/>
      <w:bookmarkEnd w:id="124"/>
      <w:bookmarkEnd w:id="125"/>
    </w:p>
    <w:p w14:paraId="30457642" w14:textId="77777777" w:rsidR="001A3DBB" w:rsidRDefault="001A3DBB" w:rsidP="001A3DBB">
      <w:pPr>
        <w:spacing w:line="276" w:lineRule="auto"/>
        <w:rPr>
          <w:rStyle w:val="Marquedecommentaire"/>
        </w:rPr>
      </w:pPr>
      <w:r>
        <w:t xml:space="preserve">La recherche parmi les utilisateurs, lien </w:t>
      </w:r>
      <w:r w:rsidRPr="00776079">
        <w:rPr>
          <w:b/>
        </w:rPr>
        <w:t>Rechercher</w:t>
      </w:r>
      <w:r>
        <w:t xml:space="preserve"> au haut et à droite de la fenêtre, </w:t>
      </w:r>
      <w:r w:rsidRPr="008C39E5">
        <w:t>est possible par nom</w:t>
      </w:r>
      <w:r>
        <w:t>, adresses courriel, rôles, affiliations et</w:t>
      </w:r>
      <w:r w:rsidRPr="008C39E5">
        <w:t xml:space="preserve"> </w:t>
      </w:r>
      <w:r w:rsidRPr="008204ED">
        <w:t>intérêt</w:t>
      </w:r>
      <w:r>
        <w:t>s</w:t>
      </w:r>
      <w:r w:rsidRPr="008204ED">
        <w:t xml:space="preserve"> de recherche</w:t>
      </w:r>
      <w:r>
        <w:rPr>
          <w:rStyle w:val="Marquedecommentaire"/>
        </w:rPr>
        <w:t>.</w:t>
      </w:r>
    </w:p>
    <w:p w14:paraId="630D901E" w14:textId="5CD12B03" w:rsidR="001A3DBB" w:rsidRDefault="009C7461" w:rsidP="001A3DBB">
      <w:pPr>
        <w:spacing w:line="276" w:lineRule="auto"/>
      </w:pPr>
      <w:r>
        <w:rPr>
          <w:noProof/>
        </w:rPr>
        <w:drawing>
          <wp:inline distT="0" distB="0" distL="0" distR="0" wp14:anchorId="2D843058" wp14:editId="4B9CEBBE">
            <wp:extent cx="5971540" cy="1457325"/>
            <wp:effectExtent l="19050" t="19050" r="10160" b="28575"/>
            <wp:docPr id="268230470" name="Imag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5971540" cy="1457325"/>
                    </a:xfrm>
                    <a:prstGeom prst="rect">
                      <a:avLst/>
                    </a:prstGeom>
                    <a:noFill/>
                    <a:ln>
                      <a:solidFill>
                        <a:schemeClr val="tx1"/>
                      </a:solidFill>
                    </a:ln>
                  </pic:spPr>
                </pic:pic>
              </a:graphicData>
            </a:graphic>
          </wp:inline>
        </w:drawing>
      </w:r>
    </w:p>
    <w:p w14:paraId="2ECE4D68" w14:textId="77777777" w:rsidR="00816692" w:rsidRDefault="00816692" w:rsidP="00816692">
      <w:pPr>
        <w:pStyle w:val="Titre3-Noir"/>
      </w:pPr>
      <w:bookmarkStart w:id="126" w:name="_Toc532994489"/>
      <w:bookmarkStart w:id="127" w:name="_Toc81979116"/>
      <w:bookmarkStart w:id="128" w:name="_Toc219467052"/>
      <w:r>
        <w:lastRenderedPageBreak/>
        <w:t>Onglet Rôles</w:t>
      </w:r>
      <w:bookmarkEnd w:id="126"/>
      <w:bookmarkEnd w:id="127"/>
      <w:bookmarkEnd w:id="128"/>
    </w:p>
    <w:p w14:paraId="3B7C5643" w14:textId="77777777" w:rsidR="00816692" w:rsidRPr="00816692" w:rsidRDefault="00816692" w:rsidP="00816692">
      <w:pPr>
        <w:spacing w:line="276" w:lineRule="auto"/>
      </w:pPr>
      <w:r w:rsidRPr="00816692">
        <w:t>OJS utilise un système de gestion des rôles pour attribuer différents privilèges d’accès et responsabilités aux utilisateurs. Quand un utilisateur se connecte au système, il a ainsi accès à un tableau de bord personnalisé selon le rôle qui lui a été attribué par la revue. Un utilisateur peut en outre cumuler différents rôles dans une même revue ainsi que dans des revues différentes.</w:t>
      </w:r>
    </w:p>
    <w:p w14:paraId="03FDBD81" w14:textId="77777777" w:rsidR="00816692" w:rsidRPr="00816692" w:rsidRDefault="00816692" w:rsidP="00816692">
      <w:pPr>
        <w:pStyle w:val="Titre4"/>
        <w:spacing w:line="276" w:lineRule="auto"/>
      </w:pPr>
      <w:bookmarkStart w:id="129" w:name="_Toc532994490"/>
      <w:bookmarkStart w:id="130" w:name="_Toc81979117"/>
      <w:bookmarkStart w:id="131" w:name="_Toc219467053"/>
      <w:bookmarkStart w:id="132" w:name="_Toc224826535"/>
      <w:r w:rsidRPr="00816692">
        <w:t>Les rôles dans OJS</w:t>
      </w:r>
      <w:bookmarkEnd w:id="129"/>
      <w:bookmarkEnd w:id="130"/>
      <w:bookmarkEnd w:id="131"/>
      <w:bookmarkEnd w:id="132"/>
    </w:p>
    <w:p w14:paraId="385BBD07" w14:textId="77777777" w:rsidR="00816692" w:rsidRPr="00816692" w:rsidRDefault="00816692" w:rsidP="00816692">
      <w:pPr>
        <w:spacing w:line="276" w:lineRule="auto"/>
      </w:pPr>
      <w:r w:rsidRPr="00816692">
        <w:t xml:space="preserve">Plusieurs rôles sont définis dans l’application et peuvent être attribués aux contributeurs par le responsable de la revue. Celui-ci sélectionne les rôles nécessaires au processus d’édition de sa publication. Différents niveaux d’autorisation sont associés à chacun de ces rôles. </w:t>
      </w:r>
    </w:p>
    <w:p w14:paraId="326F941B" w14:textId="77777777" w:rsidR="00816692" w:rsidRPr="00816692" w:rsidRDefault="00816692" w:rsidP="00816692">
      <w:pPr>
        <w:spacing w:line="276" w:lineRule="auto"/>
      </w:pPr>
      <w:r w:rsidRPr="00816692">
        <w:t xml:space="preserve">Dans OJS à l’Université Laval, les rôles suivants doivent nécessairement être attribués pour chacune des revues :   </w:t>
      </w:r>
    </w:p>
    <w:tbl>
      <w:tblPr>
        <w:tblStyle w:val="Grilledutableau"/>
        <w:tblW w:w="0" w:type="auto"/>
        <w:tblLook w:val="04A0" w:firstRow="1" w:lastRow="0" w:firstColumn="1" w:lastColumn="0" w:noHBand="0" w:noVBand="1"/>
      </w:tblPr>
      <w:tblGrid>
        <w:gridCol w:w="2263"/>
        <w:gridCol w:w="7088"/>
      </w:tblGrid>
      <w:tr w:rsidR="00816692" w:rsidRPr="00816692" w14:paraId="0FED554B" w14:textId="77777777" w:rsidTr="00816692">
        <w:tc>
          <w:tcPr>
            <w:tcW w:w="2263" w:type="dxa"/>
          </w:tcPr>
          <w:p w14:paraId="7D918C1F" w14:textId="77777777" w:rsidR="00816692" w:rsidRPr="00816692" w:rsidRDefault="00816692" w:rsidP="00816692">
            <w:pPr>
              <w:spacing w:after="160" w:line="276" w:lineRule="auto"/>
              <w:rPr>
                <w:rFonts w:ascii="Overpass" w:hAnsi="Overpass"/>
                <w:b/>
              </w:rPr>
            </w:pPr>
            <w:r w:rsidRPr="00816692">
              <w:rPr>
                <w:rFonts w:ascii="Overpass" w:hAnsi="Overpass"/>
                <w:b/>
              </w:rPr>
              <w:t>Rôles</w:t>
            </w:r>
          </w:p>
        </w:tc>
        <w:tc>
          <w:tcPr>
            <w:tcW w:w="7088" w:type="dxa"/>
          </w:tcPr>
          <w:p w14:paraId="53B989EE" w14:textId="77777777" w:rsidR="00816692" w:rsidRPr="00816692" w:rsidRDefault="00816692" w:rsidP="00816692">
            <w:pPr>
              <w:spacing w:after="160" w:line="276" w:lineRule="auto"/>
              <w:rPr>
                <w:rFonts w:ascii="Overpass" w:hAnsi="Overpass"/>
                <w:b/>
              </w:rPr>
            </w:pPr>
            <w:r w:rsidRPr="00816692">
              <w:rPr>
                <w:rFonts w:ascii="Overpass" w:hAnsi="Overpass"/>
                <w:b/>
              </w:rPr>
              <w:t>Autorisations</w:t>
            </w:r>
          </w:p>
        </w:tc>
      </w:tr>
      <w:tr w:rsidR="00816692" w:rsidRPr="00816692" w14:paraId="4631BC9A" w14:textId="77777777" w:rsidTr="00816692">
        <w:tc>
          <w:tcPr>
            <w:tcW w:w="2263" w:type="dxa"/>
          </w:tcPr>
          <w:p w14:paraId="1EEDCBF4" w14:textId="77777777" w:rsidR="00816692" w:rsidRPr="00816692" w:rsidRDefault="00816692" w:rsidP="00816692">
            <w:pPr>
              <w:spacing w:after="160" w:line="276" w:lineRule="auto"/>
              <w:rPr>
                <w:rFonts w:ascii="Overpass" w:hAnsi="Overpass"/>
              </w:rPr>
            </w:pPr>
            <w:r w:rsidRPr="00816692">
              <w:rPr>
                <w:rFonts w:ascii="Overpass" w:hAnsi="Overpass"/>
              </w:rPr>
              <w:t xml:space="preserve">Directeur de la revue </w:t>
            </w:r>
          </w:p>
        </w:tc>
        <w:tc>
          <w:tcPr>
            <w:tcW w:w="7088" w:type="dxa"/>
          </w:tcPr>
          <w:p w14:paraId="23B621D7" w14:textId="77777777" w:rsidR="00816692" w:rsidRPr="00816692" w:rsidRDefault="00816692" w:rsidP="00816692">
            <w:pPr>
              <w:spacing w:after="160" w:line="276" w:lineRule="auto"/>
              <w:rPr>
                <w:rFonts w:ascii="Overpass" w:hAnsi="Overpass"/>
              </w:rPr>
            </w:pPr>
            <w:r w:rsidRPr="00816692">
              <w:rPr>
                <w:rFonts w:ascii="Overpass" w:hAnsi="Overpass"/>
              </w:rPr>
              <w:t xml:space="preserve">Accède à toutes les fonctions de paramétrage et à toutes les actions liées au processus éditorial. </w:t>
            </w:r>
          </w:p>
          <w:p w14:paraId="1D3CF28D" w14:textId="77777777" w:rsidR="00816692" w:rsidRPr="00816692" w:rsidRDefault="00816692" w:rsidP="00816692">
            <w:pPr>
              <w:spacing w:after="160" w:line="276" w:lineRule="auto"/>
              <w:rPr>
                <w:rFonts w:ascii="Overpass" w:hAnsi="Overpass"/>
              </w:rPr>
            </w:pPr>
            <w:r w:rsidRPr="00816692">
              <w:rPr>
                <w:rFonts w:ascii="Overpass" w:hAnsi="Overpass"/>
              </w:rPr>
              <w:t xml:space="preserve">Seul rôle permettant d’avoir accès à la </w:t>
            </w:r>
            <w:r w:rsidRPr="00816692">
              <w:rPr>
                <w:rFonts w:ascii="Overpass" w:hAnsi="Overpass"/>
                <w:i/>
              </w:rPr>
              <w:t>fonction Connexion sous</w:t>
            </w:r>
            <w:r w:rsidRPr="00816692">
              <w:rPr>
                <w:rFonts w:ascii="Overpass" w:hAnsi="Overpass"/>
              </w:rPr>
              <w:t>, i.e. à la possibilité de connexion sous un autre rôle.</w:t>
            </w:r>
          </w:p>
        </w:tc>
      </w:tr>
      <w:tr w:rsidR="00816692" w:rsidRPr="00816692" w14:paraId="4752077E" w14:textId="77777777" w:rsidTr="00816692">
        <w:tc>
          <w:tcPr>
            <w:tcW w:w="2263" w:type="dxa"/>
          </w:tcPr>
          <w:p w14:paraId="7D1D2E51" w14:textId="77777777" w:rsidR="00816692" w:rsidRPr="00816692" w:rsidRDefault="00816692" w:rsidP="00816692">
            <w:pPr>
              <w:spacing w:after="160" w:line="276" w:lineRule="auto"/>
              <w:rPr>
                <w:rFonts w:ascii="Overpass" w:hAnsi="Overpass"/>
              </w:rPr>
            </w:pPr>
            <w:r w:rsidRPr="00816692">
              <w:rPr>
                <w:rFonts w:ascii="Overpass" w:hAnsi="Overpass"/>
              </w:rPr>
              <w:t xml:space="preserve">Rédacteur </w:t>
            </w:r>
          </w:p>
        </w:tc>
        <w:tc>
          <w:tcPr>
            <w:tcW w:w="7088" w:type="dxa"/>
          </w:tcPr>
          <w:p w14:paraId="6386D97A" w14:textId="77777777" w:rsidR="00816692" w:rsidRPr="00816692" w:rsidRDefault="00816692" w:rsidP="00816692">
            <w:pPr>
              <w:spacing w:after="160" w:line="276" w:lineRule="auto"/>
              <w:rPr>
                <w:rFonts w:ascii="Overpass" w:hAnsi="Overpass"/>
              </w:rPr>
            </w:pPr>
            <w:r w:rsidRPr="00816692">
              <w:rPr>
                <w:rFonts w:ascii="Overpass" w:hAnsi="Overpass"/>
              </w:rPr>
              <w:t>Supervise tout le processus de publication de la soumission initiale à la mise en forme finale.</w:t>
            </w:r>
          </w:p>
        </w:tc>
      </w:tr>
      <w:tr w:rsidR="00816692" w:rsidRPr="00816692" w14:paraId="35A6639B" w14:textId="77777777" w:rsidTr="00816692">
        <w:tc>
          <w:tcPr>
            <w:tcW w:w="2263" w:type="dxa"/>
          </w:tcPr>
          <w:p w14:paraId="30F65560" w14:textId="77777777" w:rsidR="00816692" w:rsidRPr="00816692" w:rsidRDefault="00816692" w:rsidP="00816692">
            <w:pPr>
              <w:spacing w:after="160" w:line="276" w:lineRule="auto"/>
              <w:rPr>
                <w:rFonts w:ascii="Overpass" w:hAnsi="Overpass"/>
              </w:rPr>
            </w:pPr>
            <w:r w:rsidRPr="00816692">
              <w:rPr>
                <w:rFonts w:ascii="Overpass" w:hAnsi="Overpass"/>
              </w:rPr>
              <w:t xml:space="preserve">Réviseur </w:t>
            </w:r>
          </w:p>
        </w:tc>
        <w:tc>
          <w:tcPr>
            <w:tcW w:w="7088" w:type="dxa"/>
          </w:tcPr>
          <w:p w14:paraId="75360D3A" w14:textId="77777777" w:rsidR="00816692" w:rsidRPr="00816692" w:rsidRDefault="00816692" w:rsidP="00816692">
            <w:pPr>
              <w:spacing w:after="160" w:line="276" w:lineRule="auto"/>
              <w:rPr>
                <w:rFonts w:ascii="Overpass" w:hAnsi="Overpass"/>
              </w:rPr>
            </w:pPr>
            <w:r w:rsidRPr="00816692">
              <w:rPr>
                <w:rFonts w:ascii="Overpass" w:hAnsi="Overpass"/>
              </w:rPr>
              <w:t>Assure la révision linguistique une fois le processus d’évaluation par les pairs terminé.</w:t>
            </w:r>
          </w:p>
        </w:tc>
      </w:tr>
      <w:tr w:rsidR="00816692" w:rsidRPr="00816692" w14:paraId="7C2AF0B3" w14:textId="77777777" w:rsidTr="00816692">
        <w:tc>
          <w:tcPr>
            <w:tcW w:w="2263" w:type="dxa"/>
          </w:tcPr>
          <w:p w14:paraId="4B47FCC3" w14:textId="77777777" w:rsidR="00816692" w:rsidRPr="00816692" w:rsidRDefault="00816692" w:rsidP="00816692">
            <w:pPr>
              <w:spacing w:after="160" w:line="276" w:lineRule="auto"/>
              <w:rPr>
                <w:rFonts w:ascii="Overpass" w:hAnsi="Overpass"/>
              </w:rPr>
            </w:pPr>
            <w:r w:rsidRPr="00816692">
              <w:rPr>
                <w:rFonts w:ascii="Overpass" w:hAnsi="Overpass"/>
              </w:rPr>
              <w:t xml:space="preserve">Auteur </w:t>
            </w:r>
          </w:p>
        </w:tc>
        <w:tc>
          <w:tcPr>
            <w:tcW w:w="7088" w:type="dxa"/>
          </w:tcPr>
          <w:p w14:paraId="23B89B4F" w14:textId="77777777" w:rsidR="00816692" w:rsidRPr="00816692" w:rsidRDefault="00816692" w:rsidP="00816692">
            <w:pPr>
              <w:spacing w:after="160" w:line="276" w:lineRule="auto"/>
              <w:rPr>
                <w:rFonts w:ascii="Overpass" w:hAnsi="Overpass"/>
              </w:rPr>
            </w:pPr>
            <w:r w:rsidRPr="00816692">
              <w:rPr>
                <w:rFonts w:ascii="Overpass" w:hAnsi="Overpass"/>
              </w:rPr>
              <w:t>Rôle autorisant la soumission de manuscrit dans l’application et son suivi tout au long du processus.</w:t>
            </w:r>
          </w:p>
        </w:tc>
      </w:tr>
      <w:tr w:rsidR="00816692" w:rsidRPr="00816692" w14:paraId="64600125" w14:textId="77777777" w:rsidTr="00816692">
        <w:tc>
          <w:tcPr>
            <w:tcW w:w="2263" w:type="dxa"/>
          </w:tcPr>
          <w:p w14:paraId="1660FC6A" w14:textId="77777777" w:rsidR="00816692" w:rsidRPr="00816692" w:rsidRDefault="00816692" w:rsidP="00816692">
            <w:pPr>
              <w:spacing w:after="160" w:line="276" w:lineRule="auto"/>
              <w:rPr>
                <w:rFonts w:ascii="Overpass" w:hAnsi="Overpass"/>
              </w:rPr>
            </w:pPr>
            <w:r w:rsidRPr="00816692">
              <w:rPr>
                <w:rFonts w:ascii="Overpass" w:hAnsi="Overpass"/>
              </w:rPr>
              <w:t xml:space="preserve">Évaluateur </w:t>
            </w:r>
          </w:p>
        </w:tc>
        <w:tc>
          <w:tcPr>
            <w:tcW w:w="7088" w:type="dxa"/>
          </w:tcPr>
          <w:p w14:paraId="21C02BE0" w14:textId="77777777" w:rsidR="00816692" w:rsidRPr="00816692" w:rsidRDefault="00816692" w:rsidP="00816692">
            <w:pPr>
              <w:spacing w:after="160" w:line="276" w:lineRule="auto"/>
              <w:rPr>
                <w:rFonts w:ascii="Overpass" w:hAnsi="Overpass"/>
              </w:rPr>
            </w:pPr>
            <w:r w:rsidRPr="00816692">
              <w:rPr>
                <w:rFonts w:ascii="Overpass" w:hAnsi="Overpass"/>
              </w:rPr>
              <w:t>Rôle permettant l’évaluation d’un manuscrit. Les évaluateurs ont accès à un processus spécifique. Contrairement au rédacteur ou à l’auteur, ils ne peuvent voir le processus d’évaluation dans son ensemble.</w:t>
            </w:r>
          </w:p>
        </w:tc>
      </w:tr>
    </w:tbl>
    <w:p w14:paraId="5218E14D" w14:textId="77777777" w:rsidR="00816692" w:rsidRPr="00816692" w:rsidRDefault="00816692" w:rsidP="00816692">
      <w:pPr>
        <w:spacing w:line="276" w:lineRule="auto"/>
      </w:pPr>
      <w:r w:rsidRPr="00816692">
        <w:t xml:space="preserve">À l’Université Laval, la personne-ressource indiquée dans l’entente de participation avec la revue doit avoir les rôles de </w:t>
      </w:r>
      <w:r w:rsidRPr="00816692">
        <w:rPr>
          <w:i/>
          <w:iCs/>
        </w:rPr>
        <w:t>Directeur de la revue (</w:t>
      </w:r>
      <w:r w:rsidRPr="00816692">
        <w:rPr>
          <w:i/>
        </w:rPr>
        <w:t xml:space="preserve">journal </w:t>
      </w:r>
      <w:r w:rsidRPr="00816692">
        <w:rPr>
          <w:i/>
          <w:iCs/>
        </w:rPr>
        <w:t>manager)</w:t>
      </w:r>
      <w:r w:rsidRPr="00816692">
        <w:t xml:space="preserve"> et de </w:t>
      </w:r>
      <w:r w:rsidRPr="00816692">
        <w:rPr>
          <w:i/>
          <w:iCs/>
        </w:rPr>
        <w:t>Rédacteur (</w:t>
      </w:r>
      <w:r w:rsidRPr="00816692">
        <w:rPr>
          <w:i/>
        </w:rPr>
        <w:t xml:space="preserve">journal </w:t>
      </w:r>
      <w:r w:rsidRPr="00816692">
        <w:rPr>
          <w:i/>
          <w:iCs/>
        </w:rPr>
        <w:t>editor)</w:t>
      </w:r>
      <w:r w:rsidRPr="00816692">
        <w:t>.</w:t>
      </w:r>
    </w:p>
    <w:p w14:paraId="1F88204A" w14:textId="77777777" w:rsidR="00816692" w:rsidRPr="00816692" w:rsidRDefault="00816692" w:rsidP="00816692">
      <w:pPr>
        <w:spacing w:line="276" w:lineRule="auto"/>
      </w:pPr>
    </w:p>
    <w:p w14:paraId="444B7E24" w14:textId="77777777" w:rsidR="00816692" w:rsidRPr="00816692" w:rsidRDefault="00816692" w:rsidP="00816692">
      <w:pPr>
        <w:spacing w:line="276" w:lineRule="auto"/>
      </w:pPr>
      <w:r w:rsidRPr="00816692">
        <w:t xml:space="preserve">L’onglet </w:t>
      </w:r>
      <w:r w:rsidRPr="00816692">
        <w:rPr>
          <w:i/>
        </w:rPr>
        <w:t>Rôles</w:t>
      </w:r>
      <w:r w:rsidRPr="00816692">
        <w:t xml:space="preserve"> vous permet de voir chacun des rôles définis dans le système, le niveau d’autorisation leur étant associé ainsi que l’étape ou les étapes du processus d’édition des articles dans laquelle ou lesquelles les personnes qui jouent ces rôles interviennent. </w:t>
      </w:r>
    </w:p>
    <w:p w14:paraId="7F03F82D" w14:textId="77777777" w:rsidR="008801FB" w:rsidRDefault="00F82D16" w:rsidP="00C4745D">
      <w:bookmarkStart w:id="133" w:name="_Toc532994491"/>
      <w:bookmarkStart w:id="134" w:name="_Toc81979118"/>
      <w:bookmarkStart w:id="135" w:name="_Toc216445482"/>
      <w:r w:rsidRPr="00F82D16">
        <w:rPr>
          <w:noProof/>
        </w:rPr>
        <w:lastRenderedPageBreak/>
        <w:drawing>
          <wp:inline distT="0" distB="0" distL="0" distR="0" wp14:anchorId="33857368" wp14:editId="477A128C">
            <wp:extent cx="5436870" cy="7164944"/>
            <wp:effectExtent l="19050" t="19050" r="11430" b="17145"/>
            <wp:docPr id="1577873776"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7873776" name=""/>
                    <pic:cNvPicPr/>
                  </pic:nvPicPr>
                  <pic:blipFill>
                    <a:blip r:embed="rId48"/>
                    <a:stretch>
                      <a:fillRect/>
                    </a:stretch>
                  </pic:blipFill>
                  <pic:spPr>
                    <a:xfrm>
                      <a:off x="0" y="0"/>
                      <a:ext cx="5462021" cy="7198089"/>
                    </a:xfrm>
                    <a:prstGeom prst="rect">
                      <a:avLst/>
                    </a:prstGeom>
                    <a:ln>
                      <a:solidFill>
                        <a:schemeClr val="tx1"/>
                      </a:solidFill>
                    </a:ln>
                  </pic:spPr>
                </pic:pic>
              </a:graphicData>
            </a:graphic>
          </wp:inline>
        </w:drawing>
      </w:r>
    </w:p>
    <w:p w14:paraId="1975855F" w14:textId="350AEBC7" w:rsidR="001778F2" w:rsidRDefault="001778F2" w:rsidP="00C4745D">
      <w:r>
        <w:t>Modifier et créer un rôle</w:t>
      </w:r>
      <w:bookmarkEnd w:id="133"/>
      <w:bookmarkEnd w:id="134"/>
      <w:bookmarkEnd w:id="135"/>
    </w:p>
    <w:p w14:paraId="4C8A5D3C" w14:textId="77777777" w:rsidR="001778F2" w:rsidRDefault="001778F2" w:rsidP="001778F2">
      <w:pPr>
        <w:spacing w:line="276" w:lineRule="auto"/>
      </w:pPr>
      <w:r>
        <w:t xml:space="preserve">Vous pouvez modifier un rôle en cliquant sur la flèche bleue à gauche de son nom. Cette action vous permettra d’avoir accès aux options </w:t>
      </w:r>
      <w:r w:rsidRPr="00CF2FE6">
        <w:rPr>
          <w:i/>
        </w:rPr>
        <w:t xml:space="preserve">Modifier </w:t>
      </w:r>
      <w:r>
        <w:t xml:space="preserve">et </w:t>
      </w:r>
      <w:r w:rsidRPr="00CF2FE6">
        <w:rPr>
          <w:i/>
        </w:rPr>
        <w:t>Supprimer</w:t>
      </w:r>
      <w:r>
        <w:t>.</w:t>
      </w:r>
      <w:r w:rsidRPr="00A64B7E">
        <w:t xml:space="preserve"> </w:t>
      </w:r>
      <w:r>
        <w:t xml:space="preserve">Vous pouvez aussi créer un nouveau rôle en cliquant sur le bouton </w:t>
      </w:r>
      <w:r w:rsidRPr="00FD504F">
        <w:rPr>
          <w:b/>
          <w:bCs/>
        </w:rPr>
        <w:t>Créer un nouveau rôle</w:t>
      </w:r>
      <w:r>
        <w:t>.</w:t>
      </w:r>
    </w:p>
    <w:p w14:paraId="7327AAD3" w14:textId="77777777" w:rsidR="001778F2" w:rsidRDefault="001778F2" w:rsidP="001778F2">
      <w:pPr>
        <w:spacing w:line="276" w:lineRule="auto"/>
      </w:pPr>
      <w:r>
        <w:lastRenderedPageBreak/>
        <w:t xml:space="preserve">Choisir l’option </w:t>
      </w:r>
      <w:r w:rsidRPr="00CF2FE6">
        <w:rPr>
          <w:i/>
        </w:rPr>
        <w:t xml:space="preserve">Modifier </w:t>
      </w:r>
      <w:r w:rsidRPr="00A64B7E">
        <w:rPr>
          <w:iCs/>
        </w:rPr>
        <w:t xml:space="preserve">ou cliquer sur </w:t>
      </w:r>
      <w:r w:rsidRPr="00A64B7E">
        <w:rPr>
          <w:b/>
          <w:bCs/>
          <w:iCs/>
        </w:rPr>
        <w:t>Créer un nouveau rôle</w:t>
      </w:r>
      <w:r>
        <w:rPr>
          <w:i/>
        </w:rPr>
        <w:t xml:space="preserve"> </w:t>
      </w:r>
      <w:r>
        <w:t xml:space="preserve">conduit à l’ouverture d’une nouvelle fenêtre qui présente différentes options de configuration. </w:t>
      </w:r>
    </w:p>
    <w:p w14:paraId="53D14D4C" w14:textId="77777777" w:rsidR="001778F2" w:rsidRDefault="001778F2" w:rsidP="001778F2">
      <w:pPr>
        <w:spacing w:line="276" w:lineRule="auto"/>
      </w:pPr>
      <w:r>
        <w:t>Communiquez avec la Bibliothèque avant de modifier ou de créer un nouveau rôle.</w:t>
      </w:r>
    </w:p>
    <w:p w14:paraId="21F6B5AD" w14:textId="5721E584" w:rsidR="00F724F7" w:rsidRDefault="00943B82" w:rsidP="001778F2">
      <w:pPr>
        <w:spacing w:line="276" w:lineRule="auto"/>
      </w:pPr>
      <w:r>
        <w:rPr>
          <w:noProof/>
        </w:rPr>
        <w:drawing>
          <wp:inline distT="0" distB="0" distL="0" distR="0" wp14:anchorId="2DA83E19" wp14:editId="12E7B85C">
            <wp:extent cx="5971540" cy="2438400"/>
            <wp:effectExtent l="19050" t="19050" r="10160" b="19050"/>
            <wp:docPr id="1563943367" name="Imag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9" cstate="print">
                      <a:extLst>
                        <a:ext uri="{28A0092B-C50C-407E-A947-70E740481C1C}">
                          <a14:useLocalDpi xmlns:a14="http://schemas.microsoft.com/office/drawing/2010/main" val="0"/>
                        </a:ext>
                      </a:extLst>
                    </a:blip>
                    <a:srcRect/>
                    <a:stretch>
                      <a:fillRect/>
                    </a:stretch>
                  </pic:blipFill>
                  <pic:spPr bwMode="auto">
                    <a:xfrm>
                      <a:off x="0" y="0"/>
                      <a:ext cx="5971540" cy="2438400"/>
                    </a:xfrm>
                    <a:prstGeom prst="rect">
                      <a:avLst/>
                    </a:prstGeom>
                    <a:noFill/>
                    <a:ln>
                      <a:solidFill>
                        <a:schemeClr val="tx1"/>
                      </a:solidFill>
                    </a:ln>
                  </pic:spPr>
                </pic:pic>
              </a:graphicData>
            </a:graphic>
          </wp:inline>
        </w:drawing>
      </w:r>
    </w:p>
    <w:p w14:paraId="4C1B7337" w14:textId="77777777" w:rsidR="001A5B38" w:rsidRDefault="001A5B38" w:rsidP="001A5B38">
      <w:pPr>
        <w:spacing w:line="276" w:lineRule="auto"/>
      </w:pPr>
      <w:r>
        <w:t xml:space="preserve">Une fois les détails du rôle modifiés, cliquez sur </w:t>
      </w:r>
      <w:r w:rsidRPr="00CF2FE6">
        <w:rPr>
          <w:b/>
        </w:rPr>
        <w:t>Ok</w:t>
      </w:r>
      <w:r>
        <w:rPr>
          <w:b/>
        </w:rPr>
        <w:t>.</w:t>
      </w:r>
      <w:r>
        <w:t xml:space="preserve">  </w:t>
      </w:r>
    </w:p>
    <w:p w14:paraId="541FDF58" w14:textId="77777777" w:rsidR="001A5B38" w:rsidRPr="00AF4D54" w:rsidRDefault="001A5B38" w:rsidP="001D59E8">
      <w:pPr>
        <w:pStyle w:val="Titre3-Noir"/>
      </w:pPr>
      <w:bookmarkStart w:id="136" w:name="_Toc532994492"/>
      <w:bookmarkStart w:id="137" w:name="_Toc81979119"/>
      <w:bookmarkStart w:id="138" w:name="_Toc216445483"/>
      <w:r>
        <w:t>Onglet Options d’accès au site</w:t>
      </w:r>
      <w:bookmarkEnd w:id="136"/>
      <w:bookmarkEnd w:id="137"/>
      <w:bookmarkEnd w:id="138"/>
    </w:p>
    <w:p w14:paraId="65C80F0E" w14:textId="201C76D2" w:rsidR="007D5F90" w:rsidRDefault="001A5B38" w:rsidP="001A5B38">
      <w:pPr>
        <w:spacing w:line="276" w:lineRule="auto"/>
      </w:pPr>
      <w:r>
        <w:t>Ne doit pas être utilisé.</w:t>
      </w:r>
      <w:r w:rsidR="007D5F90">
        <w:br w:type="page"/>
      </w:r>
    </w:p>
    <w:p w14:paraId="46F66EFE" w14:textId="77777777" w:rsidR="001A5B38" w:rsidRDefault="001A5B38" w:rsidP="007E1F25">
      <w:pPr>
        <w:pStyle w:val="Titre2-Rouge"/>
      </w:pPr>
      <w:bookmarkStart w:id="139" w:name="_Toc532994493"/>
      <w:bookmarkStart w:id="140" w:name="_Toc81979120"/>
      <w:bookmarkStart w:id="141" w:name="_Toc216255900"/>
      <w:bookmarkStart w:id="142" w:name="_Toc216445484"/>
      <w:r>
        <w:lastRenderedPageBreak/>
        <w:t>Supervision du processus</w:t>
      </w:r>
      <w:bookmarkEnd w:id="139"/>
      <w:bookmarkEnd w:id="140"/>
      <w:bookmarkEnd w:id="141"/>
      <w:bookmarkEnd w:id="142"/>
    </w:p>
    <w:p w14:paraId="770CD71E" w14:textId="77777777" w:rsidR="001A5B38" w:rsidRDefault="001A5B38" w:rsidP="00E5071C">
      <w:pPr>
        <w:pStyle w:val="Titre3-Noir"/>
      </w:pPr>
      <w:bookmarkStart w:id="143" w:name="_Toc532994494"/>
      <w:bookmarkStart w:id="144" w:name="_Toc81979121"/>
      <w:bookmarkStart w:id="145" w:name="_Toc216255901"/>
      <w:bookmarkStart w:id="146" w:name="_Toc216445485"/>
      <w:r>
        <w:t>Processus dans OJS</w:t>
      </w:r>
      <w:bookmarkEnd w:id="143"/>
      <w:bookmarkEnd w:id="144"/>
      <w:bookmarkEnd w:id="145"/>
      <w:bookmarkEnd w:id="146"/>
    </w:p>
    <w:p w14:paraId="42A599BA" w14:textId="77777777" w:rsidR="001A5B38" w:rsidRDefault="001A5B38" w:rsidP="001A5B38">
      <w:pPr>
        <w:spacing w:line="276" w:lineRule="auto"/>
      </w:pPr>
      <w:r>
        <w:t xml:space="preserve">Le processus est divisé en 4 étapes principales : </w:t>
      </w:r>
    </w:p>
    <w:p w14:paraId="660749E9" w14:textId="77777777" w:rsidR="001A5B38" w:rsidRDefault="001A5B38" w:rsidP="00CF6319">
      <w:pPr>
        <w:pStyle w:val="Paragraphedeliste"/>
        <w:numPr>
          <w:ilvl w:val="0"/>
          <w:numId w:val="7"/>
        </w:numPr>
        <w:spacing w:before="60" w:after="60" w:line="276" w:lineRule="auto"/>
      </w:pPr>
      <w:r w:rsidRPr="0078338D">
        <w:rPr>
          <w:b/>
          <w:bCs/>
        </w:rPr>
        <w:t>Soumission</w:t>
      </w:r>
      <w:r>
        <w:t xml:space="preserve"> : À la suite de la réception initiale de l’article, celui-ci est évalué quant à sa pertinence scientifique et à sa conformité par rapport aux politiques de la revue. Certaines soumissions ne franchiront pas cette première étape et seront rejetées. </w:t>
      </w:r>
    </w:p>
    <w:p w14:paraId="40AB6B94" w14:textId="77777777" w:rsidR="001A5B38" w:rsidRDefault="001A5B38" w:rsidP="00CF6319">
      <w:pPr>
        <w:pStyle w:val="Paragraphedeliste"/>
        <w:numPr>
          <w:ilvl w:val="0"/>
          <w:numId w:val="7"/>
        </w:numPr>
        <w:spacing w:before="60" w:after="60" w:line="276" w:lineRule="auto"/>
      </w:pPr>
      <w:r w:rsidRPr="0078338D">
        <w:rPr>
          <w:b/>
          <w:bCs/>
        </w:rPr>
        <w:t>Évaluation</w:t>
      </w:r>
      <w:r>
        <w:t> : L’article est envoyé en évaluation externe, pour une évaluation par les pairs. S’il y a lieu, des demandes de révision seront envoyées à l’auteur. Certaines soumissions ne franchiront pas cette étape et seront rejetées.</w:t>
      </w:r>
    </w:p>
    <w:p w14:paraId="0B4AD0E1" w14:textId="77777777" w:rsidR="001A5B38" w:rsidRDefault="001A5B38" w:rsidP="00CF6319">
      <w:pPr>
        <w:pStyle w:val="Paragraphedeliste"/>
        <w:numPr>
          <w:ilvl w:val="0"/>
          <w:numId w:val="7"/>
        </w:numPr>
        <w:spacing w:before="60" w:after="60" w:line="276" w:lineRule="auto"/>
      </w:pPr>
      <w:r w:rsidRPr="0078338D">
        <w:rPr>
          <w:b/>
          <w:bCs/>
        </w:rPr>
        <w:t>Révision</w:t>
      </w:r>
      <w:r>
        <w:t> : Les soumissions acceptées sont soumises à une étape de révision linguistique.</w:t>
      </w:r>
    </w:p>
    <w:p w14:paraId="503BFF7C" w14:textId="77777777" w:rsidR="001A5B38" w:rsidRDefault="001A5B38" w:rsidP="00CF6319">
      <w:pPr>
        <w:pStyle w:val="Paragraphedeliste"/>
        <w:numPr>
          <w:ilvl w:val="0"/>
          <w:numId w:val="7"/>
        </w:numPr>
        <w:spacing w:before="60" w:after="60" w:line="276" w:lineRule="auto"/>
      </w:pPr>
      <w:r w:rsidRPr="0078338D">
        <w:rPr>
          <w:b/>
          <w:bCs/>
        </w:rPr>
        <w:t>Production</w:t>
      </w:r>
      <w:r>
        <w:t> : Lorsque les révisions sont complétées et approuvées, l’article franchit l’étape de mise en forme finale et d‘attribution à un prochain numéro.</w:t>
      </w:r>
    </w:p>
    <w:p w14:paraId="28C51748" w14:textId="77777777" w:rsidR="001A5B38" w:rsidRDefault="001A5B38" w:rsidP="001A5B38">
      <w:pPr>
        <w:pStyle w:val="Titre4"/>
        <w:spacing w:line="276" w:lineRule="auto"/>
      </w:pPr>
      <w:bookmarkStart w:id="147" w:name="_Toc532994495"/>
      <w:bookmarkStart w:id="148" w:name="_Toc81979122"/>
      <w:bookmarkStart w:id="149" w:name="_Toc216255902"/>
      <w:bookmarkStart w:id="150" w:name="_Toc216445486"/>
      <w:bookmarkStart w:id="151" w:name="_Toc224826536"/>
      <w:r>
        <w:t>Les discussions</w:t>
      </w:r>
      <w:bookmarkEnd w:id="147"/>
      <w:bookmarkEnd w:id="148"/>
      <w:bookmarkEnd w:id="149"/>
      <w:bookmarkEnd w:id="150"/>
      <w:bookmarkEnd w:id="151"/>
    </w:p>
    <w:p w14:paraId="21EEF73C" w14:textId="406D3B39" w:rsidR="001A5B38" w:rsidRDefault="001A5B38" w:rsidP="001A5B38">
      <w:pPr>
        <w:spacing w:line="276" w:lineRule="auto"/>
      </w:pPr>
      <w:r>
        <w:t>À chaque étape du processus, l’outil de discussion inclus dans OJS permet à un utilisateur de communiquer avec le rédacteur sans que les autres utilisateurs en soient informés. Cette fonctionnalité permet de soutenir le processus de soumission en double aveugle. Toutes les discussions sont archivées et font partie du Journal d’événements. Pour entamer une discussion, il est obligatoire de sélectionner un interlocuteur.</w:t>
      </w:r>
    </w:p>
    <w:p w14:paraId="678F7BA1" w14:textId="3ED62677" w:rsidR="001A5B38" w:rsidRDefault="001A5B38" w:rsidP="001A5B38">
      <w:pPr>
        <w:spacing w:line="276" w:lineRule="auto"/>
      </w:pPr>
      <w:r>
        <w:t>Échanges possibles en double aveugle</w:t>
      </w:r>
      <w:r w:rsidR="008E47F4">
        <w:t> :</w:t>
      </w:r>
    </w:p>
    <w:tbl>
      <w:tblPr>
        <w:tblStyle w:val="TableauListe3-Accentuation3"/>
        <w:tblW w:w="0" w:type="auto"/>
        <w:jc w:val="center"/>
        <w:tblLook w:val="04A0" w:firstRow="1" w:lastRow="0" w:firstColumn="1" w:lastColumn="0" w:noHBand="0" w:noVBand="1"/>
      </w:tblPr>
      <w:tblGrid>
        <w:gridCol w:w="2122"/>
        <w:gridCol w:w="576"/>
        <w:gridCol w:w="2261"/>
      </w:tblGrid>
      <w:tr w:rsidR="001A5B38" w14:paraId="6B885490" w14:textId="77777777" w:rsidTr="006D31BF">
        <w:trPr>
          <w:cnfStyle w:val="100000000000" w:firstRow="1" w:lastRow="0" w:firstColumn="0" w:lastColumn="0" w:oddVBand="0" w:evenVBand="0" w:oddHBand="0" w:evenHBand="0" w:firstRowFirstColumn="0" w:firstRowLastColumn="0" w:lastRowFirstColumn="0" w:lastRowLastColumn="0"/>
          <w:trHeight w:val="400"/>
          <w:jc w:val="center"/>
        </w:trPr>
        <w:tc>
          <w:tcPr>
            <w:cnfStyle w:val="001000000100" w:firstRow="0" w:lastRow="0" w:firstColumn="1" w:lastColumn="0" w:oddVBand="0" w:evenVBand="0" w:oddHBand="0" w:evenHBand="0" w:firstRowFirstColumn="1" w:firstRowLastColumn="0" w:lastRowFirstColumn="0" w:lastRowLastColumn="0"/>
            <w:tcW w:w="2122" w:type="dxa"/>
            <w:vAlign w:val="center"/>
          </w:tcPr>
          <w:p w14:paraId="0686D098" w14:textId="77777777" w:rsidR="001A5B38" w:rsidRDefault="001A5B38" w:rsidP="00F61281">
            <w:pPr>
              <w:spacing w:before="0" w:after="0" w:line="276" w:lineRule="auto"/>
            </w:pPr>
            <w:r>
              <w:t>Transmetteur</w:t>
            </w:r>
          </w:p>
        </w:tc>
        <w:tc>
          <w:tcPr>
            <w:tcW w:w="432" w:type="dxa"/>
          </w:tcPr>
          <w:p w14:paraId="7CFD096B" w14:textId="77777777" w:rsidR="001A5B38" w:rsidDel="0081498D" w:rsidRDefault="001A5B38" w:rsidP="00F61281">
            <w:pPr>
              <w:spacing w:before="0" w:after="0" w:line="276" w:lineRule="auto"/>
              <w:cnfStyle w:val="100000000000" w:firstRow="1" w:lastRow="0" w:firstColumn="0" w:lastColumn="0" w:oddVBand="0" w:evenVBand="0" w:oddHBand="0" w:evenHBand="0" w:firstRowFirstColumn="0" w:firstRowLastColumn="0" w:lastRowFirstColumn="0" w:lastRowLastColumn="0"/>
            </w:pPr>
          </w:p>
        </w:tc>
        <w:tc>
          <w:tcPr>
            <w:tcW w:w="2261" w:type="dxa"/>
            <w:vAlign w:val="center"/>
          </w:tcPr>
          <w:p w14:paraId="125F428A" w14:textId="77777777" w:rsidR="001A5B38" w:rsidRDefault="001A5B38" w:rsidP="00F61281">
            <w:pPr>
              <w:spacing w:before="0" w:after="0" w:line="276" w:lineRule="auto"/>
              <w:cnfStyle w:val="100000000000" w:firstRow="1" w:lastRow="0" w:firstColumn="0" w:lastColumn="0" w:oddVBand="0" w:evenVBand="0" w:oddHBand="0" w:evenHBand="0" w:firstRowFirstColumn="0" w:firstRowLastColumn="0" w:lastRowFirstColumn="0" w:lastRowLastColumn="0"/>
            </w:pPr>
            <w:r>
              <w:t>Récepteur</w:t>
            </w:r>
          </w:p>
        </w:tc>
      </w:tr>
      <w:tr w:rsidR="001A5B38" w14:paraId="39F3C85F" w14:textId="77777777" w:rsidTr="006D31BF">
        <w:trPr>
          <w:cnfStyle w:val="000000100000" w:firstRow="0" w:lastRow="0" w:firstColumn="0" w:lastColumn="0" w:oddVBand="0" w:evenVBand="0" w:oddHBand="1" w:evenHBand="0" w:firstRowFirstColumn="0" w:firstRowLastColumn="0" w:lastRowFirstColumn="0" w:lastRowLastColumn="0"/>
          <w:trHeight w:val="391"/>
          <w:jc w:val="center"/>
        </w:trPr>
        <w:tc>
          <w:tcPr>
            <w:cnfStyle w:val="001000000000" w:firstRow="0" w:lastRow="0" w:firstColumn="1" w:lastColumn="0" w:oddVBand="0" w:evenVBand="0" w:oddHBand="0" w:evenHBand="0" w:firstRowFirstColumn="0" w:firstRowLastColumn="0" w:lastRowFirstColumn="0" w:lastRowLastColumn="0"/>
            <w:tcW w:w="2122" w:type="dxa"/>
            <w:vAlign w:val="center"/>
          </w:tcPr>
          <w:p w14:paraId="68210D80" w14:textId="77777777" w:rsidR="001A5B38" w:rsidRPr="00FD122B" w:rsidRDefault="001A5B38" w:rsidP="00F61281">
            <w:pPr>
              <w:spacing w:before="0" w:after="0"/>
              <w:rPr>
                <w:b w:val="0"/>
              </w:rPr>
            </w:pPr>
            <w:r w:rsidRPr="009B12BC">
              <w:t>Auteur</w:t>
            </w:r>
          </w:p>
        </w:tc>
        <w:tc>
          <w:tcPr>
            <w:tcW w:w="432" w:type="dxa"/>
            <w:vAlign w:val="center"/>
          </w:tcPr>
          <w:p w14:paraId="570FC4A3" w14:textId="77777777" w:rsidR="001A5B38" w:rsidRDefault="001A5B38" w:rsidP="00F61281">
            <w:pPr>
              <w:spacing w:before="0" w:after="0"/>
              <w:cnfStyle w:val="000000100000" w:firstRow="0" w:lastRow="0" w:firstColumn="0" w:lastColumn="0" w:oddVBand="0" w:evenVBand="0" w:oddHBand="1" w:evenHBand="0" w:firstRowFirstColumn="0" w:firstRowLastColumn="0" w:lastRowFirstColumn="0" w:lastRowLastColumn="0"/>
            </w:pPr>
            <w:r>
              <w:rPr>
                <w:rFonts w:ascii="Wingdings" w:eastAsia="Wingdings" w:hAnsi="Wingdings" w:cs="Wingdings"/>
                <w:b/>
              </w:rPr>
              <w:t></w:t>
            </w:r>
          </w:p>
        </w:tc>
        <w:tc>
          <w:tcPr>
            <w:tcW w:w="2261" w:type="dxa"/>
            <w:vAlign w:val="center"/>
          </w:tcPr>
          <w:p w14:paraId="12F77297" w14:textId="77777777" w:rsidR="001A5B38" w:rsidRDefault="001A5B38" w:rsidP="00F61281">
            <w:pPr>
              <w:spacing w:before="0" w:after="0"/>
              <w:cnfStyle w:val="000000100000" w:firstRow="0" w:lastRow="0" w:firstColumn="0" w:lastColumn="0" w:oddVBand="0" w:evenVBand="0" w:oddHBand="1" w:evenHBand="0" w:firstRowFirstColumn="0" w:firstRowLastColumn="0" w:lastRowFirstColumn="0" w:lastRowLastColumn="0"/>
            </w:pPr>
            <w:r>
              <w:t>Rédacteur</w:t>
            </w:r>
          </w:p>
        </w:tc>
      </w:tr>
      <w:tr w:rsidR="001A5B38" w14:paraId="6737A089" w14:textId="77777777" w:rsidTr="006D31BF">
        <w:trPr>
          <w:trHeight w:val="408"/>
          <w:jc w:val="center"/>
        </w:trPr>
        <w:tc>
          <w:tcPr>
            <w:cnfStyle w:val="001000000000" w:firstRow="0" w:lastRow="0" w:firstColumn="1" w:lastColumn="0" w:oddVBand="0" w:evenVBand="0" w:oddHBand="0" w:evenHBand="0" w:firstRowFirstColumn="0" w:firstRowLastColumn="0" w:lastRowFirstColumn="0" w:lastRowLastColumn="0"/>
            <w:tcW w:w="2122" w:type="dxa"/>
            <w:vAlign w:val="center"/>
          </w:tcPr>
          <w:p w14:paraId="585AC338" w14:textId="77777777" w:rsidR="001A5B38" w:rsidRPr="00FD122B" w:rsidRDefault="001A5B38" w:rsidP="00F61281">
            <w:pPr>
              <w:spacing w:before="0" w:after="0"/>
              <w:rPr>
                <w:b w:val="0"/>
              </w:rPr>
            </w:pPr>
            <w:r w:rsidRPr="009B12BC">
              <w:t>Évaluateur</w:t>
            </w:r>
          </w:p>
        </w:tc>
        <w:tc>
          <w:tcPr>
            <w:tcW w:w="432" w:type="dxa"/>
            <w:vAlign w:val="center"/>
          </w:tcPr>
          <w:p w14:paraId="2D002BF6" w14:textId="77777777" w:rsidR="001A5B38" w:rsidRDefault="001A5B38" w:rsidP="00F61281">
            <w:pPr>
              <w:spacing w:before="0" w:after="0"/>
              <w:cnfStyle w:val="000000000000" w:firstRow="0" w:lastRow="0" w:firstColumn="0" w:lastColumn="0" w:oddVBand="0" w:evenVBand="0" w:oddHBand="0" w:evenHBand="0" w:firstRowFirstColumn="0" w:firstRowLastColumn="0" w:lastRowFirstColumn="0" w:lastRowLastColumn="0"/>
            </w:pPr>
            <w:r w:rsidRPr="003B57B9">
              <w:rPr>
                <w:rFonts w:ascii="Times New Roman" w:hAnsi="Times New Roman"/>
                <w:b/>
                <w:sz w:val="36"/>
                <w:szCs w:val="36"/>
              </w:rPr>
              <w:t>↔</w:t>
            </w:r>
          </w:p>
        </w:tc>
        <w:tc>
          <w:tcPr>
            <w:tcW w:w="2261" w:type="dxa"/>
            <w:vAlign w:val="center"/>
          </w:tcPr>
          <w:p w14:paraId="7AA3566E" w14:textId="77777777" w:rsidR="001A5B38" w:rsidRDefault="001A5B38" w:rsidP="00F61281">
            <w:pPr>
              <w:spacing w:before="0" w:after="0"/>
              <w:cnfStyle w:val="000000000000" w:firstRow="0" w:lastRow="0" w:firstColumn="0" w:lastColumn="0" w:oddVBand="0" w:evenVBand="0" w:oddHBand="0" w:evenHBand="0" w:firstRowFirstColumn="0" w:firstRowLastColumn="0" w:lastRowFirstColumn="0" w:lastRowLastColumn="0"/>
            </w:pPr>
            <w:r>
              <w:t>Rédacteur</w:t>
            </w:r>
          </w:p>
        </w:tc>
      </w:tr>
      <w:tr w:rsidR="001A5B38" w14:paraId="59399B41" w14:textId="77777777" w:rsidTr="006D31BF">
        <w:trPr>
          <w:cnfStyle w:val="000000100000" w:firstRow="0" w:lastRow="0" w:firstColumn="0" w:lastColumn="0" w:oddVBand="0" w:evenVBand="0" w:oddHBand="1" w:evenHBand="0" w:firstRowFirstColumn="0" w:firstRowLastColumn="0" w:lastRowFirstColumn="0" w:lastRowLastColumn="0"/>
          <w:trHeight w:val="257"/>
          <w:jc w:val="center"/>
        </w:trPr>
        <w:tc>
          <w:tcPr>
            <w:cnfStyle w:val="001000000000" w:firstRow="0" w:lastRow="0" w:firstColumn="1" w:lastColumn="0" w:oddVBand="0" w:evenVBand="0" w:oddHBand="0" w:evenHBand="0" w:firstRowFirstColumn="0" w:firstRowLastColumn="0" w:lastRowFirstColumn="0" w:lastRowLastColumn="0"/>
            <w:tcW w:w="2122" w:type="dxa"/>
            <w:vAlign w:val="center"/>
          </w:tcPr>
          <w:p w14:paraId="5C169B3C" w14:textId="77777777" w:rsidR="001A5B38" w:rsidRPr="00FD122B" w:rsidRDefault="001A5B38" w:rsidP="00F61281">
            <w:pPr>
              <w:spacing w:before="0" w:after="0"/>
              <w:rPr>
                <w:b w:val="0"/>
              </w:rPr>
            </w:pPr>
            <w:r w:rsidRPr="009B12BC">
              <w:t>Rédacteur</w:t>
            </w:r>
          </w:p>
        </w:tc>
        <w:tc>
          <w:tcPr>
            <w:tcW w:w="432" w:type="dxa"/>
            <w:vAlign w:val="center"/>
          </w:tcPr>
          <w:p w14:paraId="6A4E231D" w14:textId="77777777" w:rsidR="001A5B38" w:rsidRDefault="001A5B38" w:rsidP="00F61281">
            <w:pPr>
              <w:spacing w:before="0" w:after="0"/>
              <w:cnfStyle w:val="000000100000" w:firstRow="0" w:lastRow="0" w:firstColumn="0" w:lastColumn="0" w:oddVBand="0" w:evenVBand="0" w:oddHBand="1" w:evenHBand="0" w:firstRowFirstColumn="0" w:firstRowLastColumn="0" w:lastRowFirstColumn="0" w:lastRowLastColumn="0"/>
            </w:pPr>
            <w:r>
              <w:rPr>
                <w:rFonts w:ascii="Wingdings" w:eastAsia="Wingdings" w:hAnsi="Wingdings" w:cs="Wingdings"/>
                <w:b/>
              </w:rPr>
              <w:t></w:t>
            </w:r>
          </w:p>
        </w:tc>
        <w:tc>
          <w:tcPr>
            <w:tcW w:w="2261" w:type="dxa"/>
            <w:vAlign w:val="center"/>
          </w:tcPr>
          <w:p w14:paraId="52A5F2F7" w14:textId="77777777" w:rsidR="001A5B38" w:rsidRDefault="001A5B38" w:rsidP="00F61281">
            <w:pPr>
              <w:spacing w:before="0" w:after="0"/>
              <w:cnfStyle w:val="000000100000" w:firstRow="0" w:lastRow="0" w:firstColumn="0" w:lastColumn="0" w:oddVBand="0" w:evenVBand="0" w:oddHBand="1" w:evenHBand="0" w:firstRowFirstColumn="0" w:firstRowLastColumn="0" w:lastRowFirstColumn="0" w:lastRowLastColumn="0"/>
            </w:pPr>
            <w:r>
              <w:t>Auteur</w:t>
            </w:r>
          </w:p>
          <w:p w14:paraId="4366C8FE" w14:textId="77777777" w:rsidR="001A5B38" w:rsidRDefault="001A5B38" w:rsidP="00F61281">
            <w:pPr>
              <w:spacing w:before="0" w:after="0"/>
              <w:cnfStyle w:val="000000100000" w:firstRow="0" w:lastRow="0" w:firstColumn="0" w:lastColumn="0" w:oddVBand="0" w:evenVBand="0" w:oddHBand="1" w:evenHBand="0" w:firstRowFirstColumn="0" w:firstRowLastColumn="0" w:lastRowFirstColumn="0" w:lastRowLastColumn="0"/>
            </w:pPr>
            <w:r>
              <w:t>Évaluateur</w:t>
            </w:r>
          </w:p>
        </w:tc>
      </w:tr>
    </w:tbl>
    <w:p w14:paraId="1205E46F" w14:textId="77777777" w:rsidR="001A5B38" w:rsidRDefault="001A5B38" w:rsidP="001A5B38">
      <w:pPr>
        <w:pStyle w:val="Titre4"/>
        <w:spacing w:line="276" w:lineRule="auto"/>
      </w:pPr>
      <w:bookmarkStart w:id="152" w:name="_Le_tableau_de"/>
      <w:bookmarkStart w:id="153" w:name="_Page_Soumissions"/>
      <w:bookmarkStart w:id="154" w:name="_Toc81979123"/>
      <w:bookmarkStart w:id="155" w:name="_Toc216255903"/>
      <w:bookmarkStart w:id="156" w:name="_Toc216445487"/>
      <w:bookmarkStart w:id="157" w:name="_Toc224826537"/>
      <w:bookmarkStart w:id="158" w:name="_Hlk216179199"/>
      <w:bookmarkEnd w:id="152"/>
      <w:bookmarkEnd w:id="153"/>
      <w:r w:rsidRPr="00102AC2">
        <w:t>Page Soumissions</w:t>
      </w:r>
      <w:bookmarkEnd w:id="154"/>
      <w:bookmarkEnd w:id="155"/>
      <w:bookmarkEnd w:id="156"/>
      <w:bookmarkEnd w:id="157"/>
    </w:p>
    <w:bookmarkEnd w:id="158"/>
    <w:p w14:paraId="0719254F" w14:textId="77777777" w:rsidR="001A5B38" w:rsidRDefault="001A5B38" w:rsidP="001A5B38">
      <w:pPr>
        <w:spacing w:line="276" w:lineRule="auto"/>
      </w:pPr>
      <w:r>
        <w:t xml:space="preserve">La page « Assignées à moi » est la première page qui </w:t>
      </w:r>
      <w:r w:rsidRPr="00F773CE">
        <w:t>apparaît à la suite</w:t>
      </w:r>
      <w:r w:rsidRPr="00210440">
        <w:rPr>
          <w:i/>
        </w:rPr>
        <w:t xml:space="preserve"> </w:t>
      </w:r>
      <w:r w:rsidRPr="00D020DD">
        <w:rPr>
          <w:iCs/>
        </w:rPr>
        <w:t>de la</w:t>
      </w:r>
      <w:r>
        <w:t xml:space="preserve"> connexion. Elle permet de visualiser les soumissions qui concernent directement l’utilisateur. Les soumissions affichées varient selon le rôle de l’utilisateur. Les instructions suivantes décrivent ce que le rédacteur pourra apercevoir.</w:t>
      </w:r>
    </w:p>
    <w:p w14:paraId="5A1FC5E0" w14:textId="6E82F027" w:rsidR="00DC5864" w:rsidRPr="001E6387" w:rsidRDefault="00BA4F8B" w:rsidP="001E6387">
      <w:pPr>
        <w:spacing w:line="276" w:lineRule="auto"/>
        <w:rPr>
          <w:color w:val="000000" w:themeColor="text1"/>
        </w:rPr>
      </w:pPr>
      <w:r>
        <w:rPr>
          <w:noProof/>
          <w:color w:val="000000" w:themeColor="text1"/>
        </w:rPr>
        <w:lastRenderedPageBreak/>
        <w:drawing>
          <wp:inline distT="0" distB="0" distL="0" distR="0" wp14:anchorId="6D22C871" wp14:editId="24C0C8E5">
            <wp:extent cx="5962650" cy="3209925"/>
            <wp:effectExtent l="19050" t="19050" r="19050" b="28575"/>
            <wp:docPr id="1056689243" name="Imag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5962650" cy="3209925"/>
                    </a:xfrm>
                    <a:prstGeom prst="rect">
                      <a:avLst/>
                    </a:prstGeom>
                    <a:noFill/>
                    <a:ln>
                      <a:solidFill>
                        <a:schemeClr val="tx1"/>
                      </a:solidFill>
                    </a:ln>
                  </pic:spPr>
                </pic:pic>
              </a:graphicData>
            </a:graphic>
          </wp:inline>
        </w:drawing>
      </w:r>
    </w:p>
    <w:p w14:paraId="40F0A6CB" w14:textId="75E88AC5" w:rsidR="00FD3F49" w:rsidRDefault="00FD3F49" w:rsidP="00FD3F49">
      <w:pPr>
        <w:spacing w:line="276" w:lineRule="auto"/>
      </w:pPr>
      <w:r>
        <w:t xml:space="preserve">Le tableau au centre de l’interface présente les informations suivantes : </w:t>
      </w:r>
    </w:p>
    <w:p w14:paraId="5C64EDA5" w14:textId="7520B088" w:rsidR="00FD3F49" w:rsidRPr="00FD3F49" w:rsidRDefault="00FD3F49" w:rsidP="00FD3F49">
      <w:pPr>
        <w:spacing w:line="276" w:lineRule="auto"/>
        <w:ind w:left="709"/>
      </w:pPr>
      <w:r>
        <w:rPr>
          <w:b/>
          <w:bCs/>
        </w:rPr>
        <w:t>ID</w:t>
      </w:r>
    </w:p>
    <w:p w14:paraId="26FDB938" w14:textId="77777777" w:rsidR="00FD3F49" w:rsidRDefault="00FD3F49" w:rsidP="00FD3F49">
      <w:pPr>
        <w:spacing w:line="276" w:lineRule="auto"/>
        <w:ind w:left="709"/>
      </w:pPr>
      <w:r>
        <w:t>Cette colonne affiche l’identifiant unique de la soumission. Il est possible d’effectuer des recherches à partir de celui-ci.</w:t>
      </w:r>
    </w:p>
    <w:p w14:paraId="6EB770DC" w14:textId="77777777" w:rsidR="00FD3F49" w:rsidRDefault="00FD3F49" w:rsidP="00FD3F49">
      <w:pPr>
        <w:spacing w:line="276" w:lineRule="auto"/>
        <w:ind w:left="709"/>
        <w:rPr>
          <w:b/>
          <w:bCs/>
        </w:rPr>
      </w:pPr>
      <w:r>
        <w:rPr>
          <w:b/>
          <w:bCs/>
        </w:rPr>
        <w:t>Soumissions</w:t>
      </w:r>
    </w:p>
    <w:p w14:paraId="0E7187C2" w14:textId="77777777" w:rsidR="00FD3F49" w:rsidRDefault="00FD3F49" w:rsidP="00FD3F49">
      <w:pPr>
        <w:spacing w:line="276" w:lineRule="auto"/>
        <w:ind w:left="709"/>
      </w:pPr>
      <w:r>
        <w:t>Cette colonne affiche, pour chaque ligne, le nom de famille de l’auteur en caractère gras, puis le titre de l’article soumis.</w:t>
      </w:r>
    </w:p>
    <w:p w14:paraId="3471DD3E" w14:textId="77777777" w:rsidR="00FD3F49" w:rsidRDefault="00FD3F49" w:rsidP="00FD3F49">
      <w:pPr>
        <w:spacing w:line="276" w:lineRule="auto"/>
        <w:ind w:left="709"/>
        <w:rPr>
          <w:b/>
          <w:bCs/>
        </w:rPr>
      </w:pPr>
      <w:r>
        <w:rPr>
          <w:b/>
          <w:bCs/>
        </w:rPr>
        <w:t>Étape</w:t>
      </w:r>
    </w:p>
    <w:p w14:paraId="0F415D1B" w14:textId="77777777" w:rsidR="00FD3F49" w:rsidRDefault="00FD3F49" w:rsidP="00FD3F49">
      <w:pPr>
        <w:spacing w:line="276" w:lineRule="auto"/>
        <w:ind w:left="709"/>
      </w:pPr>
      <w:r>
        <w:t>Cette colonne affiche l’étape à laquelle se situe l’article dans son processus d’évaluation. Des pastilles de couleur énonce de manière visuelle l’étape correspondante.</w:t>
      </w:r>
    </w:p>
    <w:p w14:paraId="599D9685" w14:textId="77777777" w:rsidR="00FD3F49" w:rsidRDefault="00FD3F49" w:rsidP="00FD3F49">
      <w:pPr>
        <w:spacing w:line="276" w:lineRule="auto"/>
        <w:ind w:left="709"/>
        <w:rPr>
          <w:b/>
          <w:bCs/>
        </w:rPr>
      </w:pPr>
      <w:r>
        <w:rPr>
          <w:b/>
          <w:bCs/>
        </w:rPr>
        <w:t>Jours</w:t>
      </w:r>
    </w:p>
    <w:p w14:paraId="0DA4519F" w14:textId="77777777" w:rsidR="00FD3F49" w:rsidRDefault="00FD3F49" w:rsidP="00FD3F49">
      <w:pPr>
        <w:spacing w:line="276" w:lineRule="auto"/>
        <w:ind w:left="709"/>
      </w:pPr>
      <w:r>
        <w:t>Cette colonne affiche le nombre de jours écoulés depuis le début de l’étape affiché à gauche.</w:t>
      </w:r>
    </w:p>
    <w:p w14:paraId="73DC0A6A" w14:textId="77777777" w:rsidR="00FD3F49" w:rsidRDefault="00FD3F49" w:rsidP="00FD3F49">
      <w:pPr>
        <w:spacing w:line="276" w:lineRule="auto"/>
        <w:ind w:left="709"/>
        <w:rPr>
          <w:b/>
          <w:bCs/>
        </w:rPr>
      </w:pPr>
      <w:r>
        <w:rPr>
          <w:b/>
          <w:bCs/>
        </w:rPr>
        <w:t>Activité éditoriale</w:t>
      </w:r>
    </w:p>
    <w:p w14:paraId="0CC106BF" w14:textId="14FAF347" w:rsidR="00A13B82" w:rsidRDefault="00FD3F49" w:rsidP="008C17AE">
      <w:pPr>
        <w:spacing w:line="276" w:lineRule="auto"/>
        <w:ind w:left="709"/>
      </w:pPr>
      <w:r>
        <w:t>Cette colonne affiche un large éventail d’informations contextuelles qui facilitent la supervision du processus. Il peut s’agir de raccourcis vers des étapes à effectuer, de boutons permettant d’accéder à plus de détails ou de brèves informations textuelles supplémentaires.</w:t>
      </w:r>
    </w:p>
    <w:p w14:paraId="5F8BC73D" w14:textId="6D208C51" w:rsidR="008C17AE" w:rsidRDefault="008C17AE" w:rsidP="00945AAB">
      <w:pPr>
        <w:spacing w:line="276" w:lineRule="auto"/>
      </w:pPr>
      <w:r>
        <w:rPr>
          <w:noProof/>
        </w:rPr>
        <w:lastRenderedPageBreak/>
        <w:drawing>
          <wp:inline distT="0" distB="0" distL="0" distR="0" wp14:anchorId="5E98D7B4" wp14:editId="590C2DAE">
            <wp:extent cx="5971540" cy="2477770"/>
            <wp:effectExtent l="19050" t="19050" r="10160" b="17780"/>
            <wp:docPr id="1571675081" name="Imag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5971540" cy="2477770"/>
                    </a:xfrm>
                    <a:prstGeom prst="rect">
                      <a:avLst/>
                    </a:prstGeom>
                    <a:noFill/>
                    <a:ln>
                      <a:solidFill>
                        <a:schemeClr val="tx1"/>
                      </a:solidFill>
                    </a:ln>
                  </pic:spPr>
                </pic:pic>
              </a:graphicData>
            </a:graphic>
          </wp:inline>
        </w:drawing>
      </w:r>
    </w:p>
    <w:p w14:paraId="2FDD9039" w14:textId="77777777" w:rsidR="001A3AC7" w:rsidRDefault="001A3AC7" w:rsidP="001A3AC7">
      <w:pPr>
        <w:spacing w:line="276" w:lineRule="auto"/>
        <w:ind w:left="709"/>
        <w:rPr>
          <w:b/>
          <w:bCs/>
        </w:rPr>
      </w:pPr>
      <w:r>
        <w:rPr>
          <w:b/>
          <w:bCs/>
        </w:rPr>
        <w:t>Actions</w:t>
      </w:r>
    </w:p>
    <w:p w14:paraId="6878FF5C" w14:textId="02B48540" w:rsidR="00A72104" w:rsidRDefault="001A3AC7" w:rsidP="00A72104">
      <w:pPr>
        <w:spacing w:line="276" w:lineRule="auto"/>
        <w:ind w:left="709"/>
      </w:pPr>
      <w:r>
        <w:t>Cette colonne affiche un bouton qui ouvre un menu permettant la gestion avancée de la soumission.</w:t>
      </w:r>
    </w:p>
    <w:p w14:paraId="04E95331" w14:textId="77777777" w:rsidR="00A72104" w:rsidRDefault="00A72104" w:rsidP="00524416">
      <w:pPr>
        <w:pStyle w:val="Titre5"/>
        <w:spacing w:line="276" w:lineRule="auto"/>
      </w:pPr>
      <w:bookmarkStart w:id="159" w:name="_Toc224826538"/>
      <w:r>
        <w:t>Les filtres</w:t>
      </w:r>
      <w:bookmarkEnd w:id="159"/>
    </w:p>
    <w:p w14:paraId="734A18AE" w14:textId="344948BF" w:rsidR="00A72104" w:rsidRPr="00B3781C" w:rsidRDefault="00A72104" w:rsidP="00524416">
      <w:pPr>
        <w:spacing w:line="276" w:lineRule="auto"/>
      </w:pPr>
      <w:r>
        <w:t xml:space="preserve">La liste des soumissions dans le tableau de bord peut être filtrée, ce qui permet d’afficher seulement les soumissions qui répondent à certains critères. Pour les afficher, il faut cliquer sur le bouton </w:t>
      </w:r>
      <w:r w:rsidRPr="001A75A6">
        <w:rPr>
          <w:b/>
          <w:bCs/>
        </w:rPr>
        <w:t>Filtres</w:t>
      </w:r>
      <w:r>
        <w:t xml:space="preserve"> en haut à gauche.</w:t>
      </w:r>
    </w:p>
    <w:p w14:paraId="7CA1C8F0" w14:textId="77777777" w:rsidR="00A72104" w:rsidRPr="003B57B9" w:rsidRDefault="00A72104" w:rsidP="00524416">
      <w:pPr>
        <w:spacing w:line="276" w:lineRule="auto"/>
        <w:ind w:left="708"/>
        <w:rPr>
          <w:b/>
        </w:rPr>
      </w:pPr>
      <w:r>
        <w:rPr>
          <w:b/>
        </w:rPr>
        <w:t>Rubrique</w:t>
      </w:r>
    </w:p>
    <w:p w14:paraId="65A69798" w14:textId="77777777" w:rsidR="00A72104" w:rsidRDefault="00A72104" w:rsidP="00524416">
      <w:pPr>
        <w:spacing w:line="276" w:lineRule="auto"/>
        <w:ind w:left="708"/>
      </w:pPr>
      <w:r w:rsidRPr="00181F08">
        <w:t>Affiche les soumissions selon la rubrique dans lesquelles elles ont été soumises (ex : Articles, Recensions, etc.</w:t>
      </w:r>
      <w:r>
        <w:t>)</w:t>
      </w:r>
    </w:p>
    <w:p w14:paraId="43129E86" w14:textId="77777777" w:rsidR="00A72104" w:rsidRPr="00A775D5" w:rsidRDefault="00A72104" w:rsidP="00524416">
      <w:pPr>
        <w:spacing w:line="276" w:lineRule="auto"/>
        <w:ind w:left="708"/>
        <w:rPr>
          <w:b/>
          <w:bCs/>
        </w:rPr>
      </w:pPr>
      <w:r w:rsidRPr="00A775D5">
        <w:rPr>
          <w:b/>
          <w:bCs/>
        </w:rPr>
        <w:t>Assignée au,à la rédacteur-trice</w:t>
      </w:r>
    </w:p>
    <w:p w14:paraId="3C5861A2" w14:textId="77777777" w:rsidR="00A72104" w:rsidRDefault="00A72104" w:rsidP="00524416">
      <w:pPr>
        <w:spacing w:line="276" w:lineRule="auto"/>
        <w:ind w:left="708"/>
      </w:pPr>
      <w:r>
        <w:t xml:space="preserve">Affiche les soumissions par rédacteur assigné. Il faut taper le nom de la personne dans la boîte de recherche et cliquer sur celui-ci lorsqu’il apparaît dans les suggestions. </w:t>
      </w:r>
    </w:p>
    <w:p w14:paraId="25A64D5C" w14:textId="77777777" w:rsidR="00A72104" w:rsidRDefault="00A72104" w:rsidP="00524416">
      <w:pPr>
        <w:spacing w:line="276" w:lineRule="auto"/>
        <w:ind w:left="708"/>
      </w:pPr>
      <w:r>
        <w:t>Cette option n’est visible que par les personnes ayant un rôle de rédacteur.</w:t>
      </w:r>
    </w:p>
    <w:p w14:paraId="77F27D2A" w14:textId="77777777" w:rsidR="00A72104" w:rsidRPr="003B57B9" w:rsidRDefault="00A72104" w:rsidP="00524416">
      <w:pPr>
        <w:spacing w:line="276" w:lineRule="auto"/>
        <w:ind w:left="708"/>
        <w:rPr>
          <w:b/>
        </w:rPr>
      </w:pPr>
      <w:r>
        <w:rPr>
          <w:b/>
        </w:rPr>
        <w:t>Numéros</w:t>
      </w:r>
    </w:p>
    <w:p w14:paraId="2CB89DAF" w14:textId="77777777" w:rsidR="00A72104" w:rsidRDefault="00A72104" w:rsidP="00524416">
      <w:pPr>
        <w:spacing w:line="276" w:lineRule="auto"/>
        <w:ind w:left="708"/>
      </w:pPr>
      <w:r>
        <w:t xml:space="preserve">Affiche les soumissions selon le numéro dans lequel la soumission a été programmée. Il faut taper le titre du numéro ou son identification (ex : Vol. 1 No.1) dans la boîte de recherche et cliquer sur le titre ou l’identification lorsqu’ils apparaissent sous la boite. </w:t>
      </w:r>
    </w:p>
    <w:p w14:paraId="41860BEE" w14:textId="77777777" w:rsidR="00A72104" w:rsidRDefault="00A72104" w:rsidP="00524416">
      <w:pPr>
        <w:spacing w:line="276" w:lineRule="auto"/>
        <w:ind w:left="708"/>
        <w:rPr>
          <w:b/>
        </w:rPr>
      </w:pPr>
      <w:r>
        <w:rPr>
          <w:b/>
        </w:rPr>
        <w:t>Catégories</w:t>
      </w:r>
    </w:p>
    <w:p w14:paraId="4E847CA1" w14:textId="77777777" w:rsidR="00A72104" w:rsidRDefault="00A72104" w:rsidP="00524416">
      <w:pPr>
        <w:spacing w:line="276" w:lineRule="auto"/>
        <w:ind w:left="708"/>
        <w:rPr>
          <w:bCs/>
        </w:rPr>
      </w:pPr>
      <w:r>
        <w:rPr>
          <w:bCs/>
        </w:rPr>
        <w:t xml:space="preserve">Affiche les soumissions selon les thématiques créées au préalable dans la section </w:t>
      </w:r>
      <w:r w:rsidRPr="00D91D80">
        <w:rPr>
          <w:bCs/>
          <w:i/>
          <w:iCs/>
        </w:rPr>
        <w:t xml:space="preserve">Paramètres </w:t>
      </w:r>
      <w:r w:rsidRPr="00D91D80">
        <w:rPr>
          <w:bCs/>
          <w:i/>
          <w:iCs/>
        </w:rPr>
        <w:sym w:font="Wingdings" w:char="F0E0"/>
      </w:r>
      <w:r w:rsidRPr="00D91D80">
        <w:rPr>
          <w:bCs/>
          <w:i/>
          <w:iCs/>
        </w:rPr>
        <w:t xml:space="preserve"> Revue </w:t>
      </w:r>
      <w:r w:rsidRPr="00D91D80">
        <w:rPr>
          <w:bCs/>
          <w:i/>
          <w:iCs/>
        </w:rPr>
        <w:sym w:font="Wingdings" w:char="F0E0"/>
      </w:r>
      <w:r w:rsidRPr="00D91D80">
        <w:rPr>
          <w:bCs/>
          <w:i/>
          <w:iCs/>
        </w:rPr>
        <w:t xml:space="preserve"> Catégories</w:t>
      </w:r>
      <w:r>
        <w:rPr>
          <w:bCs/>
        </w:rPr>
        <w:t>.</w:t>
      </w:r>
    </w:p>
    <w:p w14:paraId="4BAE1E27" w14:textId="77777777" w:rsidR="00A72104" w:rsidRPr="00A447B0" w:rsidRDefault="00A72104" w:rsidP="00524416">
      <w:pPr>
        <w:spacing w:line="276" w:lineRule="auto"/>
        <w:ind w:left="708"/>
        <w:rPr>
          <w:bCs/>
        </w:rPr>
      </w:pPr>
      <w:r w:rsidRPr="000C7A00">
        <w:rPr>
          <w:bCs/>
        </w:rPr>
        <w:t>Cette option n’est visible que par les</w:t>
      </w:r>
      <w:r>
        <w:rPr>
          <w:bCs/>
        </w:rPr>
        <w:t xml:space="preserve"> revues</w:t>
      </w:r>
      <w:r w:rsidRPr="000C7A00">
        <w:rPr>
          <w:bCs/>
        </w:rPr>
        <w:t xml:space="preserve"> ayant </w:t>
      </w:r>
      <w:r>
        <w:rPr>
          <w:bCs/>
        </w:rPr>
        <w:t>créé des catégories</w:t>
      </w:r>
      <w:r w:rsidRPr="000C7A00">
        <w:rPr>
          <w:bCs/>
        </w:rPr>
        <w:t>.</w:t>
      </w:r>
    </w:p>
    <w:p w14:paraId="71C7AD0F" w14:textId="77777777" w:rsidR="00A72104" w:rsidRPr="00611238" w:rsidRDefault="00A72104" w:rsidP="00524416">
      <w:pPr>
        <w:spacing w:line="276" w:lineRule="auto"/>
        <w:ind w:left="708"/>
        <w:rPr>
          <w:b/>
        </w:rPr>
      </w:pPr>
      <w:r>
        <w:rPr>
          <w:b/>
        </w:rPr>
        <w:t>Nombre de jours depuis la dernière intervention</w:t>
      </w:r>
    </w:p>
    <w:p w14:paraId="14471210" w14:textId="77777777" w:rsidR="00A72104" w:rsidRPr="00343D8D" w:rsidRDefault="00A72104" w:rsidP="00524416">
      <w:pPr>
        <w:spacing w:line="276" w:lineRule="auto"/>
        <w:ind w:left="708"/>
      </w:pPr>
      <w:r>
        <w:lastRenderedPageBreak/>
        <w:t>Affiche les soumissions en fonction du délai écoulé depuis la dernière intervention réalisée sur une soumission. Pour appliquer ce délai, il faut faire glisser le curseur sur l’échelle qui apparaît en dessous.</w:t>
      </w:r>
    </w:p>
    <w:p w14:paraId="3F83C9F4" w14:textId="75795D1B" w:rsidR="000A7308" w:rsidRDefault="009F6E94" w:rsidP="003071E4">
      <w:pPr>
        <w:spacing w:line="276" w:lineRule="auto"/>
      </w:pPr>
      <w:r>
        <w:rPr>
          <w:noProof/>
        </w:rPr>
        <w:drawing>
          <wp:inline distT="0" distB="0" distL="0" distR="0" wp14:anchorId="4BF5DBE7" wp14:editId="320219F1">
            <wp:extent cx="5912257" cy="2486025"/>
            <wp:effectExtent l="19050" t="19050" r="12700" b="9525"/>
            <wp:docPr id="160082247" name="Picture 12" descr="Une image contenant texte, logiciel, capture d’écran&#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Une image contenant texte, logiciel, capture d’écran&#10;&#10;Le contenu généré par l’IA peut être incorrect."/>
                    <pic:cNvPicPr/>
                  </pic:nvPicPr>
                  <pic:blipFill>
                    <a:blip r:embed="rId52" cstate="print">
                      <a:extLst>
                        <a:ext uri="{28A0092B-C50C-407E-A947-70E740481C1C}">
                          <a14:useLocalDpi xmlns:a14="http://schemas.microsoft.com/office/drawing/2010/main" val="0"/>
                        </a:ext>
                      </a:extLst>
                    </a:blip>
                    <a:stretch>
                      <a:fillRect/>
                    </a:stretch>
                  </pic:blipFill>
                  <pic:spPr>
                    <a:xfrm>
                      <a:off x="0" y="0"/>
                      <a:ext cx="5919307" cy="2488990"/>
                    </a:xfrm>
                    <a:prstGeom prst="rect">
                      <a:avLst/>
                    </a:prstGeom>
                    <a:ln w="9525">
                      <a:solidFill>
                        <a:schemeClr val="tx1"/>
                      </a:solidFill>
                    </a:ln>
                  </pic:spPr>
                </pic:pic>
              </a:graphicData>
            </a:graphic>
          </wp:inline>
        </w:drawing>
      </w:r>
    </w:p>
    <w:p w14:paraId="4025C490" w14:textId="77777777" w:rsidR="00EE04EE" w:rsidRDefault="00EE04EE" w:rsidP="00EE04EE">
      <w:pPr>
        <w:pStyle w:val="Titre4"/>
        <w:spacing w:line="276" w:lineRule="auto"/>
      </w:pPr>
      <w:bookmarkStart w:id="160" w:name="_Tableau_de_bord"/>
      <w:bookmarkStart w:id="161" w:name="_Toc216255904"/>
      <w:bookmarkStart w:id="162" w:name="_Ref216272955"/>
      <w:bookmarkStart w:id="163" w:name="_Ref216272963"/>
      <w:bookmarkStart w:id="164" w:name="_Toc216445488"/>
      <w:bookmarkStart w:id="165" w:name="_Toc224826539"/>
      <w:bookmarkEnd w:id="160"/>
      <w:r w:rsidRPr="00102AC2">
        <w:t>Tableau de bord éditorial</w:t>
      </w:r>
      <w:bookmarkEnd w:id="161"/>
      <w:bookmarkEnd w:id="162"/>
      <w:bookmarkEnd w:id="163"/>
      <w:bookmarkEnd w:id="164"/>
      <w:bookmarkEnd w:id="165"/>
    </w:p>
    <w:p w14:paraId="7E3EA1D4" w14:textId="7BA831E8" w:rsidR="005E7A01" w:rsidRDefault="005E7A01" w:rsidP="00EE04EE">
      <w:pPr>
        <w:spacing w:line="276" w:lineRule="auto"/>
      </w:pPr>
      <w:r>
        <w:t>Le tableau de bord de l’utilisateur est constitué d’un à trois bandeaux déroulants distincts</w:t>
      </w:r>
      <w:r w:rsidR="00660438">
        <w:t>, en fonction des rôles de rédacteur, d’évaluateur et d’auteur,</w:t>
      </w:r>
      <w:r>
        <w:t xml:space="preserve"> situés à gauche de l’interface</w:t>
      </w:r>
      <w:r w:rsidR="00DE72D1">
        <w:t xml:space="preserve"> d’OJS.</w:t>
      </w:r>
    </w:p>
    <w:p w14:paraId="5F6D9414" w14:textId="7D0CCD72" w:rsidR="00DE72D1" w:rsidRDefault="00DE72D1" w:rsidP="00EE04EE">
      <w:pPr>
        <w:spacing w:line="276" w:lineRule="auto"/>
      </w:pPr>
      <w:r>
        <w:rPr>
          <w:noProof/>
        </w:rPr>
        <w:drawing>
          <wp:inline distT="0" distB="0" distL="0" distR="0" wp14:anchorId="6F329A27" wp14:editId="566967D2">
            <wp:extent cx="5962650" cy="2724150"/>
            <wp:effectExtent l="19050" t="19050" r="19050" b="19050"/>
            <wp:docPr id="848884891" name="Image 7" descr="Une image contenant texte, capture d’écran, logiciel, Page web&#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8884891" name="Image 7" descr="Une image contenant texte, capture d’écran, logiciel, Page web&#10;&#10;Le contenu généré par l’IA peut être incorrect."/>
                    <pic:cNvPicPr>
                      <a:picLocks noChangeAspect="1" noChangeArrowheads="1"/>
                    </pic:cNvPicPr>
                  </pic:nvPicPr>
                  <pic:blipFill>
                    <a:blip r:embed="rId53" cstate="print">
                      <a:extLst>
                        <a:ext uri="{28A0092B-C50C-407E-A947-70E740481C1C}">
                          <a14:useLocalDpi xmlns:a14="http://schemas.microsoft.com/office/drawing/2010/main" val="0"/>
                        </a:ext>
                      </a:extLst>
                    </a:blip>
                    <a:srcRect/>
                    <a:stretch>
                      <a:fillRect/>
                    </a:stretch>
                  </pic:blipFill>
                  <pic:spPr bwMode="auto">
                    <a:xfrm>
                      <a:off x="0" y="0"/>
                      <a:ext cx="5962650" cy="2724150"/>
                    </a:xfrm>
                    <a:prstGeom prst="rect">
                      <a:avLst/>
                    </a:prstGeom>
                    <a:noFill/>
                    <a:ln>
                      <a:solidFill>
                        <a:schemeClr val="tx1"/>
                      </a:solidFill>
                    </a:ln>
                  </pic:spPr>
                </pic:pic>
              </a:graphicData>
            </a:graphic>
          </wp:inline>
        </w:drawing>
      </w:r>
    </w:p>
    <w:p w14:paraId="28604905" w14:textId="77777777" w:rsidR="00452639" w:rsidRDefault="006270F8" w:rsidP="00EE04EE">
      <w:pPr>
        <w:spacing w:line="276" w:lineRule="auto"/>
      </w:pPr>
      <w:r>
        <w:t xml:space="preserve">Ceux-ci permettent le suivi granulaire </w:t>
      </w:r>
      <w:r w:rsidR="0003653D">
        <w:t xml:space="preserve">des soumissions assignées </w:t>
      </w:r>
      <w:r w:rsidR="00D27E23">
        <w:t xml:space="preserve">selon leur état d’avancement </w:t>
      </w:r>
      <w:r w:rsidR="007425E2">
        <w:t xml:space="preserve">dans le processus éditorial. </w:t>
      </w:r>
      <w:r w:rsidR="00EE04EE">
        <w:t>Les sections proposées</w:t>
      </w:r>
      <w:r w:rsidR="007425E2">
        <w:t xml:space="preserve"> par tableau de bord</w:t>
      </w:r>
      <w:r w:rsidR="00EE04EE">
        <w:t xml:space="preserve"> sont différentes pour chaque rôle.</w:t>
      </w:r>
      <w:r w:rsidR="00A8321E">
        <w:t xml:space="preserve"> </w:t>
      </w:r>
      <w:r w:rsidR="00EE04EE">
        <w:t xml:space="preserve">Un utilisateur qui entreprend plusieurs rôles pour la revue </w:t>
      </w:r>
      <w:r w:rsidR="00A8321E">
        <w:t>gère</w:t>
      </w:r>
      <w:r w:rsidR="00EE04EE">
        <w:t xml:space="preserve"> donc plusieurs tableaux de bord, qui ont chacun leur bandeau déroulant et leur titre propre</w:t>
      </w:r>
      <w:r w:rsidR="00452639">
        <w:t> :</w:t>
      </w:r>
      <w:r w:rsidR="00EE04EE">
        <w:t xml:space="preserve"> </w:t>
      </w:r>
    </w:p>
    <w:p w14:paraId="7DF965CF" w14:textId="63C3BB0C" w:rsidR="00FF00D5" w:rsidRDefault="00FF00D5" w:rsidP="00EE04EE">
      <w:pPr>
        <w:spacing w:line="276" w:lineRule="auto"/>
      </w:pPr>
      <w:r w:rsidRPr="00C2255F">
        <w:rPr>
          <w:noProof/>
        </w:rPr>
        <w:lastRenderedPageBreak/>
        <w:drawing>
          <wp:inline distT="0" distB="0" distL="0" distR="0" wp14:anchorId="66EB9725" wp14:editId="771253D5">
            <wp:extent cx="3305636" cy="1228896"/>
            <wp:effectExtent l="19050" t="19050" r="28575" b="28575"/>
            <wp:docPr id="1781111305" name="Image 1" descr="Une image contenant texte, capture d’écran, Police, lign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1111305" name="Image 1" descr="Une image contenant texte, capture d’écran, Police, ligne&#10;&#10;Le contenu généré par l’IA peut être incorrect."/>
                    <pic:cNvPicPr/>
                  </pic:nvPicPr>
                  <pic:blipFill>
                    <a:blip r:embed="rId54"/>
                    <a:stretch>
                      <a:fillRect/>
                    </a:stretch>
                  </pic:blipFill>
                  <pic:spPr>
                    <a:xfrm>
                      <a:off x="0" y="0"/>
                      <a:ext cx="3305636" cy="1228896"/>
                    </a:xfrm>
                    <a:prstGeom prst="rect">
                      <a:avLst/>
                    </a:prstGeom>
                    <a:ln>
                      <a:solidFill>
                        <a:schemeClr val="tx1"/>
                      </a:solidFill>
                    </a:ln>
                  </pic:spPr>
                </pic:pic>
              </a:graphicData>
            </a:graphic>
          </wp:inline>
        </w:drawing>
      </w:r>
    </w:p>
    <w:p w14:paraId="03F28C34" w14:textId="12DCDC9E" w:rsidR="00EE04EE" w:rsidRDefault="00EE04EE" w:rsidP="00EE04EE">
      <w:pPr>
        <w:spacing w:line="276" w:lineRule="auto"/>
      </w:pPr>
      <w:r>
        <w:t xml:space="preserve">Le rédacteur peut apercevoir quinze sections </w:t>
      </w:r>
      <w:r w:rsidR="00B606D2">
        <w:t xml:space="preserve">(Assignées à moi, Soumissions actives, etc.) </w:t>
      </w:r>
      <w:r>
        <w:t xml:space="preserve">ainsi que l’option </w:t>
      </w:r>
      <w:r w:rsidRPr="00AE4C9B">
        <w:rPr>
          <w:i/>
          <w:iCs/>
        </w:rPr>
        <w:t>Créer une nouvelle soumission</w:t>
      </w:r>
      <w:r>
        <w:t xml:space="preserve">. </w:t>
      </w:r>
      <w:r w:rsidR="0037642A">
        <w:t>Il est probable qu’une même soumission apparaisse à plusieurs sections lorsqu’elle correspond simultanément à différents états d’avancement.</w:t>
      </w:r>
    </w:p>
    <w:p w14:paraId="0AF949BC" w14:textId="4AA5FDDB" w:rsidR="00EE04EE" w:rsidRDefault="00EE04EE" w:rsidP="00EE04EE">
      <w:pPr>
        <w:spacing w:line="276" w:lineRule="auto"/>
      </w:pPr>
      <w:r>
        <w:t>Des pastilles numérotées sont affichées à la gauche de chaque section et désignent le nombre de soumission concerné par celle-ci.</w:t>
      </w:r>
    </w:p>
    <w:p w14:paraId="28CE98B2" w14:textId="0F7455D0" w:rsidR="009F6E94" w:rsidRDefault="009F6E94" w:rsidP="003071E4">
      <w:pPr>
        <w:spacing w:line="276" w:lineRule="auto"/>
      </w:pPr>
    </w:p>
    <w:p w14:paraId="5415697D" w14:textId="77777777" w:rsidR="00310488" w:rsidRDefault="00310488" w:rsidP="00310488">
      <w:pPr>
        <w:pStyle w:val="Titre2"/>
        <w:spacing w:line="276" w:lineRule="auto"/>
      </w:pPr>
      <w:bookmarkStart w:id="166" w:name="_Toc532994497"/>
      <w:bookmarkStart w:id="167" w:name="_Toc81979124"/>
      <w:bookmarkStart w:id="168" w:name="_Toc216255905"/>
      <w:bookmarkStart w:id="169" w:name="_Toc216445489"/>
      <w:bookmarkStart w:id="170" w:name="_Toc224826540"/>
      <w:r>
        <w:t>Processus de soumission</w:t>
      </w:r>
      <w:bookmarkEnd w:id="166"/>
      <w:bookmarkEnd w:id="167"/>
      <w:bookmarkEnd w:id="168"/>
      <w:bookmarkEnd w:id="169"/>
      <w:bookmarkEnd w:id="170"/>
    </w:p>
    <w:p w14:paraId="547CC33E" w14:textId="77777777" w:rsidR="00310488" w:rsidRPr="00D5670C" w:rsidRDefault="00310488" w:rsidP="00310488">
      <w:pPr>
        <w:spacing w:line="276" w:lineRule="auto"/>
        <w:rPr>
          <w:color w:val="FF0000"/>
        </w:rPr>
      </w:pPr>
      <w:r>
        <w:t xml:space="preserve">Pour illustrer le processus, la soumission de Marie Curie (fictif), intitulée </w:t>
      </w:r>
      <w:r w:rsidRPr="00AA48CB">
        <w:rPr>
          <w:i/>
        </w:rPr>
        <w:t>Enjeux de traduction d'une plateforme de gestion du processus éditorial</w:t>
      </w:r>
      <w:r>
        <w:rPr>
          <w:iCs/>
        </w:rPr>
        <w:t xml:space="preserve"> sera utilisée</w:t>
      </w:r>
      <w:r>
        <w:t xml:space="preserve">. Lorsqu’un auteur soumet un nouvel article, celui-ci se retrouve d’abord dans les sections </w:t>
      </w:r>
      <w:r w:rsidRPr="00D94874">
        <w:rPr>
          <w:i/>
          <w:iCs/>
        </w:rPr>
        <w:t>Soumissions</w:t>
      </w:r>
      <w:r>
        <w:rPr>
          <w:i/>
          <w:iCs/>
        </w:rPr>
        <w:t xml:space="preserve"> actives</w:t>
      </w:r>
      <w:r>
        <w:t xml:space="preserve">, </w:t>
      </w:r>
      <w:r>
        <w:rPr>
          <w:i/>
          <w:iCs/>
        </w:rPr>
        <w:t>Sans éditeur-trice</w:t>
      </w:r>
      <w:r>
        <w:t xml:space="preserve"> et </w:t>
      </w:r>
      <w:r>
        <w:rPr>
          <w:i/>
          <w:iCs/>
        </w:rPr>
        <w:t>En soumission initiale</w:t>
      </w:r>
      <w:r>
        <w:t>.</w:t>
      </w:r>
    </w:p>
    <w:p w14:paraId="515AF6DE" w14:textId="77777777" w:rsidR="00310488" w:rsidRDefault="00310488" w:rsidP="00CF6319">
      <w:pPr>
        <w:pStyle w:val="Paragraphedeliste"/>
        <w:numPr>
          <w:ilvl w:val="0"/>
          <w:numId w:val="20"/>
        </w:numPr>
        <w:spacing w:before="60" w:after="60" w:line="276" w:lineRule="auto"/>
      </w:pPr>
      <w:r>
        <w:t>À noter : la personne-ressource de la revue reçoit un courriel quand un auteur soumet un article.</w:t>
      </w:r>
    </w:p>
    <w:p w14:paraId="29BD7838" w14:textId="77777777" w:rsidR="00310488" w:rsidRDefault="00310488" w:rsidP="00310488">
      <w:pPr>
        <w:spacing w:line="276" w:lineRule="auto"/>
      </w:pPr>
      <w:r>
        <w:t xml:space="preserve">Vous pouvez identifier l’étape à laquelle se trouve la soumission par l’inscription dans la pastille située à la droite. Dans l’exemple, l’article est à l’étape </w:t>
      </w:r>
      <w:r w:rsidRPr="006A7DC9">
        <w:rPr>
          <w:i/>
          <w:iCs/>
        </w:rPr>
        <w:t>Soumission</w:t>
      </w:r>
      <w:r>
        <w:t>.</w:t>
      </w:r>
    </w:p>
    <w:p w14:paraId="64B9C074" w14:textId="77777777" w:rsidR="00310488" w:rsidRDefault="00310488" w:rsidP="00310488">
      <w:pPr>
        <w:spacing w:line="276" w:lineRule="auto"/>
      </w:pPr>
      <w:r>
        <w:t xml:space="preserve">Pour voir la soumission en détail et y travailler, cliquez sur </w:t>
      </w:r>
      <w:r w:rsidRPr="00AB6D2D">
        <w:rPr>
          <w:b/>
          <w:bCs/>
        </w:rPr>
        <w:t>Afficher</w:t>
      </w:r>
      <w:r>
        <w:t>.</w:t>
      </w:r>
    </w:p>
    <w:p w14:paraId="45190040" w14:textId="317110AB" w:rsidR="00310488" w:rsidRDefault="00310488" w:rsidP="00CF6319">
      <w:pPr>
        <w:pStyle w:val="Paragraphedeliste"/>
        <w:numPr>
          <w:ilvl w:val="0"/>
          <w:numId w:val="20"/>
        </w:numPr>
        <w:spacing w:before="60" w:after="60" w:line="276" w:lineRule="auto"/>
      </w:pPr>
      <w:r>
        <w:t xml:space="preserve">À noter : plusieurs courriels sont envoyés au cours du processus d’édition, ceux-ci se basent sur des gabarits offerts par la plateforme. Référez-vous à la section </w:t>
      </w:r>
      <w:hyperlink w:anchor="Anne2Gestiondescourriels" w:history="1">
        <w:r>
          <w:rPr>
            <w:rStyle w:val="Lienhypertexte"/>
          </w:rPr>
          <w:t>Gestion des courriels</w:t>
        </w:r>
      </w:hyperlink>
      <w:r>
        <w:t xml:space="preserve"> pour en savoir plus sur le sujet.</w:t>
      </w:r>
    </w:p>
    <w:p w14:paraId="2B58E1D3" w14:textId="20E440F9" w:rsidR="00EF1563" w:rsidRDefault="00596B90" w:rsidP="003C51CC">
      <w:pPr>
        <w:spacing w:line="276" w:lineRule="auto"/>
      </w:pPr>
      <w:r>
        <w:rPr>
          <w:noProof/>
        </w:rPr>
        <w:lastRenderedPageBreak/>
        <w:drawing>
          <wp:inline distT="0" distB="0" distL="0" distR="0" wp14:anchorId="7D9EE435" wp14:editId="0306EE2D">
            <wp:extent cx="5971540" cy="2938145"/>
            <wp:effectExtent l="19050" t="19050" r="10160" b="14605"/>
            <wp:docPr id="2058684820" name="Imag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5971540" cy="2938145"/>
                    </a:xfrm>
                    <a:prstGeom prst="rect">
                      <a:avLst/>
                    </a:prstGeom>
                    <a:noFill/>
                    <a:ln>
                      <a:solidFill>
                        <a:schemeClr val="tx1"/>
                      </a:solidFill>
                    </a:ln>
                  </pic:spPr>
                </pic:pic>
              </a:graphicData>
            </a:graphic>
          </wp:inline>
        </w:drawing>
      </w:r>
    </w:p>
    <w:p w14:paraId="08535980" w14:textId="77777777" w:rsidR="00383269" w:rsidRDefault="00383269" w:rsidP="00F3259B">
      <w:pPr>
        <w:pStyle w:val="Titre3-Noir"/>
        <w:spacing w:line="276" w:lineRule="auto"/>
      </w:pPr>
      <w:bookmarkStart w:id="171" w:name="_Toc81979126"/>
      <w:bookmarkStart w:id="172" w:name="_Toc216255906"/>
      <w:bookmarkStart w:id="173" w:name="_Toc216445490"/>
    </w:p>
    <w:p w14:paraId="25747E6D" w14:textId="2EAB9A83" w:rsidR="00F3259B" w:rsidRDefault="00F3259B" w:rsidP="00F3259B">
      <w:pPr>
        <w:pStyle w:val="Titre3-Noir"/>
        <w:spacing w:line="276" w:lineRule="auto"/>
      </w:pPr>
      <w:r>
        <w:t>Soumission</w:t>
      </w:r>
      <w:bookmarkEnd w:id="171"/>
      <w:bookmarkEnd w:id="172"/>
      <w:bookmarkEnd w:id="173"/>
    </w:p>
    <w:p w14:paraId="0122E9C1" w14:textId="62017C30" w:rsidR="00F3259B" w:rsidRDefault="00F3259B" w:rsidP="00F3259B">
      <w:pPr>
        <w:spacing w:line="276" w:lineRule="auto"/>
      </w:pPr>
      <w:r>
        <w:t>Une fois dans la soumission (</w:t>
      </w:r>
      <w:r w:rsidRPr="004738C7">
        <w:t xml:space="preserve">Actions </w:t>
      </w:r>
      <w:r>
        <w:sym w:font="Wingdings" w:char="F0E0"/>
      </w:r>
      <w:r w:rsidRPr="004738C7">
        <w:t xml:space="preserve"> Afficher)</w:t>
      </w:r>
      <w:r>
        <w:t xml:space="preserve">, l’onglet </w:t>
      </w:r>
      <w:r w:rsidRPr="00371479">
        <w:rPr>
          <w:i/>
          <w:iCs/>
        </w:rPr>
        <w:t>Flux des travaux</w:t>
      </w:r>
      <w:r>
        <w:t xml:space="preserve"> et ses sous-onglets, </w:t>
      </w:r>
      <w:r w:rsidRPr="00371479">
        <w:rPr>
          <w:i/>
          <w:iCs/>
        </w:rPr>
        <w:t>Soumission</w:t>
      </w:r>
      <w:r>
        <w:t xml:space="preserve">, </w:t>
      </w:r>
      <w:r w:rsidRPr="00371479">
        <w:rPr>
          <w:i/>
          <w:iCs/>
        </w:rPr>
        <w:t>Évaluation</w:t>
      </w:r>
      <w:r>
        <w:t xml:space="preserve">, </w:t>
      </w:r>
      <w:r w:rsidRPr="00371479">
        <w:rPr>
          <w:i/>
          <w:iCs/>
        </w:rPr>
        <w:t>Révision</w:t>
      </w:r>
      <w:r>
        <w:t xml:space="preserve"> et </w:t>
      </w:r>
      <w:r w:rsidRPr="00371479">
        <w:rPr>
          <w:i/>
          <w:iCs/>
        </w:rPr>
        <w:t>Production</w:t>
      </w:r>
      <w:r>
        <w:t xml:space="preserve"> correspondent aux étapes du processus éditorial. L’onglet </w:t>
      </w:r>
      <w:r w:rsidRPr="00EC152D">
        <w:rPr>
          <w:i/>
          <w:iCs/>
        </w:rPr>
        <w:t>Publication</w:t>
      </w:r>
      <w:r>
        <w:t xml:space="preserve"> sert à la dernière étape et est présenté dans la </w:t>
      </w:r>
      <w:hyperlink w:anchor="SectionProductionetpublication" w:history="1">
        <w:r w:rsidRPr="00E52A31">
          <w:rPr>
            <w:rStyle w:val="Lienhypertexte"/>
          </w:rPr>
          <w:t>section Production et publication</w:t>
        </w:r>
      </w:hyperlink>
      <w:r>
        <w:t>.</w:t>
      </w:r>
    </w:p>
    <w:p w14:paraId="174273E0" w14:textId="2464CF35" w:rsidR="00EF1563" w:rsidRDefault="00615358" w:rsidP="003C51CC">
      <w:pPr>
        <w:spacing w:line="276" w:lineRule="auto"/>
      </w:pPr>
      <w:r>
        <w:rPr>
          <w:noProof/>
        </w:rPr>
        <w:drawing>
          <wp:inline distT="0" distB="0" distL="0" distR="0" wp14:anchorId="458363C6" wp14:editId="245028A4">
            <wp:extent cx="5962650" cy="2552700"/>
            <wp:effectExtent l="19050" t="19050" r="19050" b="19050"/>
            <wp:docPr id="313651357" name="Imag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56" cstate="print">
                      <a:extLst>
                        <a:ext uri="{28A0092B-C50C-407E-A947-70E740481C1C}">
                          <a14:useLocalDpi xmlns:a14="http://schemas.microsoft.com/office/drawing/2010/main" val="0"/>
                        </a:ext>
                      </a:extLst>
                    </a:blip>
                    <a:srcRect/>
                    <a:stretch>
                      <a:fillRect/>
                    </a:stretch>
                  </pic:blipFill>
                  <pic:spPr bwMode="auto">
                    <a:xfrm>
                      <a:off x="0" y="0"/>
                      <a:ext cx="5962650" cy="2552700"/>
                    </a:xfrm>
                    <a:prstGeom prst="rect">
                      <a:avLst/>
                    </a:prstGeom>
                    <a:noFill/>
                    <a:ln>
                      <a:solidFill>
                        <a:schemeClr val="tx1"/>
                      </a:solidFill>
                    </a:ln>
                  </pic:spPr>
                </pic:pic>
              </a:graphicData>
            </a:graphic>
          </wp:inline>
        </w:drawing>
      </w:r>
    </w:p>
    <w:p w14:paraId="74B75FCB" w14:textId="77777777" w:rsidR="008114F7" w:rsidRPr="001D0239" w:rsidRDefault="008114F7" w:rsidP="008114F7">
      <w:pPr>
        <w:spacing w:line="276" w:lineRule="auto"/>
      </w:pPr>
      <w:r w:rsidRPr="001D0239">
        <w:t>La première étape est la soumission. L’onglet présente les sections suivantes :</w:t>
      </w:r>
    </w:p>
    <w:p w14:paraId="39E2EC2D" w14:textId="77777777" w:rsidR="008114F7" w:rsidRPr="001D0239" w:rsidRDefault="008114F7" w:rsidP="008114F7">
      <w:pPr>
        <w:pStyle w:val="Titre5"/>
        <w:spacing w:line="276" w:lineRule="auto"/>
        <w:rPr>
          <w:color w:val="FF0000"/>
        </w:rPr>
      </w:pPr>
      <w:bookmarkStart w:id="174" w:name="_Toc224826541"/>
      <w:r w:rsidRPr="001D0239">
        <w:lastRenderedPageBreak/>
        <w:t>Fichiers de la soumission</w:t>
      </w:r>
      <w:bookmarkEnd w:id="174"/>
    </w:p>
    <w:p w14:paraId="518B56E2" w14:textId="77777777" w:rsidR="008114F7" w:rsidRPr="001D0239" w:rsidRDefault="008114F7" w:rsidP="008114F7">
      <w:pPr>
        <w:spacing w:line="276" w:lineRule="auto"/>
      </w:pPr>
      <w:r w:rsidRPr="001D0239">
        <w:t xml:space="preserve">La section présente la liste des fichiers qui ont été soumis et la date à laquelle ils ont été soumis. Plus d’un fichier peut être soumis pour une même soumission.  </w:t>
      </w:r>
    </w:p>
    <w:p w14:paraId="69910274" w14:textId="77777777" w:rsidR="008114F7" w:rsidRPr="001D0239" w:rsidRDefault="008114F7" w:rsidP="008114F7">
      <w:pPr>
        <w:pStyle w:val="Titre5"/>
        <w:spacing w:line="276" w:lineRule="auto"/>
      </w:pPr>
      <w:bookmarkStart w:id="175" w:name="_Toc224826542"/>
      <w:r w:rsidRPr="001D0239">
        <w:t>Discussions pré-évaluation</w:t>
      </w:r>
      <w:bookmarkEnd w:id="175"/>
    </w:p>
    <w:p w14:paraId="7B17FA9F" w14:textId="77777777" w:rsidR="008114F7" w:rsidRPr="001D0239" w:rsidRDefault="008114F7" w:rsidP="008114F7">
      <w:pPr>
        <w:spacing w:line="276" w:lineRule="auto"/>
      </w:pPr>
      <w:r w:rsidRPr="001D0239">
        <w:t xml:space="preserve">La section permet au directeur de la revue de communiquer avec l’auteur ou encore avec d’autres participants à la soumission.  </w:t>
      </w:r>
    </w:p>
    <w:p w14:paraId="61F6A7D6" w14:textId="77777777" w:rsidR="008114F7" w:rsidRPr="001D0239" w:rsidRDefault="008114F7" w:rsidP="008114F7">
      <w:pPr>
        <w:pStyle w:val="Titre5"/>
        <w:spacing w:line="276" w:lineRule="auto"/>
      </w:pPr>
      <w:bookmarkStart w:id="176" w:name="_Toc224826543"/>
      <w:r w:rsidRPr="001D0239">
        <w:t>Participants-es</w:t>
      </w:r>
      <w:bookmarkEnd w:id="176"/>
    </w:p>
    <w:p w14:paraId="4E91A32B" w14:textId="77777777" w:rsidR="008114F7" w:rsidRPr="001D0239" w:rsidRDefault="008114F7" w:rsidP="008114F7">
      <w:pPr>
        <w:spacing w:line="276" w:lineRule="auto"/>
      </w:pPr>
      <w:r w:rsidRPr="001D0239">
        <w:t xml:space="preserve">La section présente la liste des participants impliqués dans le processus d’évaluation de la soumission. Initialement, seul l’auteur fait partie de la liste. Les autres participants apparaîtront ultérieurement lorsqu’ils seront ajoutés dans le processus. </w:t>
      </w:r>
    </w:p>
    <w:p w14:paraId="442D8E13" w14:textId="77777777" w:rsidR="008114F7" w:rsidRPr="001D0239" w:rsidRDefault="008114F7" w:rsidP="008114F7">
      <w:pPr>
        <w:pStyle w:val="Titre5"/>
        <w:spacing w:line="276" w:lineRule="auto"/>
      </w:pPr>
      <w:bookmarkStart w:id="177" w:name="_Toc224826544"/>
      <w:r w:rsidRPr="001D0239">
        <w:t>Journal d’événements</w:t>
      </w:r>
      <w:bookmarkEnd w:id="177"/>
    </w:p>
    <w:p w14:paraId="22B0467F" w14:textId="77777777" w:rsidR="008114F7" w:rsidRPr="001D0239" w:rsidRDefault="008114F7" w:rsidP="008114F7">
      <w:pPr>
        <w:keepNext/>
        <w:spacing w:line="276" w:lineRule="auto"/>
      </w:pPr>
      <w:r w:rsidRPr="001D0239">
        <w:t>Ce bouton permet de consulter l’historique de tous les événements en lien avec cette soumission (envoi de courriels via la plateforme, chargement de nouvelles versions, etc.) ainsi que toutes les notes relatives à la soumission. Utilisez l’onglet Notes pour ajouter une note.</w:t>
      </w:r>
    </w:p>
    <w:p w14:paraId="5F8D3693" w14:textId="77777777" w:rsidR="008114F7" w:rsidRPr="001D0239" w:rsidRDefault="008114F7" w:rsidP="008114F7">
      <w:pPr>
        <w:pStyle w:val="Titre5"/>
        <w:spacing w:line="276" w:lineRule="auto"/>
      </w:pPr>
      <w:bookmarkStart w:id="178" w:name="_Toc224826545"/>
      <w:r w:rsidRPr="001D0239">
        <w:t>Bibliothèque</w:t>
      </w:r>
      <w:bookmarkEnd w:id="178"/>
    </w:p>
    <w:p w14:paraId="47738755" w14:textId="77777777" w:rsidR="008114F7" w:rsidRPr="001D0239" w:rsidRDefault="008114F7" w:rsidP="008114F7">
      <w:pPr>
        <w:spacing w:line="276" w:lineRule="auto"/>
      </w:pPr>
      <w:r w:rsidRPr="001D0239">
        <w:t>Ce lien permet l’ajout de tous documents pertinents en lien avec la soumission. Seuls les participants à la soumission y ont accès.</w:t>
      </w:r>
    </w:p>
    <w:p w14:paraId="361BB13B" w14:textId="77777777" w:rsidR="008114F7" w:rsidRPr="001D0239" w:rsidRDefault="008114F7" w:rsidP="008114F7">
      <w:pPr>
        <w:pStyle w:val="Titre5"/>
        <w:spacing w:line="276" w:lineRule="auto"/>
      </w:pPr>
      <w:bookmarkStart w:id="179" w:name="_Toc224826546"/>
      <w:r w:rsidRPr="001D0239">
        <w:t>Boutons de décision éditoriale</w:t>
      </w:r>
      <w:bookmarkEnd w:id="179"/>
      <w:r w:rsidRPr="001D0239">
        <w:t xml:space="preserve"> </w:t>
      </w:r>
    </w:p>
    <w:p w14:paraId="5F6AE6BE" w14:textId="77777777" w:rsidR="008114F7" w:rsidRPr="001D0239" w:rsidRDefault="008114F7" w:rsidP="008114F7">
      <w:pPr>
        <w:pStyle w:val="Corpsdetexte"/>
        <w:jc w:val="left"/>
        <w:rPr>
          <w:rFonts w:ascii="Overpass" w:hAnsi="Overpass"/>
          <w:sz w:val="21"/>
          <w:szCs w:val="21"/>
        </w:rPr>
      </w:pPr>
      <w:r w:rsidRPr="001D0239">
        <w:rPr>
          <w:rFonts w:ascii="Overpass" w:hAnsi="Overpass"/>
          <w:sz w:val="21"/>
          <w:szCs w:val="21"/>
        </w:rPr>
        <w:t xml:space="preserve">À chaque étape du processus, des boutons de décision éditoriale s’affichent afin que le rédacteur puisse enregistrer une décision (ex : accepter ou refuser une soumission) et, le cas échéant, la faire passer à la prochaine étape du processus. La décision est alors enregistrée dans le </w:t>
      </w:r>
      <w:r w:rsidRPr="001D0239">
        <w:rPr>
          <w:rFonts w:ascii="Overpass" w:hAnsi="Overpass"/>
          <w:i/>
          <w:iCs/>
          <w:sz w:val="21"/>
          <w:szCs w:val="21"/>
        </w:rPr>
        <w:t>Journal des événements de la soumission</w:t>
      </w:r>
      <w:r w:rsidRPr="001D0239">
        <w:rPr>
          <w:rFonts w:ascii="Overpass" w:hAnsi="Overpass"/>
          <w:sz w:val="21"/>
          <w:szCs w:val="21"/>
        </w:rPr>
        <w:t xml:space="preserve">. Ces boutons varient d’une étape à l’autre. </w:t>
      </w:r>
    </w:p>
    <w:p w14:paraId="2322FDB6" w14:textId="77777777" w:rsidR="008114F7" w:rsidRPr="001D0239" w:rsidRDefault="008114F7" w:rsidP="008114F7">
      <w:pPr>
        <w:pStyle w:val="Corpsdetexte"/>
        <w:jc w:val="left"/>
        <w:rPr>
          <w:rFonts w:ascii="Overpass" w:hAnsi="Overpass"/>
          <w:sz w:val="21"/>
          <w:szCs w:val="21"/>
        </w:rPr>
      </w:pPr>
      <w:r w:rsidRPr="001D0239">
        <w:rPr>
          <w:rFonts w:ascii="Overpass" w:hAnsi="Overpass"/>
          <w:sz w:val="21"/>
          <w:szCs w:val="21"/>
        </w:rPr>
        <w:t>Notez que lorsque la soumission passe à une étape suivante, les boutons de l’étape qui vient de se terminer sont désactivés. Il est toutefois possible d’annuler une étape pour revenir à l’étape précédente. Cette nouvelle décision sera alors enregistrée dans le Journal des événements. À chaque étape décisionnelle, une page d’avis par courriel suit afin de permettre d’aviser les intervenants concernés. Une option au bas de la page d’avis par courriel permet systématiquement d’en outrepasser l’envoi.</w:t>
      </w:r>
    </w:p>
    <w:p w14:paraId="106BFE2B" w14:textId="77777777" w:rsidR="008114F7" w:rsidRPr="001D0239" w:rsidRDefault="008114F7" w:rsidP="008114F7">
      <w:pPr>
        <w:pStyle w:val="Corpsdetexte"/>
        <w:jc w:val="left"/>
        <w:rPr>
          <w:rFonts w:ascii="Overpass" w:hAnsi="Overpass"/>
          <w:b/>
          <w:sz w:val="21"/>
          <w:szCs w:val="21"/>
        </w:rPr>
      </w:pPr>
      <w:r w:rsidRPr="001D0239">
        <w:rPr>
          <w:rFonts w:ascii="Overpass" w:hAnsi="Overpass"/>
          <w:sz w:val="21"/>
          <w:szCs w:val="21"/>
        </w:rPr>
        <w:t xml:space="preserve">Lorsque la soumission a été refusée, il est aussi possible de changer la décision en accédant à la soumission dans l’onglet </w:t>
      </w:r>
      <w:r w:rsidRPr="001D0239">
        <w:rPr>
          <w:rFonts w:ascii="Overpass" w:hAnsi="Overpass"/>
          <w:i/>
          <w:iCs/>
          <w:sz w:val="21"/>
          <w:szCs w:val="21"/>
        </w:rPr>
        <w:t>Archivées</w:t>
      </w:r>
      <w:r w:rsidRPr="001D0239">
        <w:rPr>
          <w:rFonts w:ascii="Overpass" w:hAnsi="Overpass"/>
          <w:sz w:val="21"/>
          <w:szCs w:val="21"/>
        </w:rPr>
        <w:t>, ce qui fera en sorte de réactiver les boutons de décision.</w:t>
      </w:r>
      <w:bookmarkStart w:id="180" w:name="_Toc532994498"/>
    </w:p>
    <w:bookmarkEnd w:id="180"/>
    <w:p w14:paraId="1A02834D" w14:textId="77777777" w:rsidR="008114F7" w:rsidRPr="001D0239" w:rsidRDefault="008114F7" w:rsidP="008114F7">
      <w:pPr>
        <w:spacing w:line="276" w:lineRule="auto"/>
      </w:pPr>
      <w:r w:rsidRPr="001D0239">
        <w:t xml:space="preserve">Les boutons de l’étape </w:t>
      </w:r>
      <w:r w:rsidRPr="001D0239">
        <w:rPr>
          <w:i/>
          <w:iCs/>
        </w:rPr>
        <w:t>Soumission</w:t>
      </w:r>
      <w:r w:rsidRPr="001D0239">
        <w:t xml:space="preserve"> sont les suivants :</w:t>
      </w:r>
    </w:p>
    <w:p w14:paraId="6D73E5FB" w14:textId="77777777" w:rsidR="008114F7" w:rsidRPr="001D0239" w:rsidRDefault="008114F7" w:rsidP="00CF6319">
      <w:pPr>
        <w:pStyle w:val="Paragraphedeliste"/>
        <w:numPr>
          <w:ilvl w:val="0"/>
          <w:numId w:val="23"/>
        </w:numPr>
        <w:spacing w:before="60" w:after="60" w:line="276" w:lineRule="auto"/>
      </w:pPr>
      <w:r w:rsidRPr="001D0239">
        <w:rPr>
          <w:b/>
          <w:bCs/>
        </w:rPr>
        <w:t>Envoyer en évaluation</w:t>
      </w:r>
      <w:r w:rsidRPr="001D0239">
        <w:t> : envoie la soumission à la prochaine étape du processus; l’évaluation par les pairs.</w:t>
      </w:r>
    </w:p>
    <w:p w14:paraId="124AB331" w14:textId="77777777" w:rsidR="008114F7" w:rsidRPr="001D0239" w:rsidRDefault="008114F7" w:rsidP="00CF6319">
      <w:pPr>
        <w:pStyle w:val="Paragraphedeliste"/>
        <w:numPr>
          <w:ilvl w:val="0"/>
          <w:numId w:val="23"/>
        </w:numPr>
        <w:spacing w:before="60" w:after="60" w:line="276" w:lineRule="auto"/>
      </w:pPr>
      <w:r w:rsidRPr="001D0239">
        <w:rPr>
          <w:b/>
          <w:bCs/>
        </w:rPr>
        <w:t>Accepter sans évaluation</w:t>
      </w:r>
      <w:r w:rsidRPr="001D0239">
        <w:t> : permets de sauter les étapes d’évaluation et de passer directement à la révision linguistique.</w:t>
      </w:r>
    </w:p>
    <w:p w14:paraId="56C90C95" w14:textId="77777777" w:rsidR="008114F7" w:rsidRPr="001D0239" w:rsidRDefault="008114F7" w:rsidP="00CF6319">
      <w:pPr>
        <w:pStyle w:val="Paragraphedeliste"/>
        <w:numPr>
          <w:ilvl w:val="0"/>
          <w:numId w:val="23"/>
        </w:numPr>
        <w:spacing w:before="60" w:after="60" w:line="276" w:lineRule="auto"/>
      </w:pPr>
      <w:r w:rsidRPr="001D0239">
        <w:rPr>
          <w:b/>
          <w:bCs/>
        </w:rPr>
        <w:t>Refuser la soumission</w:t>
      </w:r>
      <w:r w:rsidRPr="001D0239">
        <w:t> : Rejette la soumission sans passer par les étapes ultérieures d’évaluation. La soumission est alors archivée.</w:t>
      </w:r>
    </w:p>
    <w:p w14:paraId="79F4894A" w14:textId="77777777" w:rsidR="008114F7" w:rsidRPr="001D0239" w:rsidRDefault="008114F7" w:rsidP="008114F7">
      <w:pPr>
        <w:pStyle w:val="Titre4"/>
        <w:spacing w:line="276" w:lineRule="auto"/>
      </w:pPr>
      <w:bookmarkStart w:id="181" w:name="_Rendre_l’auteur_anonyme"/>
      <w:bookmarkStart w:id="182" w:name="_Toc532994499"/>
      <w:bookmarkStart w:id="183" w:name="_Toc81979127"/>
      <w:bookmarkStart w:id="184" w:name="_Toc216255907"/>
      <w:bookmarkStart w:id="185" w:name="_Toc216445491"/>
      <w:bookmarkStart w:id="186" w:name="_Toc224826547"/>
      <w:bookmarkEnd w:id="181"/>
      <w:r w:rsidRPr="001D0239">
        <w:lastRenderedPageBreak/>
        <w:t>Rendre l’auteur anonyme</w:t>
      </w:r>
      <w:bookmarkEnd w:id="182"/>
      <w:bookmarkEnd w:id="183"/>
      <w:bookmarkEnd w:id="184"/>
      <w:bookmarkEnd w:id="185"/>
      <w:bookmarkEnd w:id="186"/>
    </w:p>
    <w:p w14:paraId="3543E1EE" w14:textId="77777777" w:rsidR="008114F7" w:rsidRPr="001D0239" w:rsidRDefault="008114F7" w:rsidP="008114F7">
      <w:pPr>
        <w:spacing w:line="276" w:lineRule="auto"/>
      </w:pPr>
      <w:r w:rsidRPr="001D0239">
        <w:t>Si votre revue fonctionne avec un processus d’évaluation en double aveugle, il faut à l’étape de soumission s’assurer que l’auteur de l’article demeure anonyme pour la suite du processus. Pour ce faire, suivez les étapes suivantes :</w:t>
      </w:r>
    </w:p>
    <w:p w14:paraId="083F3FA8" w14:textId="77777777" w:rsidR="008114F7" w:rsidRPr="001D0239" w:rsidRDefault="008114F7" w:rsidP="00CF6319">
      <w:pPr>
        <w:pStyle w:val="tapes"/>
        <w:numPr>
          <w:ilvl w:val="0"/>
          <w:numId w:val="22"/>
        </w:numPr>
        <w:spacing w:line="276" w:lineRule="auto"/>
        <w:jc w:val="left"/>
        <w:rPr>
          <w:rStyle w:val="tapesCar"/>
          <w:rFonts w:ascii="Overpass" w:hAnsi="Overpass"/>
          <w:sz w:val="21"/>
          <w:szCs w:val="21"/>
        </w:rPr>
      </w:pPr>
      <w:r w:rsidRPr="001D0239">
        <w:rPr>
          <w:rStyle w:val="tapesCar"/>
          <w:rFonts w:ascii="Overpass" w:hAnsi="Overpass"/>
          <w:sz w:val="21"/>
          <w:szCs w:val="21"/>
        </w:rPr>
        <w:t xml:space="preserve">Dans la section </w:t>
      </w:r>
      <w:r w:rsidRPr="001D0239">
        <w:rPr>
          <w:rStyle w:val="tapesCar"/>
          <w:rFonts w:ascii="Overpass" w:hAnsi="Overpass"/>
          <w:i/>
          <w:sz w:val="21"/>
          <w:szCs w:val="21"/>
        </w:rPr>
        <w:t>Fichiers de la soumission</w:t>
      </w:r>
      <w:r w:rsidRPr="001D0239">
        <w:rPr>
          <w:rStyle w:val="tapesCar"/>
          <w:rFonts w:ascii="Overpass" w:hAnsi="Overpass"/>
          <w:sz w:val="21"/>
          <w:szCs w:val="21"/>
        </w:rPr>
        <w:t xml:space="preserve">, cliquez sur les différents fichiers afin de les télécharger sur votre ordinateur. </w:t>
      </w:r>
    </w:p>
    <w:p w14:paraId="7D79BB7C" w14:textId="77777777" w:rsidR="008114F7" w:rsidRPr="001D0239" w:rsidRDefault="008114F7" w:rsidP="00CF6319">
      <w:pPr>
        <w:pStyle w:val="tapes"/>
        <w:numPr>
          <w:ilvl w:val="0"/>
          <w:numId w:val="22"/>
        </w:numPr>
        <w:spacing w:line="276" w:lineRule="auto"/>
        <w:jc w:val="left"/>
        <w:rPr>
          <w:rStyle w:val="tapesCar"/>
          <w:rFonts w:ascii="Overpass" w:hAnsi="Overpass"/>
          <w:sz w:val="21"/>
          <w:szCs w:val="21"/>
        </w:rPr>
      </w:pPr>
      <w:r w:rsidRPr="001D0239">
        <w:rPr>
          <w:rStyle w:val="tapesCar"/>
          <w:rFonts w:ascii="Overpass" w:hAnsi="Overpass"/>
          <w:sz w:val="21"/>
          <w:szCs w:val="21"/>
        </w:rPr>
        <w:t>Retirer toutes mentions du nom de l’auteur (titre, propriétés et contenus du document) pour tous les documents et enregistrer de nouvelles copies.</w:t>
      </w:r>
    </w:p>
    <w:p w14:paraId="421A91BD" w14:textId="77777777" w:rsidR="008114F7" w:rsidRPr="001D0239" w:rsidRDefault="008114F7" w:rsidP="00CF6319">
      <w:pPr>
        <w:pStyle w:val="tapes"/>
        <w:numPr>
          <w:ilvl w:val="0"/>
          <w:numId w:val="22"/>
        </w:numPr>
        <w:spacing w:line="276" w:lineRule="auto"/>
        <w:jc w:val="left"/>
        <w:rPr>
          <w:rStyle w:val="tapesCar"/>
          <w:rFonts w:ascii="Overpass" w:hAnsi="Overpass"/>
          <w:sz w:val="21"/>
          <w:szCs w:val="21"/>
        </w:rPr>
      </w:pPr>
      <w:r w:rsidRPr="001D0239">
        <w:rPr>
          <w:rStyle w:val="tapesCar"/>
          <w:rFonts w:ascii="Overpass" w:hAnsi="Overpass"/>
          <w:sz w:val="21"/>
          <w:szCs w:val="21"/>
        </w:rPr>
        <w:t xml:space="preserve">Dans la section </w:t>
      </w:r>
      <w:r w:rsidRPr="001D0239">
        <w:rPr>
          <w:rStyle w:val="tapesCar"/>
          <w:rFonts w:ascii="Overpass" w:hAnsi="Overpass"/>
          <w:i/>
          <w:sz w:val="21"/>
          <w:szCs w:val="21"/>
        </w:rPr>
        <w:t>Fichiers de la soumission</w:t>
      </w:r>
      <w:r w:rsidRPr="001D0239">
        <w:rPr>
          <w:rStyle w:val="tapesCar"/>
          <w:rFonts w:ascii="Overpass" w:hAnsi="Overpass"/>
          <w:sz w:val="21"/>
          <w:szCs w:val="21"/>
        </w:rPr>
        <w:t xml:space="preserve">, cliquez sur le lien </w:t>
      </w:r>
      <w:r w:rsidRPr="001D0239">
        <w:rPr>
          <w:rStyle w:val="tapesCar"/>
          <w:rFonts w:ascii="Overpass" w:hAnsi="Overpass"/>
          <w:b/>
          <w:sz w:val="21"/>
          <w:szCs w:val="21"/>
        </w:rPr>
        <w:t>Téléverser un fichier</w:t>
      </w:r>
      <w:r w:rsidRPr="001D0239">
        <w:rPr>
          <w:rStyle w:val="tapesCar"/>
          <w:rFonts w:ascii="Overpass" w:hAnsi="Overpass"/>
          <w:sz w:val="21"/>
          <w:szCs w:val="21"/>
        </w:rPr>
        <w:t xml:space="preserve"> et déposez les nouvelles versions en téléversant une révision du fichier existant et en indiquant de quel fichier il s’agit. Pour ce faire, il faut ouvrir le menu déroulant et cliquer sur le titre du fichier souhaité, puis sur le bouton </w:t>
      </w:r>
      <w:r w:rsidRPr="001D0239">
        <w:rPr>
          <w:rStyle w:val="tapesCar"/>
          <w:rFonts w:ascii="Overpass" w:hAnsi="Overpass"/>
          <w:b/>
          <w:bCs w:val="0"/>
          <w:sz w:val="21"/>
          <w:szCs w:val="21"/>
        </w:rPr>
        <w:t>Continuer</w:t>
      </w:r>
      <w:r w:rsidRPr="001D0239">
        <w:rPr>
          <w:rStyle w:val="tapesCar"/>
          <w:rFonts w:ascii="Overpass" w:hAnsi="Overpass"/>
          <w:sz w:val="21"/>
          <w:szCs w:val="21"/>
        </w:rPr>
        <w:t>.</w:t>
      </w:r>
    </w:p>
    <w:p w14:paraId="78AE95C9" w14:textId="64C3681D" w:rsidR="00EF1563" w:rsidRDefault="000818A7" w:rsidP="003C51CC">
      <w:pPr>
        <w:spacing w:line="276" w:lineRule="auto"/>
      </w:pPr>
      <w:r>
        <w:rPr>
          <w:noProof/>
        </w:rPr>
        <w:drawing>
          <wp:inline distT="0" distB="0" distL="0" distR="0" wp14:anchorId="377E05B0" wp14:editId="78AD1304">
            <wp:extent cx="5468471" cy="3523493"/>
            <wp:effectExtent l="19050" t="19050" r="18415" b="20320"/>
            <wp:docPr id="849936213" name="Picture 849936213" descr="Une image contenant texte, capture d’écran, logiciel, nombr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36213" name="Picture 849936213" descr="Une image contenant texte, capture d’écran, logiciel, nombre&#10;&#10;Le contenu généré par l’IA peut être incorrect."/>
                    <pic:cNvPicPr/>
                  </pic:nvPicPr>
                  <pic:blipFill>
                    <a:blip r:embed="rId57"/>
                    <a:stretch>
                      <a:fillRect/>
                    </a:stretch>
                  </pic:blipFill>
                  <pic:spPr>
                    <a:xfrm>
                      <a:off x="0" y="0"/>
                      <a:ext cx="5476468" cy="3528646"/>
                    </a:xfrm>
                    <a:prstGeom prst="rect">
                      <a:avLst/>
                    </a:prstGeom>
                    <a:ln w="9525">
                      <a:solidFill>
                        <a:schemeClr val="tx1"/>
                      </a:solidFill>
                    </a:ln>
                  </pic:spPr>
                </pic:pic>
              </a:graphicData>
            </a:graphic>
          </wp:inline>
        </w:drawing>
      </w:r>
    </w:p>
    <w:p w14:paraId="3D7A3347" w14:textId="77777777" w:rsidR="00E02972" w:rsidRDefault="00E02972" w:rsidP="00E02972">
      <w:pPr>
        <w:pStyle w:val="Titre4"/>
        <w:spacing w:line="276" w:lineRule="auto"/>
      </w:pPr>
      <w:bookmarkStart w:id="187" w:name="_Toc81979128"/>
      <w:bookmarkStart w:id="188" w:name="_Toc216255908"/>
      <w:bookmarkStart w:id="189" w:name="_Toc216445492"/>
      <w:bookmarkStart w:id="190" w:name="_Toc224826548"/>
      <w:bookmarkStart w:id="191" w:name="_Toc532994500"/>
      <w:bookmarkStart w:id="192" w:name="SectionAjouterparticipant"/>
      <w:r>
        <w:t>Ajouter un participant</w:t>
      </w:r>
      <w:bookmarkEnd w:id="187"/>
      <w:bookmarkEnd w:id="188"/>
      <w:bookmarkEnd w:id="189"/>
      <w:bookmarkEnd w:id="190"/>
      <w:r>
        <w:t xml:space="preserve"> </w:t>
      </w:r>
      <w:bookmarkEnd w:id="191"/>
    </w:p>
    <w:bookmarkEnd w:id="192"/>
    <w:p w14:paraId="140E05AF" w14:textId="77777777" w:rsidR="00E02972" w:rsidRPr="00210440" w:rsidRDefault="00E02972" w:rsidP="00E02972">
      <w:pPr>
        <w:spacing w:line="276" w:lineRule="auto"/>
      </w:pPr>
      <w:r>
        <w:t xml:space="preserve">Pour assigner un rédacteur à une soumission, vous devez cliquer sur </w:t>
      </w:r>
      <w:r w:rsidRPr="00210440">
        <w:rPr>
          <w:b/>
        </w:rPr>
        <w:t>A</w:t>
      </w:r>
      <w:r>
        <w:rPr>
          <w:b/>
        </w:rPr>
        <w:t>ssigner</w:t>
      </w:r>
      <w:r>
        <w:t xml:space="preserve"> dans la section </w:t>
      </w:r>
      <w:r w:rsidRPr="00210440">
        <w:rPr>
          <w:i/>
        </w:rPr>
        <w:t>Participants</w:t>
      </w:r>
      <w:r>
        <w:rPr>
          <w:i/>
        </w:rPr>
        <w:t>-e</w:t>
      </w:r>
      <w:r w:rsidRPr="00210440">
        <w:rPr>
          <w:i/>
        </w:rPr>
        <w:t>s</w:t>
      </w:r>
      <w:r>
        <w:t xml:space="preserve">. </w:t>
      </w:r>
      <w:r w:rsidRPr="00210440">
        <w:t>Un directeur de revue peut lui-même s’assigner le rôle de rédacteur.</w:t>
      </w:r>
    </w:p>
    <w:p w14:paraId="50B82D16" w14:textId="4F368BE3" w:rsidR="000818A7" w:rsidRDefault="00A662A6" w:rsidP="003C51CC">
      <w:pPr>
        <w:spacing w:line="276" w:lineRule="auto"/>
      </w:pPr>
      <w:r>
        <w:rPr>
          <w:noProof/>
        </w:rPr>
        <w:lastRenderedPageBreak/>
        <w:drawing>
          <wp:inline distT="0" distB="0" distL="0" distR="0" wp14:anchorId="7AA17401" wp14:editId="1EEC43D3">
            <wp:extent cx="5486400" cy="3091815"/>
            <wp:effectExtent l="19050" t="19050" r="19050" b="13335"/>
            <wp:docPr id="849936214" name="Picture 849936214" descr="Une image contenant texte, capture d’écran, nombre, Polic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36214" name="Picture 849936214" descr="Une image contenant texte, capture d’écran, nombre, Police&#10;&#10;Le contenu généré par l’IA peut être incorrect."/>
                    <pic:cNvPicPr/>
                  </pic:nvPicPr>
                  <pic:blipFill>
                    <a:blip r:embed="rId58"/>
                    <a:stretch>
                      <a:fillRect/>
                    </a:stretch>
                  </pic:blipFill>
                  <pic:spPr>
                    <a:xfrm>
                      <a:off x="0" y="0"/>
                      <a:ext cx="5486400" cy="3091815"/>
                    </a:xfrm>
                    <a:prstGeom prst="rect">
                      <a:avLst/>
                    </a:prstGeom>
                    <a:ln w="9525">
                      <a:solidFill>
                        <a:schemeClr val="tx1"/>
                      </a:solidFill>
                    </a:ln>
                  </pic:spPr>
                </pic:pic>
              </a:graphicData>
            </a:graphic>
          </wp:inline>
        </w:drawing>
      </w:r>
    </w:p>
    <w:p w14:paraId="4EE15BC0" w14:textId="04248959" w:rsidR="00590992" w:rsidRPr="00A90634" w:rsidRDefault="00590992" w:rsidP="00590992">
      <w:pPr>
        <w:pStyle w:val="tapes"/>
        <w:keepNext/>
        <w:numPr>
          <w:ilvl w:val="0"/>
          <w:numId w:val="0"/>
        </w:numPr>
        <w:spacing w:line="276" w:lineRule="auto"/>
        <w:jc w:val="left"/>
        <w:rPr>
          <w:rFonts w:ascii="Overpass" w:hAnsi="Overpass"/>
          <w:sz w:val="21"/>
          <w:szCs w:val="21"/>
        </w:rPr>
      </w:pPr>
      <w:r w:rsidRPr="00A90634">
        <w:rPr>
          <w:rFonts w:ascii="Overpass" w:hAnsi="Overpass"/>
          <w:sz w:val="21"/>
          <w:szCs w:val="21"/>
        </w:rPr>
        <w:t xml:space="preserve">Le rédacteur est désormais identifié dans la section </w:t>
      </w:r>
      <w:r w:rsidRPr="00A90634">
        <w:rPr>
          <w:rFonts w:ascii="Overpass" w:hAnsi="Overpass"/>
          <w:i/>
          <w:sz w:val="21"/>
          <w:szCs w:val="21"/>
        </w:rPr>
        <w:t>Participants</w:t>
      </w:r>
      <w:r w:rsidRPr="00A90634">
        <w:rPr>
          <w:rFonts w:ascii="Overpass" w:hAnsi="Overpass"/>
          <w:b/>
          <w:sz w:val="21"/>
          <w:szCs w:val="21"/>
        </w:rPr>
        <w:t xml:space="preserve"> </w:t>
      </w:r>
      <w:r w:rsidRPr="00A90634">
        <w:rPr>
          <w:rFonts w:ascii="Overpass" w:hAnsi="Overpass"/>
          <w:sz w:val="21"/>
          <w:szCs w:val="21"/>
        </w:rPr>
        <w:t xml:space="preserve">de la page. Il verra apparaître la soumission dans l’onglet </w:t>
      </w:r>
      <w:r w:rsidRPr="00A90634">
        <w:rPr>
          <w:rFonts w:ascii="Overpass" w:hAnsi="Overpass"/>
          <w:i/>
          <w:sz w:val="21"/>
          <w:szCs w:val="21"/>
        </w:rPr>
        <w:t>Mes soumissions</w:t>
      </w:r>
      <w:r w:rsidRPr="00A90634">
        <w:rPr>
          <w:rFonts w:ascii="Overpass" w:hAnsi="Overpass"/>
          <w:sz w:val="21"/>
          <w:szCs w:val="21"/>
        </w:rPr>
        <w:t xml:space="preserve"> de son tableau de bord.</w:t>
      </w:r>
      <w:bookmarkStart w:id="193" w:name="_Toc532994501"/>
      <w:bookmarkStart w:id="194" w:name="_Toc81979129"/>
    </w:p>
    <w:p w14:paraId="3689A659" w14:textId="77777777" w:rsidR="00590992" w:rsidRPr="00590992" w:rsidRDefault="00590992" w:rsidP="00590992">
      <w:pPr>
        <w:pStyle w:val="Titre4"/>
        <w:spacing w:line="276" w:lineRule="auto"/>
      </w:pPr>
      <w:bookmarkStart w:id="195" w:name="_Toc216255909"/>
      <w:bookmarkStart w:id="196" w:name="_Toc216445493"/>
      <w:bookmarkStart w:id="197" w:name="_Toc224826549"/>
      <w:r w:rsidRPr="00590992">
        <w:t>Envoyer une soumission à l’évaluation</w:t>
      </w:r>
      <w:bookmarkEnd w:id="193"/>
      <w:bookmarkEnd w:id="194"/>
      <w:bookmarkEnd w:id="195"/>
      <w:bookmarkEnd w:id="196"/>
      <w:bookmarkEnd w:id="197"/>
    </w:p>
    <w:p w14:paraId="59BF76C0" w14:textId="77777777" w:rsidR="00590992" w:rsidRPr="00590992" w:rsidRDefault="00590992" w:rsidP="00590992">
      <w:pPr>
        <w:keepNext/>
        <w:spacing w:line="276" w:lineRule="auto"/>
      </w:pPr>
      <w:r w:rsidRPr="00590992">
        <w:t>Une fois que vous vous êtes assuré que le contenu de la soumission est approprié pour la revue,</w:t>
      </w:r>
      <w:r w:rsidRPr="00590992">
        <w:br/>
        <w:t xml:space="preserve">vous pouvez cliquer sur le bouton </w:t>
      </w:r>
      <w:r w:rsidRPr="00590992">
        <w:rPr>
          <w:b/>
        </w:rPr>
        <w:t>Envoyer en évaluation</w:t>
      </w:r>
      <w:r w:rsidRPr="00590992">
        <w:t>.</w:t>
      </w:r>
    </w:p>
    <w:p w14:paraId="213B9C76" w14:textId="77777777" w:rsidR="00590992" w:rsidRPr="00590992" w:rsidRDefault="00590992" w:rsidP="00590992">
      <w:pPr>
        <w:keepNext/>
        <w:spacing w:line="276" w:lineRule="auto"/>
      </w:pPr>
      <w:r w:rsidRPr="00590992">
        <w:t xml:space="preserve">Vous accéderez à une page vous permettant d’envoyer un courriel à l’auteur pour l’aviser que son article sera soumis à une évaluation par les pairs. Il est possible d’outrepasser l’envoi de ce courriel en utilisant le lien </w:t>
      </w:r>
      <w:r w:rsidRPr="00590992">
        <w:rPr>
          <w:b/>
          <w:bCs/>
        </w:rPr>
        <w:t>Passer outre ce courriel</w:t>
      </w:r>
      <w:r w:rsidRPr="00590992">
        <w:t>.</w:t>
      </w:r>
    </w:p>
    <w:p w14:paraId="06EE2640" w14:textId="77777777" w:rsidR="00590992" w:rsidRPr="00590992" w:rsidRDefault="00590992" w:rsidP="00590992">
      <w:pPr>
        <w:keepNext/>
        <w:spacing w:line="276" w:lineRule="auto"/>
      </w:pPr>
      <w:r w:rsidRPr="00590992">
        <w:t xml:space="preserve">Cliquez sur </w:t>
      </w:r>
      <w:r w:rsidRPr="00590992">
        <w:rPr>
          <w:b/>
          <w:bCs/>
        </w:rPr>
        <w:t>Continuer</w:t>
      </w:r>
      <w:r w:rsidRPr="00590992">
        <w:t xml:space="preserve"> pour poursuivre.</w:t>
      </w:r>
    </w:p>
    <w:p w14:paraId="6C8146FE" w14:textId="3A697C07" w:rsidR="00A662A6" w:rsidRDefault="0058711E" w:rsidP="003C51CC">
      <w:pPr>
        <w:spacing w:line="276" w:lineRule="auto"/>
      </w:pPr>
      <w:r w:rsidRPr="001773ED">
        <w:rPr>
          <w:noProof/>
        </w:rPr>
        <w:drawing>
          <wp:inline distT="0" distB="0" distL="0" distR="0" wp14:anchorId="7BC7DB73" wp14:editId="3D3AD2D9">
            <wp:extent cx="5486400" cy="2312035"/>
            <wp:effectExtent l="19050" t="19050" r="19050" b="12065"/>
            <wp:docPr id="1915943363" name="Picture 1915943363" descr="Une image contenant texte, capture d’écran,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5943363" name="Image 1" descr="Une image contenant texte, capture d’écran, Police, nombre&#10;&#10;Description générée automatiquement"/>
                    <pic:cNvPicPr/>
                  </pic:nvPicPr>
                  <pic:blipFill>
                    <a:blip r:embed="rId59"/>
                    <a:stretch>
                      <a:fillRect/>
                    </a:stretch>
                  </pic:blipFill>
                  <pic:spPr>
                    <a:xfrm>
                      <a:off x="0" y="0"/>
                      <a:ext cx="5486400" cy="2312035"/>
                    </a:xfrm>
                    <a:prstGeom prst="rect">
                      <a:avLst/>
                    </a:prstGeom>
                    <a:ln w="3175">
                      <a:solidFill>
                        <a:schemeClr val="tx1"/>
                      </a:solidFill>
                    </a:ln>
                  </pic:spPr>
                </pic:pic>
              </a:graphicData>
            </a:graphic>
          </wp:inline>
        </w:drawing>
      </w:r>
    </w:p>
    <w:p w14:paraId="4CB97EA5" w14:textId="77777777" w:rsidR="00991463" w:rsidRDefault="00991463" w:rsidP="00991463">
      <w:pPr>
        <w:keepNext/>
        <w:spacing w:line="276" w:lineRule="auto"/>
      </w:pPr>
      <w:r>
        <w:t xml:space="preserve">Vous accédez ensuite à une page avec le ou les fichiers à envoyer en évaluation qui sont sélectionnés par défaut. Assurez-vous qu’il s’agit bien du fichier anonymisé. Vous pouvez </w:t>
      </w:r>
      <w:r>
        <w:lastRenderedPageBreak/>
        <w:t>télécharger les ou les fichiers en cliquant sur le bouton carré avec la flèche bleue orientée vers le bas.</w:t>
      </w:r>
    </w:p>
    <w:p w14:paraId="30E7F739" w14:textId="2DEF5AAB" w:rsidR="0058711E" w:rsidRDefault="003940F5" w:rsidP="003C51CC">
      <w:pPr>
        <w:spacing w:line="276" w:lineRule="auto"/>
      </w:pPr>
      <w:r w:rsidRPr="000E60B3">
        <w:rPr>
          <w:noProof/>
        </w:rPr>
        <w:drawing>
          <wp:inline distT="0" distB="0" distL="0" distR="0" wp14:anchorId="527612B5" wp14:editId="3ACA71AC">
            <wp:extent cx="5524500" cy="2222588"/>
            <wp:effectExtent l="19050" t="19050" r="19050" b="25400"/>
            <wp:docPr id="1154879875" name="Picture 1154879875" descr="Une image contenant texte, capture d’écran, Police, logiciel&#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4879875" name="Image 1" descr="Une image contenant texte, capture d’écran, Police, logiciel&#10;&#10;Description générée automatiquement"/>
                    <pic:cNvPicPr/>
                  </pic:nvPicPr>
                  <pic:blipFill>
                    <a:blip r:embed="rId60"/>
                    <a:stretch>
                      <a:fillRect/>
                    </a:stretch>
                  </pic:blipFill>
                  <pic:spPr>
                    <a:xfrm>
                      <a:off x="0" y="0"/>
                      <a:ext cx="5525151" cy="2222850"/>
                    </a:xfrm>
                    <a:prstGeom prst="rect">
                      <a:avLst/>
                    </a:prstGeom>
                    <a:ln w="3175">
                      <a:solidFill>
                        <a:schemeClr val="tx1"/>
                      </a:solidFill>
                    </a:ln>
                  </pic:spPr>
                </pic:pic>
              </a:graphicData>
            </a:graphic>
          </wp:inline>
        </w:drawing>
      </w:r>
    </w:p>
    <w:p w14:paraId="0E3F9B1E" w14:textId="77777777" w:rsidR="006A69B5" w:rsidRPr="006A69B5" w:rsidRDefault="006A69B5" w:rsidP="006A69B5">
      <w:pPr>
        <w:keepNext/>
        <w:spacing w:line="276" w:lineRule="auto"/>
      </w:pPr>
      <w:r w:rsidRPr="006A69B5">
        <w:t xml:space="preserve">Cliquez sur </w:t>
      </w:r>
      <w:r w:rsidRPr="006A69B5">
        <w:rPr>
          <w:b/>
          <w:bCs/>
        </w:rPr>
        <w:t>Enregistrer la décision</w:t>
      </w:r>
      <w:r w:rsidRPr="006A69B5">
        <w:t xml:space="preserve"> pour que la soumission passe à la prochaine étape. Vous aurez ensuite le choix de retourner dans la soumission ou d’être dirigé vers le </w:t>
      </w:r>
      <w:r w:rsidRPr="006A69B5">
        <w:rPr>
          <w:i/>
          <w:iCs/>
        </w:rPr>
        <w:t>Tableau de bord éditorial</w:t>
      </w:r>
      <w:r w:rsidRPr="006A69B5">
        <w:t>.</w:t>
      </w:r>
    </w:p>
    <w:p w14:paraId="392E9575" w14:textId="77777777" w:rsidR="006A69B5" w:rsidRPr="006A69B5" w:rsidRDefault="006A69B5" w:rsidP="006A69B5">
      <w:pPr>
        <w:pStyle w:val="Titre4"/>
        <w:spacing w:line="276" w:lineRule="auto"/>
      </w:pPr>
      <w:bookmarkStart w:id="198" w:name="_Toc81979130"/>
      <w:bookmarkStart w:id="199" w:name="_Toc216255910"/>
      <w:bookmarkStart w:id="200" w:name="_Toc216445494"/>
      <w:bookmarkStart w:id="201" w:name="_Toc224826550"/>
      <w:r w:rsidRPr="006A69B5">
        <w:t>Accepter sans évaluation</w:t>
      </w:r>
      <w:bookmarkEnd w:id="198"/>
      <w:bookmarkEnd w:id="199"/>
      <w:bookmarkEnd w:id="200"/>
      <w:bookmarkEnd w:id="201"/>
    </w:p>
    <w:p w14:paraId="4B286EE3" w14:textId="77777777" w:rsidR="006A69B5" w:rsidRPr="006A69B5" w:rsidRDefault="006A69B5" w:rsidP="006A69B5">
      <w:pPr>
        <w:pStyle w:val="Corpsdetexte2"/>
        <w:ind w:left="0"/>
        <w:jc w:val="left"/>
        <w:rPr>
          <w:rFonts w:ascii="Overpass" w:hAnsi="Overpass"/>
          <w:sz w:val="21"/>
          <w:szCs w:val="21"/>
        </w:rPr>
      </w:pPr>
      <w:r w:rsidRPr="006A69B5">
        <w:rPr>
          <w:rFonts w:ascii="Overpass" w:hAnsi="Overpass"/>
          <w:sz w:val="21"/>
          <w:szCs w:val="21"/>
        </w:rPr>
        <w:t xml:space="preserve">Si la soumission n’a pas à être évaluée par des évaluateurs externes, vous pouvez l’envoyer directement à l’étape de révision linguistique. Cela peut arriver pour certains types d’articles, par exemple les comptes-rendus de livres. </w:t>
      </w:r>
    </w:p>
    <w:p w14:paraId="6932DBF2" w14:textId="77777777" w:rsidR="006A69B5" w:rsidRPr="006A69B5" w:rsidRDefault="006A69B5" w:rsidP="006A69B5">
      <w:pPr>
        <w:keepNext/>
        <w:spacing w:line="276" w:lineRule="auto"/>
      </w:pPr>
      <w:r w:rsidRPr="006A69B5">
        <w:t xml:space="preserve">Pour ce faire, cliquez sur le bouton </w:t>
      </w:r>
      <w:r w:rsidRPr="006A69B5">
        <w:rPr>
          <w:b/>
          <w:bCs/>
        </w:rPr>
        <w:t xml:space="preserve">Accepter sans évaluation. </w:t>
      </w:r>
      <w:r w:rsidRPr="006A69B5">
        <w:t xml:space="preserve">Vous accéderez à une page vous permettant d’envoyer un courriel à l’auteur pour l’aviser que son article a été accepté et passe à la révision linguistique. Il est possible d’outrepasser l’envoi de ce courriel en utilisant le lien </w:t>
      </w:r>
      <w:r w:rsidRPr="006A69B5">
        <w:rPr>
          <w:b/>
          <w:bCs/>
        </w:rPr>
        <w:t>Passer outre ce courriel</w:t>
      </w:r>
      <w:r w:rsidRPr="006A69B5">
        <w:t>.</w:t>
      </w:r>
    </w:p>
    <w:p w14:paraId="5F2CB8D1" w14:textId="77777777" w:rsidR="006A69B5" w:rsidRPr="006A69B5" w:rsidRDefault="006A69B5" w:rsidP="006A69B5">
      <w:pPr>
        <w:keepNext/>
        <w:spacing w:line="276" w:lineRule="auto"/>
      </w:pPr>
      <w:r w:rsidRPr="006A69B5">
        <w:t xml:space="preserve">Cliquez sur </w:t>
      </w:r>
      <w:r w:rsidRPr="006A69B5">
        <w:rPr>
          <w:b/>
          <w:bCs/>
        </w:rPr>
        <w:t>Continuer</w:t>
      </w:r>
      <w:r w:rsidRPr="006A69B5">
        <w:t xml:space="preserve"> pour poursuivre.</w:t>
      </w:r>
    </w:p>
    <w:p w14:paraId="219FF68F" w14:textId="566E6118" w:rsidR="003940F5" w:rsidRDefault="00364C3F" w:rsidP="003C51CC">
      <w:pPr>
        <w:spacing w:line="276" w:lineRule="auto"/>
      </w:pPr>
      <w:r w:rsidRPr="00B56395">
        <w:rPr>
          <w:noProof/>
        </w:rPr>
        <w:drawing>
          <wp:inline distT="0" distB="0" distL="0" distR="0" wp14:anchorId="638FC729" wp14:editId="1DD849E3">
            <wp:extent cx="5486400" cy="2301240"/>
            <wp:effectExtent l="19050" t="19050" r="19050" b="22860"/>
            <wp:docPr id="274413875" name="Picture 274413875" descr="Une image contenant texte, capture d’écran,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4413875" name="Image 1" descr="Une image contenant texte, capture d’écran, Police, nombre&#10;&#10;Description générée automatiquement"/>
                    <pic:cNvPicPr/>
                  </pic:nvPicPr>
                  <pic:blipFill>
                    <a:blip r:embed="rId61"/>
                    <a:stretch>
                      <a:fillRect/>
                    </a:stretch>
                  </pic:blipFill>
                  <pic:spPr>
                    <a:xfrm>
                      <a:off x="0" y="0"/>
                      <a:ext cx="5486400" cy="2301240"/>
                    </a:xfrm>
                    <a:prstGeom prst="rect">
                      <a:avLst/>
                    </a:prstGeom>
                    <a:ln w="3175">
                      <a:solidFill>
                        <a:schemeClr val="tx1"/>
                      </a:solidFill>
                    </a:ln>
                  </pic:spPr>
                </pic:pic>
              </a:graphicData>
            </a:graphic>
          </wp:inline>
        </w:drawing>
      </w:r>
    </w:p>
    <w:p w14:paraId="08245AFE" w14:textId="77777777" w:rsidR="009D4169" w:rsidRDefault="009D4169" w:rsidP="009D4169">
      <w:pPr>
        <w:keepNext/>
        <w:spacing w:line="276" w:lineRule="auto"/>
      </w:pPr>
      <w:r>
        <w:lastRenderedPageBreak/>
        <w:t>Vous accédez ensuite à une page avec le ou les fichiers à envoyer en évaluation qui sont sélectionnés par défaut. Assurez-vous qu’il s’agit du bon fichier. Vous pouvez télécharger les ou les fichiers en cliquant sur le bouton carré avec la flèche bleue orientée vers le bas.</w:t>
      </w:r>
    </w:p>
    <w:p w14:paraId="75C37140" w14:textId="77777777" w:rsidR="009D4169" w:rsidRDefault="009D4169" w:rsidP="009D4169">
      <w:pPr>
        <w:keepNext/>
        <w:spacing w:line="276" w:lineRule="auto"/>
      </w:pPr>
      <w:r>
        <w:t xml:space="preserve">Cliquez sur </w:t>
      </w:r>
      <w:r>
        <w:rPr>
          <w:b/>
          <w:bCs/>
        </w:rPr>
        <w:t>Enregistrer la décision</w:t>
      </w:r>
      <w:r>
        <w:t xml:space="preserve"> pour que la soumission passe à la prochaine étape. Vous aurez ensuite le choix de retourner dans la soumission ou d’être dirigé vers le </w:t>
      </w:r>
      <w:r w:rsidRPr="00E618BF">
        <w:rPr>
          <w:i/>
          <w:iCs/>
        </w:rPr>
        <w:t>Tableau de bord</w:t>
      </w:r>
      <w:r>
        <w:rPr>
          <w:i/>
          <w:iCs/>
        </w:rPr>
        <w:t xml:space="preserve"> éditorial</w:t>
      </w:r>
      <w:r>
        <w:t>.</w:t>
      </w:r>
    </w:p>
    <w:p w14:paraId="65DCA02E" w14:textId="77777777" w:rsidR="009D4169" w:rsidRDefault="009D4169" w:rsidP="009D4169">
      <w:pPr>
        <w:pStyle w:val="Titre4"/>
        <w:spacing w:line="276" w:lineRule="auto"/>
      </w:pPr>
      <w:bookmarkStart w:id="202" w:name="_Toc81979131"/>
      <w:bookmarkStart w:id="203" w:name="_Toc216255911"/>
      <w:bookmarkStart w:id="204" w:name="_Toc216445495"/>
      <w:bookmarkStart w:id="205" w:name="_Toc224826551"/>
      <w:r>
        <w:t>Refuser la soumission</w:t>
      </w:r>
      <w:bookmarkEnd w:id="202"/>
      <w:bookmarkEnd w:id="203"/>
      <w:bookmarkEnd w:id="204"/>
      <w:bookmarkEnd w:id="205"/>
    </w:p>
    <w:p w14:paraId="5BF9EF55" w14:textId="77777777" w:rsidR="009D4169" w:rsidRDefault="009D4169" w:rsidP="009D4169">
      <w:pPr>
        <w:keepNext/>
        <w:spacing w:line="276" w:lineRule="auto"/>
      </w:pPr>
      <w:r>
        <w:t xml:space="preserve">Vous accéderez à une page vous permettant d’envoyer un courriel à l’auteur pour l’aviser que son article a été refusé. Il est possible d’outrepasser l’envoi de ce courriel en utilisant le lien </w:t>
      </w:r>
      <w:r w:rsidRPr="00762DC9">
        <w:rPr>
          <w:b/>
          <w:bCs/>
        </w:rPr>
        <w:t>Passer outre ce courriel</w:t>
      </w:r>
      <w:r>
        <w:t xml:space="preserve">. Cliquez sur </w:t>
      </w:r>
      <w:r>
        <w:rPr>
          <w:b/>
          <w:bCs/>
        </w:rPr>
        <w:t>Enregistrer la décision</w:t>
      </w:r>
      <w:r>
        <w:t xml:space="preserve">. Cela aura pour effet d’envoyer la soumission dans la section </w:t>
      </w:r>
      <w:r>
        <w:rPr>
          <w:i/>
          <w:iCs/>
        </w:rPr>
        <w:t>Refusées</w:t>
      </w:r>
      <w:r>
        <w:t xml:space="preserve"> du tableau de bord éditorial.</w:t>
      </w:r>
    </w:p>
    <w:p w14:paraId="1E5F7BEE" w14:textId="77777777" w:rsidR="009D4169" w:rsidRDefault="009D4169" w:rsidP="009D4169">
      <w:pPr>
        <w:keepNext/>
        <w:spacing w:line="276" w:lineRule="auto"/>
      </w:pPr>
      <w:r>
        <w:t xml:space="preserve">Vous aurez ensuite le choix de retourner dans la soumission ou d’être dirigé vers le </w:t>
      </w:r>
      <w:r w:rsidRPr="00223BD6">
        <w:rPr>
          <w:i/>
          <w:iCs/>
        </w:rPr>
        <w:t>Tableau de bord</w:t>
      </w:r>
      <w:r>
        <w:t xml:space="preserve"> </w:t>
      </w:r>
      <w:r w:rsidRPr="0062617B">
        <w:rPr>
          <w:i/>
          <w:iCs/>
        </w:rPr>
        <w:t>éditorial</w:t>
      </w:r>
      <w:r>
        <w:t>.</w:t>
      </w:r>
    </w:p>
    <w:p w14:paraId="540EB948" w14:textId="4470E952" w:rsidR="009D4169" w:rsidRDefault="00187629" w:rsidP="009D4169">
      <w:pPr>
        <w:keepNext/>
        <w:spacing w:line="276" w:lineRule="auto"/>
      </w:pPr>
      <w:r w:rsidRPr="000F009C">
        <w:rPr>
          <w:noProof/>
        </w:rPr>
        <w:drawing>
          <wp:inline distT="0" distB="0" distL="0" distR="0" wp14:anchorId="3AB3B526" wp14:editId="1B393BCA">
            <wp:extent cx="5486400" cy="1910715"/>
            <wp:effectExtent l="19050" t="19050" r="19050" b="13335"/>
            <wp:docPr id="222862284" name="Picture 222862284" descr="Une image contenant texte, Police, lign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2862284" name="Image 1" descr="Une image contenant texte, Police, ligne, nombre&#10;&#10;Description générée automatiquement"/>
                    <pic:cNvPicPr/>
                  </pic:nvPicPr>
                  <pic:blipFill>
                    <a:blip r:embed="rId62"/>
                    <a:stretch>
                      <a:fillRect/>
                    </a:stretch>
                  </pic:blipFill>
                  <pic:spPr>
                    <a:xfrm>
                      <a:off x="0" y="0"/>
                      <a:ext cx="5486400" cy="1910715"/>
                    </a:xfrm>
                    <a:prstGeom prst="rect">
                      <a:avLst/>
                    </a:prstGeom>
                    <a:ln w="3175">
                      <a:solidFill>
                        <a:schemeClr val="tx1"/>
                      </a:solidFill>
                    </a:ln>
                  </pic:spPr>
                </pic:pic>
              </a:graphicData>
            </a:graphic>
          </wp:inline>
        </w:drawing>
      </w:r>
    </w:p>
    <w:p w14:paraId="194BB2D6" w14:textId="77777777" w:rsidR="007B5B78" w:rsidRDefault="007B5B78" w:rsidP="007B5B78">
      <w:pPr>
        <w:pStyle w:val="Titre3-Noir"/>
      </w:pPr>
      <w:bookmarkStart w:id="206" w:name="_Toc532994502"/>
      <w:bookmarkStart w:id="207" w:name="_Toc81979132"/>
      <w:bookmarkStart w:id="208" w:name="_Toc216255912"/>
      <w:bookmarkStart w:id="209" w:name="_Toc216445496"/>
    </w:p>
    <w:p w14:paraId="632C759D" w14:textId="244229D6" w:rsidR="00942068" w:rsidRDefault="00942068" w:rsidP="007B5B78">
      <w:pPr>
        <w:pStyle w:val="Titre3-Noir"/>
      </w:pPr>
      <w:r>
        <w:t>Évaluation</w:t>
      </w:r>
      <w:bookmarkEnd w:id="206"/>
      <w:bookmarkEnd w:id="207"/>
      <w:bookmarkEnd w:id="208"/>
      <w:bookmarkEnd w:id="209"/>
    </w:p>
    <w:p w14:paraId="3BA8F8BA" w14:textId="77777777" w:rsidR="00942068" w:rsidRPr="005F1D5E" w:rsidRDefault="00942068" w:rsidP="005F1D5E">
      <w:pPr>
        <w:pStyle w:val="Corpsdetexte"/>
        <w:jc w:val="left"/>
        <w:rPr>
          <w:rFonts w:ascii="Overpass" w:hAnsi="Overpass"/>
          <w:sz w:val="21"/>
          <w:szCs w:val="21"/>
        </w:rPr>
      </w:pPr>
      <w:r w:rsidRPr="005F1D5E">
        <w:rPr>
          <w:rFonts w:ascii="Overpass" w:hAnsi="Overpass"/>
          <w:sz w:val="21"/>
          <w:szCs w:val="21"/>
        </w:rPr>
        <w:t xml:space="preserve">Arrivée à l’étape d’Évaluation, la soumission apparaît par défaut dans le sous-onglet </w:t>
      </w:r>
      <w:r w:rsidRPr="005F1D5E">
        <w:rPr>
          <w:rFonts w:ascii="Overpass" w:hAnsi="Overpass"/>
          <w:i/>
          <w:iCs/>
          <w:sz w:val="21"/>
          <w:szCs w:val="21"/>
        </w:rPr>
        <w:t>Cycle d’évaluation 1.</w:t>
      </w:r>
      <w:r w:rsidRPr="005F1D5E">
        <w:rPr>
          <w:rFonts w:ascii="Overpass" w:hAnsi="Overpass"/>
          <w:sz w:val="21"/>
          <w:szCs w:val="21"/>
        </w:rPr>
        <w:t xml:space="preserve"> En haut de page de ce sous-onglet se trouve un bandeau indiquant le statut de la soumission. Dans l’exemple ci-dessous, la soumission est en attente d’évaluateurs-trices. </w:t>
      </w:r>
    </w:p>
    <w:p w14:paraId="49A87565" w14:textId="619ADCAD" w:rsidR="00187629" w:rsidRDefault="00C40971" w:rsidP="009D4169">
      <w:pPr>
        <w:keepNext/>
        <w:spacing w:line="276" w:lineRule="auto"/>
      </w:pPr>
      <w:r>
        <w:rPr>
          <w:noProof/>
        </w:rPr>
        <w:lastRenderedPageBreak/>
        <w:drawing>
          <wp:inline distT="0" distB="0" distL="0" distR="0" wp14:anchorId="7554958A" wp14:editId="406FEBEA">
            <wp:extent cx="5962650" cy="2781300"/>
            <wp:effectExtent l="19050" t="19050" r="19050" b="19050"/>
            <wp:docPr id="833623588" name="Imag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63" cstate="print">
                      <a:extLst>
                        <a:ext uri="{28A0092B-C50C-407E-A947-70E740481C1C}">
                          <a14:useLocalDpi xmlns:a14="http://schemas.microsoft.com/office/drawing/2010/main" val="0"/>
                        </a:ext>
                      </a:extLst>
                    </a:blip>
                    <a:srcRect/>
                    <a:stretch>
                      <a:fillRect/>
                    </a:stretch>
                  </pic:blipFill>
                  <pic:spPr bwMode="auto">
                    <a:xfrm>
                      <a:off x="0" y="0"/>
                      <a:ext cx="5962650" cy="2781300"/>
                    </a:xfrm>
                    <a:prstGeom prst="rect">
                      <a:avLst/>
                    </a:prstGeom>
                    <a:noFill/>
                    <a:ln>
                      <a:solidFill>
                        <a:schemeClr val="tx1"/>
                      </a:solidFill>
                    </a:ln>
                  </pic:spPr>
                </pic:pic>
              </a:graphicData>
            </a:graphic>
          </wp:inline>
        </w:drawing>
      </w:r>
    </w:p>
    <w:p w14:paraId="73D55A0F" w14:textId="77777777" w:rsidR="00AD6842" w:rsidRPr="00AD6842" w:rsidRDefault="00AD6842" w:rsidP="00AD6842">
      <w:pPr>
        <w:pStyle w:val="Corpsdetexte"/>
        <w:jc w:val="left"/>
        <w:rPr>
          <w:rFonts w:ascii="Overpass" w:hAnsi="Overpass"/>
          <w:sz w:val="21"/>
          <w:szCs w:val="21"/>
        </w:rPr>
      </w:pPr>
      <w:bookmarkStart w:id="210" w:name="_Toc532994503"/>
      <w:r w:rsidRPr="00AD6842">
        <w:rPr>
          <w:rFonts w:ascii="Overpass" w:hAnsi="Overpass"/>
          <w:sz w:val="21"/>
          <w:szCs w:val="21"/>
        </w:rPr>
        <w:t>Le sous-onglet présente les sections suivantes :</w:t>
      </w:r>
    </w:p>
    <w:p w14:paraId="5AECEBBB" w14:textId="77777777" w:rsidR="00AD6842" w:rsidRPr="00AD6842" w:rsidRDefault="00AD6842" w:rsidP="00AD6842">
      <w:pPr>
        <w:spacing w:line="276" w:lineRule="auto"/>
        <w:ind w:left="357"/>
        <w:rPr>
          <w:b/>
          <w:bCs/>
        </w:rPr>
      </w:pPr>
      <w:r w:rsidRPr="00AD6842">
        <w:rPr>
          <w:b/>
          <w:bCs/>
        </w:rPr>
        <w:t>Révisions téléversées</w:t>
      </w:r>
    </w:p>
    <w:p w14:paraId="4E1C4F8E" w14:textId="77777777" w:rsidR="00AD6842" w:rsidRPr="00AD6842" w:rsidRDefault="00AD6842" w:rsidP="00AD6842">
      <w:pPr>
        <w:spacing w:line="276" w:lineRule="auto"/>
        <w:ind w:left="357"/>
      </w:pPr>
      <w:r w:rsidRPr="00AD6842">
        <w:t>Cette section présente les fichiers de la soumission ayant été révisés par l’auteur.</w:t>
      </w:r>
    </w:p>
    <w:p w14:paraId="2F24E6A2" w14:textId="77777777" w:rsidR="00AD6842" w:rsidRPr="00AD6842" w:rsidRDefault="00AD6842" w:rsidP="00AD6842">
      <w:pPr>
        <w:spacing w:line="276" w:lineRule="auto"/>
        <w:ind w:left="357"/>
        <w:rPr>
          <w:b/>
          <w:bCs/>
        </w:rPr>
      </w:pPr>
      <w:r w:rsidRPr="00AD6842">
        <w:rPr>
          <w:b/>
          <w:bCs/>
        </w:rPr>
        <w:t>Fichiers pour l’évaluation</w:t>
      </w:r>
    </w:p>
    <w:p w14:paraId="35B0ABD8" w14:textId="77777777" w:rsidR="00AD6842" w:rsidRPr="00AD6842" w:rsidRDefault="00AD6842" w:rsidP="00AD6842">
      <w:pPr>
        <w:spacing w:line="276" w:lineRule="auto"/>
        <w:ind w:left="357"/>
      </w:pPr>
      <w:r w:rsidRPr="00AD6842">
        <w:t xml:space="preserve">Cette section présente la liste des fichiers anonymisés qui seront évalués par les évaluateurs et la date à laquelle ils ont été soumis. Plus d’un fichier peut être envoyé en évaluation pour une même soumission.  </w:t>
      </w:r>
    </w:p>
    <w:p w14:paraId="55BD52E3" w14:textId="77777777" w:rsidR="00AD6842" w:rsidRPr="00AD6842" w:rsidRDefault="00AD6842" w:rsidP="00AD6842">
      <w:pPr>
        <w:spacing w:line="276" w:lineRule="auto"/>
        <w:ind w:left="357"/>
        <w:rPr>
          <w:b/>
          <w:bCs/>
        </w:rPr>
      </w:pPr>
      <w:r w:rsidRPr="00AD6842">
        <w:rPr>
          <w:b/>
          <w:bCs/>
        </w:rPr>
        <w:t>Évaluateurs-trices</w:t>
      </w:r>
    </w:p>
    <w:p w14:paraId="5B21AB00" w14:textId="77777777" w:rsidR="00AD6842" w:rsidRPr="00AD6842" w:rsidRDefault="00AD6842" w:rsidP="00AD6842">
      <w:pPr>
        <w:spacing w:line="276" w:lineRule="auto"/>
        <w:ind w:left="357"/>
      </w:pPr>
      <w:r w:rsidRPr="00AD6842">
        <w:t>Cette section présente la liste des évaluateurs ayant été invités à évaluer. Vous pouvez inviter autant d’évaluateurs que vous le souhaitez. De plus, ceux qui refusent l’invitation demeurent dans la liste.</w:t>
      </w:r>
    </w:p>
    <w:p w14:paraId="35AA055A" w14:textId="77777777" w:rsidR="00AD6842" w:rsidRPr="00AD6842" w:rsidRDefault="00AD6842" w:rsidP="00AD6842">
      <w:pPr>
        <w:spacing w:line="276" w:lineRule="auto"/>
        <w:ind w:left="357"/>
        <w:rPr>
          <w:b/>
          <w:bCs/>
        </w:rPr>
      </w:pPr>
      <w:r w:rsidRPr="00AD6842">
        <w:rPr>
          <w:b/>
          <w:bCs/>
        </w:rPr>
        <w:t>Discussions sur l’évaluation</w:t>
      </w:r>
    </w:p>
    <w:p w14:paraId="569C2C2E" w14:textId="77777777" w:rsidR="00AD6842" w:rsidRPr="00AD6842" w:rsidRDefault="00AD6842" w:rsidP="00AD6842">
      <w:pPr>
        <w:spacing w:line="276" w:lineRule="auto"/>
        <w:ind w:left="357"/>
      </w:pPr>
      <w:r w:rsidRPr="00AD6842">
        <w:t>Cette section permet aux participants de la soumission de discuter entre eux.  ATTENTION : les auteurs et les évaluateurs peuvent être ajoutés à une discussion. Il faut donc prendre garde à les inclure dans la même discussion.</w:t>
      </w:r>
    </w:p>
    <w:p w14:paraId="4057BC6C" w14:textId="77777777" w:rsidR="00AD6842" w:rsidRPr="00AD6842" w:rsidRDefault="00AD6842" w:rsidP="00AD6842">
      <w:pPr>
        <w:spacing w:line="276" w:lineRule="auto"/>
        <w:ind w:left="357"/>
        <w:rPr>
          <w:b/>
          <w:bCs/>
        </w:rPr>
      </w:pPr>
      <w:r w:rsidRPr="00AD6842">
        <w:rPr>
          <w:b/>
          <w:bCs/>
        </w:rPr>
        <w:t>Boutons de décision éditoriale </w:t>
      </w:r>
    </w:p>
    <w:p w14:paraId="00E461AA" w14:textId="77777777" w:rsidR="00AD6842" w:rsidRPr="00AD6842" w:rsidRDefault="00AD6842" w:rsidP="00AD6842">
      <w:pPr>
        <w:spacing w:line="276" w:lineRule="auto"/>
        <w:ind w:left="357"/>
      </w:pPr>
      <w:r w:rsidRPr="00AD6842">
        <w:t xml:space="preserve">Ils permettent de prendre les décisions quant à la soumission une fois que l’évaluation a été réalisée. Le bouton </w:t>
      </w:r>
      <w:r w:rsidRPr="00AD6842">
        <w:rPr>
          <w:b/>
          <w:bCs/>
        </w:rPr>
        <w:t>Annuler le cycle d’évaluation</w:t>
      </w:r>
      <w:r w:rsidRPr="00AD6842">
        <w:t xml:space="preserve"> disparaît dès qu’une personne invitée à évaluer accepte d’évaluer la soumission.</w:t>
      </w:r>
    </w:p>
    <w:p w14:paraId="548375D9" w14:textId="77777777" w:rsidR="00AD6842" w:rsidRPr="00AD6842" w:rsidRDefault="00AD6842" w:rsidP="00AD6842">
      <w:pPr>
        <w:spacing w:line="276" w:lineRule="auto"/>
        <w:ind w:left="357"/>
        <w:rPr>
          <w:b/>
          <w:bCs/>
        </w:rPr>
      </w:pPr>
      <w:r w:rsidRPr="00AD6842">
        <w:rPr>
          <w:b/>
          <w:bCs/>
        </w:rPr>
        <w:t>Participants-es</w:t>
      </w:r>
    </w:p>
    <w:p w14:paraId="524CDD6C" w14:textId="77777777" w:rsidR="00AD6842" w:rsidRPr="00AD6842" w:rsidRDefault="00AD6842" w:rsidP="00AD6842">
      <w:pPr>
        <w:spacing w:line="276" w:lineRule="auto"/>
        <w:ind w:left="357"/>
      </w:pPr>
      <w:r w:rsidRPr="00AD6842">
        <w:t xml:space="preserve">Cette section présente la liste des participants impliqués dans le processus d’évaluation de la soumission. </w:t>
      </w:r>
    </w:p>
    <w:p w14:paraId="69D76A7F" w14:textId="77777777" w:rsidR="00AD6842" w:rsidRPr="00AD6842" w:rsidRDefault="00AD6842" w:rsidP="00AD6842">
      <w:pPr>
        <w:pStyle w:val="Titre4"/>
        <w:spacing w:line="276" w:lineRule="auto"/>
      </w:pPr>
      <w:bookmarkStart w:id="211" w:name="_Toc81979133"/>
      <w:bookmarkStart w:id="212" w:name="_Toc216255913"/>
      <w:bookmarkStart w:id="213" w:name="_Toc216445497"/>
      <w:bookmarkStart w:id="214" w:name="_Toc224826552"/>
      <w:r w:rsidRPr="00AD6842">
        <w:lastRenderedPageBreak/>
        <w:t>Ajouter un-e évaluateur</w:t>
      </w:r>
      <w:bookmarkEnd w:id="210"/>
      <w:bookmarkEnd w:id="211"/>
      <w:bookmarkEnd w:id="212"/>
      <w:bookmarkEnd w:id="213"/>
      <w:r w:rsidRPr="00AD6842">
        <w:t>-trice</w:t>
      </w:r>
      <w:bookmarkEnd w:id="214"/>
    </w:p>
    <w:p w14:paraId="18BB65DE" w14:textId="15FB394D" w:rsidR="004117EF" w:rsidRDefault="00AD6842" w:rsidP="00AD6842">
      <w:pPr>
        <w:pStyle w:val="tapes"/>
        <w:numPr>
          <w:ilvl w:val="0"/>
          <w:numId w:val="0"/>
        </w:numPr>
        <w:spacing w:line="276" w:lineRule="auto"/>
        <w:jc w:val="left"/>
        <w:rPr>
          <w:rFonts w:ascii="Overpass" w:hAnsi="Overpass"/>
          <w:sz w:val="21"/>
          <w:szCs w:val="21"/>
        </w:rPr>
      </w:pPr>
      <w:r w:rsidRPr="00AD6842">
        <w:rPr>
          <w:rFonts w:ascii="Overpass" w:hAnsi="Overpass"/>
          <w:sz w:val="21"/>
          <w:szCs w:val="21"/>
        </w:rPr>
        <w:t xml:space="preserve">Dans la section </w:t>
      </w:r>
      <w:r w:rsidRPr="00AD6842">
        <w:rPr>
          <w:rFonts w:ascii="Overpass" w:hAnsi="Overpass"/>
          <w:i/>
          <w:iCs/>
          <w:sz w:val="21"/>
          <w:szCs w:val="21"/>
        </w:rPr>
        <w:t>Évaluateurs-trices</w:t>
      </w:r>
      <w:r w:rsidRPr="00AD6842">
        <w:rPr>
          <w:rFonts w:ascii="Overpass" w:hAnsi="Overpass"/>
          <w:b/>
          <w:bCs/>
          <w:sz w:val="21"/>
          <w:szCs w:val="21"/>
        </w:rPr>
        <w:t xml:space="preserve"> </w:t>
      </w:r>
      <w:r w:rsidRPr="00AD6842">
        <w:rPr>
          <w:rFonts w:ascii="Overpass" w:hAnsi="Overpass"/>
          <w:sz w:val="21"/>
          <w:szCs w:val="21"/>
        </w:rPr>
        <w:t xml:space="preserve">de la fiche, cliquez sur </w:t>
      </w:r>
      <w:r w:rsidRPr="00AD6842">
        <w:rPr>
          <w:rFonts w:ascii="Overpass" w:hAnsi="Overpass"/>
          <w:b/>
          <w:bCs/>
          <w:sz w:val="21"/>
          <w:szCs w:val="21"/>
        </w:rPr>
        <w:t>Ajouter un-e évaluateur-trice</w:t>
      </w:r>
      <w:r w:rsidRPr="00AD6842">
        <w:rPr>
          <w:rFonts w:ascii="Overpass" w:hAnsi="Overpass"/>
          <w:sz w:val="21"/>
          <w:szCs w:val="21"/>
        </w:rPr>
        <w:t xml:space="preserve">. </w:t>
      </w:r>
    </w:p>
    <w:p w14:paraId="6D1857F0" w14:textId="77777777" w:rsidR="00D47269" w:rsidRPr="00AD6842" w:rsidRDefault="00D47269" w:rsidP="00AD6842">
      <w:pPr>
        <w:pStyle w:val="tapes"/>
        <w:numPr>
          <w:ilvl w:val="0"/>
          <w:numId w:val="0"/>
        </w:numPr>
        <w:spacing w:line="276" w:lineRule="auto"/>
        <w:jc w:val="left"/>
        <w:rPr>
          <w:rFonts w:ascii="Overpass" w:hAnsi="Overpass"/>
          <w:sz w:val="21"/>
          <w:szCs w:val="21"/>
        </w:rPr>
      </w:pPr>
    </w:p>
    <w:p w14:paraId="5C57D012" w14:textId="77777777" w:rsidR="00AD6842" w:rsidRPr="00AD6842" w:rsidRDefault="00AD6842" w:rsidP="00AD6842">
      <w:pPr>
        <w:pStyle w:val="tapes"/>
        <w:numPr>
          <w:ilvl w:val="0"/>
          <w:numId w:val="0"/>
        </w:numPr>
        <w:spacing w:line="276" w:lineRule="auto"/>
        <w:jc w:val="left"/>
        <w:rPr>
          <w:rFonts w:ascii="Overpass" w:hAnsi="Overpass"/>
          <w:sz w:val="21"/>
          <w:szCs w:val="21"/>
        </w:rPr>
      </w:pPr>
      <w:r w:rsidRPr="00AD6842">
        <w:rPr>
          <w:rFonts w:ascii="Overpass" w:hAnsi="Overpass"/>
          <w:sz w:val="21"/>
          <w:szCs w:val="21"/>
        </w:rPr>
        <w:t xml:space="preserve">Les évaluateurs sont listés dans la fenêtre qui apparaît. Vous pouvez chercher des évaluateurs par nom et discipline et la recherche se fait parmi tous les champs disponibles. Des filtres sont aussi disponibles. Pour les activer, cliquez sur le bouton </w:t>
      </w:r>
      <w:r w:rsidRPr="00AD6842">
        <w:rPr>
          <w:rFonts w:ascii="Overpass" w:hAnsi="Overpass"/>
          <w:b/>
          <w:bCs/>
          <w:sz w:val="21"/>
          <w:szCs w:val="21"/>
        </w:rPr>
        <w:t>Filtres</w:t>
      </w:r>
      <w:r w:rsidRPr="00AD6842">
        <w:rPr>
          <w:rFonts w:ascii="Overpass" w:hAnsi="Overpass"/>
          <w:sz w:val="21"/>
          <w:szCs w:val="21"/>
        </w:rPr>
        <w:t>, puis sur le + à droite de chacun. Cela fera apparaître une échelle sur laquelle vous pourrez faire glisser un bouton.</w:t>
      </w:r>
    </w:p>
    <w:p w14:paraId="2FD637A7" w14:textId="77777777" w:rsidR="00AD6842" w:rsidRPr="00AD6842" w:rsidRDefault="00AD6842" w:rsidP="00AD6842">
      <w:pPr>
        <w:pStyle w:val="tapes"/>
        <w:numPr>
          <w:ilvl w:val="0"/>
          <w:numId w:val="0"/>
        </w:numPr>
        <w:spacing w:line="276" w:lineRule="auto"/>
        <w:jc w:val="left"/>
        <w:rPr>
          <w:rFonts w:ascii="Overpass" w:hAnsi="Overpass"/>
          <w:sz w:val="21"/>
          <w:szCs w:val="21"/>
        </w:rPr>
      </w:pPr>
    </w:p>
    <w:p w14:paraId="4821D7D6" w14:textId="77777777" w:rsidR="00AD6842" w:rsidRPr="00AD6842" w:rsidRDefault="00AD6842" w:rsidP="00AD6842">
      <w:pPr>
        <w:pStyle w:val="tapes"/>
        <w:numPr>
          <w:ilvl w:val="0"/>
          <w:numId w:val="0"/>
        </w:numPr>
        <w:spacing w:line="276" w:lineRule="auto"/>
        <w:jc w:val="left"/>
        <w:rPr>
          <w:rFonts w:ascii="Overpass" w:hAnsi="Overpass"/>
          <w:sz w:val="21"/>
          <w:szCs w:val="21"/>
        </w:rPr>
      </w:pPr>
      <w:r w:rsidRPr="00AD6842">
        <w:rPr>
          <w:rFonts w:ascii="Overpass" w:hAnsi="Overpass"/>
          <w:sz w:val="21"/>
          <w:szCs w:val="21"/>
        </w:rPr>
        <w:t xml:space="preserve">Vous pouvez aussi créer un évaluateur à partir de cette fenêtre avec le bouton </w:t>
      </w:r>
      <w:r w:rsidRPr="00AD6842">
        <w:rPr>
          <w:rFonts w:ascii="Overpass" w:hAnsi="Overpass"/>
          <w:b/>
          <w:bCs/>
          <w:sz w:val="21"/>
          <w:szCs w:val="21"/>
        </w:rPr>
        <w:t xml:space="preserve">Créer un-e nouvel-elle évaluateur-trice. </w:t>
      </w:r>
      <w:r w:rsidRPr="00AD6842">
        <w:rPr>
          <w:rFonts w:ascii="Overpass" w:hAnsi="Overpass"/>
          <w:sz w:val="21"/>
          <w:szCs w:val="21"/>
        </w:rPr>
        <w:t>Une fenêtre apparaîtra dans laquelle vous pourrez entrer les informations de base sur l’évaluateur et envoyer le courriel d’invitation à l’évaluateur. Une fois invité, ce dernier sera ajouté à votre liste d’utilisateurs. Il faudra donc aller dans la section utilisateurs pour compléter les informations manquantes (ex : pays).</w:t>
      </w:r>
    </w:p>
    <w:p w14:paraId="5562023C" w14:textId="77777777" w:rsidR="00AD6842" w:rsidRPr="00AD6842" w:rsidRDefault="00AD6842" w:rsidP="00AD6842">
      <w:pPr>
        <w:pStyle w:val="tapes"/>
        <w:numPr>
          <w:ilvl w:val="0"/>
          <w:numId w:val="0"/>
        </w:numPr>
        <w:spacing w:line="276" w:lineRule="auto"/>
        <w:jc w:val="left"/>
        <w:rPr>
          <w:rFonts w:ascii="Overpass" w:hAnsi="Overpass"/>
          <w:sz w:val="21"/>
          <w:szCs w:val="21"/>
        </w:rPr>
      </w:pPr>
    </w:p>
    <w:p w14:paraId="2BFC9B4E" w14:textId="77777777" w:rsidR="00AD6842" w:rsidRPr="00AD6842" w:rsidRDefault="00AD6842" w:rsidP="00AD6842">
      <w:pPr>
        <w:pStyle w:val="tapes"/>
        <w:numPr>
          <w:ilvl w:val="0"/>
          <w:numId w:val="0"/>
        </w:numPr>
        <w:spacing w:line="276" w:lineRule="auto"/>
        <w:jc w:val="left"/>
        <w:rPr>
          <w:rFonts w:ascii="Overpass" w:hAnsi="Overpass"/>
          <w:sz w:val="21"/>
          <w:szCs w:val="21"/>
        </w:rPr>
      </w:pPr>
      <w:r w:rsidRPr="00AD6842">
        <w:rPr>
          <w:rFonts w:ascii="Overpass" w:hAnsi="Overpass"/>
          <w:sz w:val="21"/>
          <w:szCs w:val="21"/>
        </w:rPr>
        <w:t xml:space="preserve">Le bouton </w:t>
      </w:r>
      <w:r w:rsidRPr="00AD6842">
        <w:rPr>
          <w:rFonts w:ascii="Overpass" w:hAnsi="Overpass"/>
          <w:b/>
          <w:bCs/>
          <w:sz w:val="21"/>
          <w:szCs w:val="21"/>
        </w:rPr>
        <w:t>Recruter un-e évaluateur-trice existant-e</w:t>
      </w:r>
      <w:r w:rsidRPr="00AD6842">
        <w:rPr>
          <w:rFonts w:ascii="Overpass" w:hAnsi="Overpass"/>
          <w:sz w:val="21"/>
          <w:szCs w:val="21"/>
        </w:rPr>
        <w:t xml:space="preserve"> permet quant à lui de recruter un de vos utilisateurs qui n’est pas déjà évaluateur et de lui attribuer ce rôle. Il suffit de chercher cet utilisateur en utilisant son nom, puis de lui envoyer le courriel d’invitation.</w:t>
      </w:r>
    </w:p>
    <w:p w14:paraId="14DEBB35" w14:textId="77777777" w:rsidR="00AD6842" w:rsidRPr="00AD6842" w:rsidRDefault="00AD6842" w:rsidP="00AD6842">
      <w:pPr>
        <w:pStyle w:val="tapes"/>
        <w:numPr>
          <w:ilvl w:val="0"/>
          <w:numId w:val="0"/>
        </w:numPr>
        <w:spacing w:line="276" w:lineRule="auto"/>
        <w:jc w:val="left"/>
        <w:rPr>
          <w:rFonts w:ascii="Overpass" w:hAnsi="Overpass"/>
          <w:sz w:val="21"/>
          <w:szCs w:val="21"/>
        </w:rPr>
      </w:pPr>
    </w:p>
    <w:p w14:paraId="3FC098C0" w14:textId="77777777" w:rsidR="00AD6842" w:rsidRPr="00AD6842" w:rsidRDefault="00AD6842" w:rsidP="00AD6842">
      <w:pPr>
        <w:pStyle w:val="tapes"/>
        <w:numPr>
          <w:ilvl w:val="0"/>
          <w:numId w:val="0"/>
        </w:numPr>
        <w:spacing w:line="276" w:lineRule="auto"/>
        <w:jc w:val="left"/>
        <w:rPr>
          <w:rFonts w:ascii="Overpass" w:hAnsi="Overpass"/>
          <w:sz w:val="21"/>
          <w:szCs w:val="21"/>
        </w:rPr>
      </w:pPr>
      <w:r w:rsidRPr="00AD6842">
        <w:rPr>
          <w:rFonts w:ascii="Overpass" w:hAnsi="Overpass"/>
          <w:sz w:val="21"/>
          <w:szCs w:val="21"/>
        </w:rPr>
        <w:t xml:space="preserve">Pour ajouter un évaluateur à la soumission, sélectionnez-le en cliquant sur le bouton </w:t>
      </w:r>
      <w:r w:rsidRPr="00AD6842">
        <w:rPr>
          <w:rFonts w:ascii="Overpass" w:hAnsi="Overpass"/>
          <w:b/>
          <w:bCs/>
          <w:sz w:val="21"/>
          <w:szCs w:val="21"/>
        </w:rPr>
        <w:t>Sélectionner l’évaluateur-trice</w:t>
      </w:r>
      <w:r w:rsidRPr="00AD6842">
        <w:rPr>
          <w:rFonts w:ascii="Overpass" w:hAnsi="Overpass"/>
          <w:sz w:val="21"/>
          <w:szCs w:val="21"/>
        </w:rPr>
        <w:t>.</w:t>
      </w:r>
    </w:p>
    <w:p w14:paraId="2B996AE3" w14:textId="6911EE3A" w:rsidR="00364C3F" w:rsidRDefault="00015A53" w:rsidP="003C51CC">
      <w:pPr>
        <w:spacing w:line="276" w:lineRule="auto"/>
      </w:pPr>
      <w:r>
        <w:rPr>
          <w:noProof/>
        </w:rPr>
        <w:lastRenderedPageBreak/>
        <w:drawing>
          <wp:inline distT="0" distB="0" distL="0" distR="0" wp14:anchorId="6FED0E2B" wp14:editId="7445856C">
            <wp:extent cx="5486400" cy="4787265"/>
            <wp:effectExtent l="19050" t="19050" r="19050" b="13335"/>
            <wp:docPr id="849936219" name="Picture 849936219" descr="Une image contenant texte, capture d’écran, nombre, Polic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36219" name="Picture 849936219" descr="Une image contenant texte, capture d’écran, nombre, Police&#10;&#10;Le contenu généré par l’IA peut être incorrect."/>
                    <pic:cNvPicPr/>
                  </pic:nvPicPr>
                  <pic:blipFill>
                    <a:blip r:embed="rId64"/>
                    <a:stretch>
                      <a:fillRect/>
                    </a:stretch>
                  </pic:blipFill>
                  <pic:spPr>
                    <a:xfrm>
                      <a:off x="0" y="0"/>
                      <a:ext cx="5486400" cy="4787265"/>
                    </a:xfrm>
                    <a:prstGeom prst="rect">
                      <a:avLst/>
                    </a:prstGeom>
                    <a:ln w="9525">
                      <a:solidFill>
                        <a:schemeClr val="tx1"/>
                      </a:solidFill>
                    </a:ln>
                  </pic:spPr>
                </pic:pic>
              </a:graphicData>
            </a:graphic>
          </wp:inline>
        </w:drawing>
      </w:r>
    </w:p>
    <w:p w14:paraId="6720701C" w14:textId="77777777" w:rsidR="009B7A8E" w:rsidRPr="009B7A8E" w:rsidRDefault="009B7A8E" w:rsidP="009B7A8E">
      <w:pPr>
        <w:pStyle w:val="tapes"/>
        <w:numPr>
          <w:ilvl w:val="0"/>
          <w:numId w:val="0"/>
        </w:numPr>
        <w:spacing w:after="0" w:line="276" w:lineRule="auto"/>
        <w:ind w:left="360" w:hanging="360"/>
        <w:jc w:val="left"/>
        <w:rPr>
          <w:rFonts w:ascii="Overpass" w:hAnsi="Overpass"/>
          <w:sz w:val="21"/>
          <w:szCs w:val="21"/>
        </w:rPr>
      </w:pPr>
      <w:r w:rsidRPr="009B7A8E">
        <w:rPr>
          <w:rFonts w:ascii="Overpass" w:hAnsi="Overpass"/>
          <w:sz w:val="21"/>
          <w:szCs w:val="21"/>
        </w:rPr>
        <w:t xml:space="preserve">Notez que : </w:t>
      </w:r>
    </w:p>
    <w:p w14:paraId="6279BE1B" w14:textId="77777777" w:rsidR="009B7A8E" w:rsidRPr="009B7A8E" w:rsidRDefault="009B7A8E" w:rsidP="00CF6319">
      <w:pPr>
        <w:pStyle w:val="tapes"/>
        <w:numPr>
          <w:ilvl w:val="0"/>
          <w:numId w:val="24"/>
        </w:numPr>
        <w:spacing w:after="0" w:line="276" w:lineRule="auto"/>
        <w:rPr>
          <w:rFonts w:ascii="Overpass" w:hAnsi="Overpass"/>
          <w:sz w:val="21"/>
          <w:szCs w:val="21"/>
        </w:rPr>
      </w:pPr>
      <w:r w:rsidRPr="009B7A8E">
        <w:rPr>
          <w:rFonts w:ascii="Overpass" w:hAnsi="Overpass"/>
          <w:sz w:val="21"/>
          <w:szCs w:val="21"/>
        </w:rPr>
        <w:t>Un seul évaluateur peut être ajouté à la fois.</w:t>
      </w:r>
    </w:p>
    <w:p w14:paraId="737F0D23" w14:textId="77777777" w:rsidR="009B7A8E" w:rsidRPr="009B7A8E" w:rsidRDefault="009B7A8E" w:rsidP="00CF6319">
      <w:pPr>
        <w:pStyle w:val="tapes"/>
        <w:numPr>
          <w:ilvl w:val="0"/>
          <w:numId w:val="24"/>
        </w:numPr>
        <w:spacing w:after="0" w:line="276" w:lineRule="auto"/>
        <w:rPr>
          <w:rFonts w:ascii="Overpass" w:hAnsi="Overpass"/>
          <w:sz w:val="21"/>
          <w:szCs w:val="21"/>
        </w:rPr>
      </w:pPr>
      <w:r w:rsidRPr="009B7A8E">
        <w:rPr>
          <w:rFonts w:ascii="Overpass" w:hAnsi="Overpass"/>
          <w:sz w:val="21"/>
          <w:szCs w:val="21"/>
        </w:rPr>
        <w:t>Un évaluateur déjà sélectionné apparaît avec un avertissement et ne peut être invité à nouveau. Si vous voulez inviter à nouveau un évaluateur ayant participé au 1</w:t>
      </w:r>
      <w:r w:rsidRPr="009B7A8E">
        <w:rPr>
          <w:rFonts w:ascii="Overpass" w:hAnsi="Overpass"/>
          <w:sz w:val="21"/>
          <w:szCs w:val="21"/>
          <w:vertAlign w:val="superscript"/>
        </w:rPr>
        <w:t>er</w:t>
      </w:r>
      <w:r w:rsidRPr="009B7A8E">
        <w:rPr>
          <w:rFonts w:ascii="Overpass" w:hAnsi="Overpass"/>
          <w:sz w:val="21"/>
          <w:szCs w:val="21"/>
        </w:rPr>
        <w:t xml:space="preserve"> cycle, il faut enclencher un 2</w:t>
      </w:r>
      <w:r w:rsidRPr="009B7A8E">
        <w:rPr>
          <w:rFonts w:ascii="Overpass" w:hAnsi="Overpass"/>
          <w:sz w:val="21"/>
          <w:szCs w:val="21"/>
          <w:vertAlign w:val="superscript"/>
        </w:rPr>
        <w:t>e</w:t>
      </w:r>
      <w:r w:rsidRPr="009B7A8E">
        <w:rPr>
          <w:rFonts w:ascii="Overpass" w:hAnsi="Overpass"/>
          <w:sz w:val="21"/>
          <w:szCs w:val="21"/>
        </w:rPr>
        <w:t xml:space="preserve"> cycle d’évaluation.</w:t>
      </w:r>
    </w:p>
    <w:p w14:paraId="6C27F72A" w14:textId="77777777" w:rsidR="009B7A8E" w:rsidRPr="009B7A8E" w:rsidRDefault="009B7A8E" w:rsidP="00CF6319">
      <w:pPr>
        <w:pStyle w:val="tapes"/>
        <w:numPr>
          <w:ilvl w:val="0"/>
          <w:numId w:val="24"/>
        </w:numPr>
        <w:spacing w:after="0" w:line="276" w:lineRule="auto"/>
        <w:rPr>
          <w:rFonts w:ascii="Overpass" w:hAnsi="Overpass"/>
          <w:sz w:val="21"/>
          <w:szCs w:val="21"/>
        </w:rPr>
      </w:pPr>
      <w:r w:rsidRPr="009B7A8E">
        <w:rPr>
          <w:rFonts w:ascii="Overpass" w:hAnsi="Overpass"/>
          <w:sz w:val="21"/>
          <w:szCs w:val="21"/>
        </w:rPr>
        <w:t>Un évaluateur sélectionné pour un cycle d’évaluation précédent ne peut être sélectionné à nouveau que si on le déverrouille.</w:t>
      </w:r>
    </w:p>
    <w:p w14:paraId="54420569" w14:textId="77777777" w:rsidR="009B7A8E" w:rsidRPr="009B7A8E" w:rsidRDefault="009B7A8E" w:rsidP="00CF6319">
      <w:pPr>
        <w:pStyle w:val="tapes"/>
        <w:numPr>
          <w:ilvl w:val="0"/>
          <w:numId w:val="24"/>
        </w:numPr>
        <w:spacing w:after="0" w:line="276" w:lineRule="auto"/>
        <w:rPr>
          <w:rFonts w:ascii="Overpass" w:hAnsi="Overpass"/>
          <w:sz w:val="21"/>
          <w:szCs w:val="21"/>
        </w:rPr>
      </w:pPr>
      <w:r w:rsidRPr="009B7A8E">
        <w:rPr>
          <w:rFonts w:ascii="Overpass" w:hAnsi="Overpass"/>
          <w:sz w:val="21"/>
          <w:szCs w:val="21"/>
        </w:rPr>
        <w:t>Si l’auteur de la soumission est aussi évaluateur pour la revue, il sera verrouillé</w:t>
      </w:r>
    </w:p>
    <w:p w14:paraId="03D6706E" w14:textId="77777777" w:rsidR="009B7A8E" w:rsidRPr="009B7A8E" w:rsidRDefault="009B7A8E" w:rsidP="00CF6319">
      <w:pPr>
        <w:pStyle w:val="tapes"/>
        <w:numPr>
          <w:ilvl w:val="0"/>
          <w:numId w:val="24"/>
        </w:numPr>
        <w:spacing w:after="0" w:line="276" w:lineRule="auto"/>
        <w:jc w:val="left"/>
        <w:rPr>
          <w:rFonts w:ascii="Overpass" w:hAnsi="Overpass"/>
          <w:sz w:val="21"/>
          <w:szCs w:val="21"/>
        </w:rPr>
      </w:pPr>
      <w:r w:rsidRPr="009B7A8E">
        <w:rPr>
          <w:rFonts w:ascii="Overpass" w:hAnsi="Overpass"/>
          <w:sz w:val="21"/>
          <w:szCs w:val="21"/>
        </w:rPr>
        <w:t xml:space="preserve">En cliquant sur la flèche à droite de chaque évaluateur, les statistiques d’évaluation de ceux-ci seront affichées. </w:t>
      </w:r>
    </w:p>
    <w:p w14:paraId="54A3D2EC" w14:textId="77777777" w:rsidR="009B7A8E" w:rsidRPr="009B7A8E" w:rsidRDefault="009B7A8E" w:rsidP="009B7A8E">
      <w:pPr>
        <w:pStyle w:val="tapes"/>
        <w:numPr>
          <w:ilvl w:val="0"/>
          <w:numId w:val="0"/>
        </w:numPr>
        <w:spacing w:line="276" w:lineRule="auto"/>
        <w:jc w:val="left"/>
        <w:rPr>
          <w:rFonts w:ascii="Overpass" w:hAnsi="Overpass"/>
          <w:sz w:val="21"/>
          <w:szCs w:val="21"/>
        </w:rPr>
      </w:pPr>
      <w:r w:rsidRPr="009B7A8E">
        <w:rPr>
          <w:rFonts w:ascii="Overpass" w:hAnsi="Overpass"/>
          <w:sz w:val="21"/>
          <w:szCs w:val="21"/>
        </w:rPr>
        <w:t xml:space="preserve">Après avoir choisi l’évaluatrice, une fenêtre s’ouvre avec un gabarit de courriel. Vous pouvez en modifier toutes les sections pré-rédigées. Au bas de la fenêtre, révisez les dates importantes et le type d’évaluation. Vous pouvez aussi vérifier les fichiers qui seront rendus accessibles à l’évaluateur en cliquant sur le plus à gauche de la section </w:t>
      </w:r>
      <w:r w:rsidRPr="009B7A8E">
        <w:rPr>
          <w:rFonts w:ascii="Overpass" w:hAnsi="Overpass"/>
          <w:i/>
          <w:iCs/>
          <w:sz w:val="21"/>
          <w:szCs w:val="21"/>
        </w:rPr>
        <w:t>Fichiers devant être évalués</w:t>
      </w:r>
      <w:r w:rsidRPr="009B7A8E">
        <w:rPr>
          <w:rFonts w:ascii="Overpass" w:hAnsi="Overpass"/>
          <w:sz w:val="21"/>
          <w:szCs w:val="21"/>
        </w:rPr>
        <w:t>.</w:t>
      </w:r>
    </w:p>
    <w:p w14:paraId="19973F3F" w14:textId="7DD725EA" w:rsidR="00FF2D2E" w:rsidRPr="00FF2D2E" w:rsidRDefault="00126351" w:rsidP="00FF2D2E">
      <w:pPr>
        <w:pStyle w:val="tapes"/>
        <w:numPr>
          <w:ilvl w:val="0"/>
          <w:numId w:val="0"/>
        </w:numPr>
        <w:spacing w:line="276" w:lineRule="auto"/>
        <w:jc w:val="left"/>
        <w:rPr>
          <w:rFonts w:ascii="Overpass" w:hAnsi="Overpass"/>
          <w:sz w:val="21"/>
          <w:szCs w:val="21"/>
        </w:rPr>
      </w:pPr>
      <w:r>
        <w:rPr>
          <w:rFonts w:ascii="Overpass" w:hAnsi="Overpass" w:cs="Times New Roman"/>
          <w:noProof/>
          <w:sz w:val="21"/>
          <w:szCs w:val="21"/>
          <w:lang w:eastAsia="fr-FR"/>
        </w:rPr>
        <w:lastRenderedPageBreak/>
        <w:drawing>
          <wp:inline distT="0" distB="0" distL="0" distR="0" wp14:anchorId="6F30A96C" wp14:editId="313CE68D">
            <wp:extent cx="5966460" cy="3192780"/>
            <wp:effectExtent l="19050" t="19050" r="15240" b="26670"/>
            <wp:docPr id="98674569" name="Imag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5" cstate="print">
                      <a:extLst>
                        <a:ext uri="{28A0092B-C50C-407E-A947-70E740481C1C}">
                          <a14:useLocalDpi xmlns:a14="http://schemas.microsoft.com/office/drawing/2010/main" val="0"/>
                        </a:ext>
                      </a:extLst>
                    </a:blip>
                    <a:srcRect/>
                    <a:stretch>
                      <a:fillRect/>
                    </a:stretch>
                  </pic:blipFill>
                  <pic:spPr bwMode="auto">
                    <a:xfrm>
                      <a:off x="0" y="0"/>
                      <a:ext cx="5966460" cy="3192780"/>
                    </a:xfrm>
                    <a:prstGeom prst="rect">
                      <a:avLst/>
                    </a:prstGeom>
                    <a:noFill/>
                    <a:ln>
                      <a:solidFill>
                        <a:schemeClr val="tx1"/>
                      </a:solidFill>
                    </a:ln>
                  </pic:spPr>
                </pic:pic>
              </a:graphicData>
            </a:graphic>
          </wp:inline>
        </w:drawing>
      </w:r>
      <w:r w:rsidR="00FF2D2E" w:rsidRPr="00FF2D2E">
        <w:rPr>
          <w:rFonts w:ascii="Overpass" w:hAnsi="Overpass"/>
          <w:sz w:val="21"/>
          <w:szCs w:val="21"/>
        </w:rPr>
        <w:t xml:space="preserve">Cliquez sur </w:t>
      </w:r>
      <w:r w:rsidR="00FF2D2E" w:rsidRPr="00FF2D2E">
        <w:rPr>
          <w:rFonts w:ascii="Overpass" w:hAnsi="Overpass"/>
          <w:b/>
          <w:sz w:val="21"/>
          <w:szCs w:val="21"/>
        </w:rPr>
        <w:t>Ajouter un-e évaluateur-trice</w:t>
      </w:r>
      <w:r w:rsidR="00FF2D2E" w:rsidRPr="00FF2D2E">
        <w:rPr>
          <w:rFonts w:ascii="Overpass" w:hAnsi="Overpass"/>
          <w:sz w:val="21"/>
          <w:szCs w:val="21"/>
        </w:rPr>
        <w:t xml:space="preserve"> pour lui envoyer le message et l’ajouter à la soumission. Si désiré, recommencez la procédure afin d’assigner d’autres évaluateurs à la soumission.</w:t>
      </w:r>
      <w:r w:rsidR="00FF2D2E" w:rsidRPr="00FF2D2E">
        <w:rPr>
          <w:rFonts w:ascii="Overpass" w:hAnsi="Overpass"/>
          <w:sz w:val="21"/>
          <w:szCs w:val="21"/>
        </w:rPr>
        <w:br/>
      </w:r>
    </w:p>
    <w:p w14:paraId="5A621346" w14:textId="77777777" w:rsidR="00FF2D2E" w:rsidRPr="00FF2D2E" w:rsidRDefault="00FF2D2E" w:rsidP="00FF2D2E">
      <w:pPr>
        <w:pStyle w:val="Titre5"/>
        <w:spacing w:line="276" w:lineRule="auto"/>
      </w:pPr>
      <w:bookmarkStart w:id="215" w:name="_Toc224826553"/>
      <w:r w:rsidRPr="00FF2D2E">
        <w:t>Annuler ou retirer une invitation à un évaluateur</w:t>
      </w:r>
      <w:bookmarkEnd w:id="215"/>
      <w:r w:rsidRPr="00FF2D2E">
        <w:t xml:space="preserve"> </w:t>
      </w:r>
    </w:p>
    <w:p w14:paraId="7F8A57E4" w14:textId="77777777" w:rsidR="00FF2D2E" w:rsidRPr="00FF2D2E" w:rsidRDefault="00FF2D2E" w:rsidP="00FF2D2E">
      <w:pPr>
        <w:pStyle w:val="tapes"/>
        <w:numPr>
          <w:ilvl w:val="0"/>
          <w:numId w:val="0"/>
        </w:numPr>
        <w:spacing w:line="276" w:lineRule="auto"/>
        <w:jc w:val="left"/>
        <w:rPr>
          <w:rFonts w:ascii="Overpass" w:hAnsi="Overpass"/>
          <w:noProof/>
          <w:sz w:val="21"/>
          <w:szCs w:val="21"/>
        </w:rPr>
      </w:pPr>
      <w:r w:rsidRPr="00FF2D2E">
        <w:rPr>
          <w:rFonts w:ascii="Overpass" w:hAnsi="Overpass"/>
          <w:noProof/>
          <w:sz w:val="21"/>
          <w:szCs w:val="21"/>
        </w:rPr>
        <w:t xml:space="preserve">Dans OJS il est possible d’annuler une invitation </w:t>
      </w:r>
      <w:r w:rsidRPr="00FF2D2E">
        <w:rPr>
          <w:rFonts w:ascii="Overpass" w:hAnsi="Overpass"/>
          <w:sz w:val="21"/>
          <w:szCs w:val="21"/>
        </w:rPr>
        <w:t>à</w:t>
      </w:r>
      <w:r w:rsidRPr="00FF2D2E">
        <w:rPr>
          <w:rFonts w:ascii="Overpass" w:hAnsi="Overpass"/>
          <w:noProof/>
          <w:sz w:val="21"/>
          <w:szCs w:val="21"/>
        </w:rPr>
        <w:t xml:space="preserve"> un évaluateur dans 2 situations : avant qu’il réponde à l’invitation et après qu’il ait répondu, à condition que sa réponse soit positive. Pour ce faire, cliquez sur la flèche bleue à gauche du nom de l’évaluateur. Ensuite : </w:t>
      </w:r>
    </w:p>
    <w:p w14:paraId="795AC281" w14:textId="77777777" w:rsidR="00FF2D2E" w:rsidRPr="00FF2D2E" w:rsidRDefault="00FF2D2E" w:rsidP="00FF2D2E">
      <w:pPr>
        <w:pStyle w:val="tapes"/>
        <w:numPr>
          <w:ilvl w:val="0"/>
          <w:numId w:val="0"/>
        </w:numPr>
        <w:spacing w:line="276" w:lineRule="auto"/>
        <w:jc w:val="left"/>
        <w:rPr>
          <w:rFonts w:ascii="Overpass" w:hAnsi="Overpass"/>
          <w:noProof/>
          <w:sz w:val="21"/>
          <w:szCs w:val="21"/>
        </w:rPr>
      </w:pPr>
    </w:p>
    <w:p w14:paraId="29E4D8A8" w14:textId="77777777" w:rsidR="00FF2D2E" w:rsidRPr="00FF2D2E" w:rsidRDefault="00FF2D2E" w:rsidP="00CF6319">
      <w:pPr>
        <w:pStyle w:val="tapes"/>
        <w:numPr>
          <w:ilvl w:val="0"/>
          <w:numId w:val="25"/>
        </w:numPr>
        <w:spacing w:line="276" w:lineRule="auto"/>
        <w:jc w:val="left"/>
        <w:rPr>
          <w:rFonts w:ascii="Overpass" w:hAnsi="Overpass"/>
          <w:noProof/>
          <w:sz w:val="21"/>
          <w:szCs w:val="21"/>
        </w:rPr>
      </w:pPr>
      <w:r w:rsidRPr="00FF2D2E">
        <w:rPr>
          <w:rFonts w:ascii="Overpass" w:hAnsi="Overpass"/>
          <w:noProof/>
          <w:sz w:val="21"/>
          <w:szCs w:val="21"/>
        </w:rPr>
        <w:t>Si vous le faites AVANT d’avoir reçu la réponse de l’évaluateur, cliquez sur le bouton « </w:t>
      </w:r>
      <w:r w:rsidRPr="00FF2D2E">
        <w:rPr>
          <w:rFonts w:ascii="Overpass" w:hAnsi="Overpass"/>
          <w:b/>
          <w:bCs/>
          <w:noProof/>
          <w:sz w:val="21"/>
          <w:szCs w:val="21"/>
        </w:rPr>
        <w:t>…</w:t>
      </w:r>
      <w:r w:rsidRPr="00FF2D2E">
        <w:rPr>
          <w:rFonts w:ascii="Overpass" w:hAnsi="Overpass"/>
          <w:noProof/>
          <w:sz w:val="21"/>
          <w:szCs w:val="21"/>
        </w:rPr>
        <w:t xml:space="preserve"> » à droite de la colonne </w:t>
      </w:r>
      <w:r w:rsidRPr="00FF2D2E">
        <w:rPr>
          <w:rFonts w:ascii="Overpass" w:hAnsi="Overpass"/>
          <w:i/>
          <w:iCs/>
          <w:noProof/>
          <w:sz w:val="21"/>
          <w:szCs w:val="21"/>
        </w:rPr>
        <w:t>Évaluateur-trices</w:t>
      </w:r>
      <w:r w:rsidRPr="00FF2D2E">
        <w:rPr>
          <w:rFonts w:ascii="Overpass" w:hAnsi="Overpass"/>
          <w:noProof/>
          <w:sz w:val="21"/>
          <w:szCs w:val="21"/>
        </w:rPr>
        <w:t xml:space="preserve"> puis, dans le menu contextuel, cliquez sur </w:t>
      </w:r>
      <w:r w:rsidRPr="00FF2D2E">
        <w:rPr>
          <w:rFonts w:ascii="Overpass" w:hAnsi="Overpass"/>
          <w:b/>
          <w:bCs/>
          <w:noProof/>
          <w:sz w:val="21"/>
          <w:szCs w:val="21"/>
        </w:rPr>
        <w:t>Retirer l’assignation de l’évaluateur-trice</w:t>
      </w:r>
      <w:r w:rsidRPr="00FF2D2E">
        <w:rPr>
          <w:rFonts w:ascii="Overpass" w:hAnsi="Overpass"/>
          <w:noProof/>
          <w:sz w:val="21"/>
          <w:szCs w:val="21"/>
        </w:rPr>
        <w:t>. Un courriel peut alors être envoyé à l’évaluateur pour l’avertir. L’évaluateur disparaît ensuite de la liste d’évaluateurs de la soumission.</w:t>
      </w:r>
    </w:p>
    <w:p w14:paraId="4B58805E" w14:textId="77777777" w:rsidR="00FF2D2E" w:rsidRPr="00FF2D2E" w:rsidRDefault="00FF2D2E" w:rsidP="00CF6319">
      <w:pPr>
        <w:pStyle w:val="tapes"/>
        <w:numPr>
          <w:ilvl w:val="0"/>
          <w:numId w:val="25"/>
        </w:numPr>
        <w:spacing w:line="276" w:lineRule="auto"/>
        <w:jc w:val="left"/>
        <w:rPr>
          <w:rFonts w:ascii="Overpass" w:hAnsi="Overpass"/>
          <w:noProof/>
          <w:sz w:val="21"/>
          <w:szCs w:val="21"/>
        </w:rPr>
      </w:pPr>
      <w:r w:rsidRPr="00FF2D2E">
        <w:rPr>
          <w:rFonts w:ascii="Overpass" w:hAnsi="Overpass"/>
          <w:noProof/>
          <w:sz w:val="21"/>
          <w:szCs w:val="21"/>
        </w:rPr>
        <w:t xml:space="preserve">Si vous le faites APRÈS avoir reçu une réponse positive, cliquez sur </w:t>
      </w:r>
      <w:r w:rsidRPr="00FF2D2E">
        <w:rPr>
          <w:rFonts w:ascii="Overpass" w:hAnsi="Overpass"/>
          <w:b/>
          <w:bCs/>
          <w:noProof/>
          <w:sz w:val="21"/>
          <w:szCs w:val="21"/>
        </w:rPr>
        <w:t>Annuler l’évaluateur-trice</w:t>
      </w:r>
      <w:r w:rsidRPr="00FF2D2E">
        <w:rPr>
          <w:rFonts w:ascii="Overpass" w:hAnsi="Overpass"/>
          <w:noProof/>
          <w:sz w:val="21"/>
          <w:szCs w:val="21"/>
        </w:rPr>
        <w:t>. Un courriel peut alors être envoyé à l’évaluateur pour l’avertir. L’évaluateur demeure dans la liste d’évaluateurs de la soumission, avec le statut Demande annulée.</w:t>
      </w:r>
    </w:p>
    <w:p w14:paraId="1D418019" w14:textId="77777777" w:rsidR="00FF2D2E" w:rsidRPr="00FF2D2E" w:rsidRDefault="00FF2D2E" w:rsidP="00FF2D2E">
      <w:pPr>
        <w:pStyle w:val="tapes"/>
        <w:numPr>
          <w:ilvl w:val="0"/>
          <w:numId w:val="0"/>
        </w:numPr>
        <w:spacing w:line="276" w:lineRule="auto"/>
        <w:ind w:left="720"/>
        <w:jc w:val="left"/>
        <w:rPr>
          <w:rFonts w:ascii="Overpass" w:hAnsi="Overpass"/>
          <w:noProof/>
          <w:sz w:val="21"/>
          <w:szCs w:val="21"/>
        </w:rPr>
      </w:pPr>
    </w:p>
    <w:p w14:paraId="74DC12C6" w14:textId="77777777" w:rsidR="00FF2D2E" w:rsidRPr="00FF2D2E" w:rsidRDefault="00FF2D2E" w:rsidP="00FF2D2E">
      <w:pPr>
        <w:pStyle w:val="tapes"/>
        <w:numPr>
          <w:ilvl w:val="0"/>
          <w:numId w:val="0"/>
        </w:numPr>
        <w:spacing w:line="276" w:lineRule="auto"/>
        <w:jc w:val="left"/>
        <w:rPr>
          <w:rFonts w:ascii="Overpass" w:hAnsi="Overpass"/>
          <w:noProof/>
          <w:sz w:val="21"/>
          <w:szCs w:val="21"/>
        </w:rPr>
      </w:pPr>
      <w:r w:rsidRPr="00FF2D2E">
        <w:rPr>
          <w:rFonts w:ascii="Overpass" w:hAnsi="Overpass"/>
          <w:noProof/>
          <w:sz w:val="21"/>
          <w:szCs w:val="21"/>
        </w:rPr>
        <w:t>Dans les deux cas, une fenêtre s’ouvre avec un gabarit de courriel que vous pouvez envoyer ou non à l’évaluateur.</w:t>
      </w:r>
    </w:p>
    <w:p w14:paraId="30176056" w14:textId="6B22D74E" w:rsidR="00EF1563" w:rsidRDefault="004A798A" w:rsidP="003C51CC">
      <w:pPr>
        <w:spacing w:line="276" w:lineRule="auto"/>
      </w:pPr>
      <w:r>
        <w:rPr>
          <w:noProof/>
        </w:rPr>
        <w:lastRenderedPageBreak/>
        <w:drawing>
          <wp:inline distT="0" distB="0" distL="0" distR="0" wp14:anchorId="6837203D" wp14:editId="46A09943">
            <wp:extent cx="5962650" cy="2524125"/>
            <wp:effectExtent l="19050" t="19050" r="19050" b="28575"/>
            <wp:docPr id="2037828369" name="Imag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5962650" cy="2524125"/>
                    </a:xfrm>
                    <a:prstGeom prst="rect">
                      <a:avLst/>
                    </a:prstGeom>
                    <a:noFill/>
                    <a:ln>
                      <a:solidFill>
                        <a:schemeClr val="tx1"/>
                      </a:solidFill>
                    </a:ln>
                  </pic:spPr>
                </pic:pic>
              </a:graphicData>
            </a:graphic>
          </wp:inline>
        </w:drawing>
      </w:r>
    </w:p>
    <w:p w14:paraId="57E48D20" w14:textId="77777777" w:rsidR="00D76A90" w:rsidRDefault="00D76A90" w:rsidP="00D76A90">
      <w:pPr>
        <w:pStyle w:val="Titre5"/>
        <w:spacing w:line="276" w:lineRule="auto"/>
        <w:rPr>
          <w:noProof/>
        </w:rPr>
      </w:pPr>
      <w:bookmarkStart w:id="216" w:name="_Toc224826554"/>
      <w:r>
        <w:rPr>
          <w:noProof/>
        </w:rPr>
        <w:t>Envoyer de nouveau la demande d’évaluation</w:t>
      </w:r>
      <w:bookmarkEnd w:id="216"/>
    </w:p>
    <w:p w14:paraId="7606EB6C" w14:textId="77777777" w:rsidR="00D76A90" w:rsidRDefault="00D76A90" w:rsidP="00D76A90">
      <w:pPr>
        <w:spacing w:line="276" w:lineRule="auto"/>
      </w:pPr>
      <w:r>
        <w:t xml:space="preserve">Lorsqu’un évaluateur refuse une demande d’évaluation, il est possible de le réinviter à évaluer. Pour ce faire, cliquez sur le lien </w:t>
      </w:r>
      <w:r>
        <w:rPr>
          <w:b/>
          <w:bCs/>
        </w:rPr>
        <w:t>Envoyer de nouveau la demande d’évaluation</w:t>
      </w:r>
      <w:r>
        <w:t>. Une fenêtre s’ouvrira et vous aurez la possibilité de lui envoyer un courriel.</w:t>
      </w:r>
    </w:p>
    <w:p w14:paraId="02829688" w14:textId="77777777" w:rsidR="00D76A90" w:rsidRDefault="00D76A90" w:rsidP="00D76A90">
      <w:pPr>
        <w:spacing w:line="276" w:lineRule="auto"/>
      </w:pPr>
      <w:r>
        <w:t xml:space="preserve">Cela a pour effet de ramener la soumission dans l’onglet </w:t>
      </w:r>
      <w:r w:rsidRPr="001771CD">
        <w:rPr>
          <w:i/>
          <w:iCs/>
        </w:rPr>
        <w:t>Mes Soumission</w:t>
      </w:r>
      <w:r>
        <w:t xml:space="preserve"> de l’évaluateur. Le statut de l’évaluateur dans la soumission redevient </w:t>
      </w:r>
      <w:r w:rsidRPr="009649E9">
        <w:rPr>
          <w:i/>
          <w:iCs/>
        </w:rPr>
        <w:t>Demande envoyée</w:t>
      </w:r>
      <w:r>
        <w:t xml:space="preserve"> et la date d’échéance pour répondre est recalculée à partir de la date de réinvitation. </w:t>
      </w:r>
    </w:p>
    <w:p w14:paraId="0A2995F3" w14:textId="1F25DA20" w:rsidR="004C0F36" w:rsidRDefault="008C0F9F" w:rsidP="003C51CC">
      <w:pPr>
        <w:spacing w:line="276" w:lineRule="auto"/>
      </w:pPr>
      <w:r>
        <w:rPr>
          <w:noProof/>
        </w:rPr>
        <w:drawing>
          <wp:inline distT="0" distB="0" distL="0" distR="0" wp14:anchorId="15C48A69" wp14:editId="43355B97">
            <wp:extent cx="5958840" cy="2232660"/>
            <wp:effectExtent l="19050" t="19050" r="22860" b="15240"/>
            <wp:docPr id="1978634866" name="Imag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67" cstate="print">
                      <a:extLst>
                        <a:ext uri="{28A0092B-C50C-407E-A947-70E740481C1C}">
                          <a14:useLocalDpi xmlns:a14="http://schemas.microsoft.com/office/drawing/2010/main" val="0"/>
                        </a:ext>
                      </a:extLst>
                    </a:blip>
                    <a:srcRect/>
                    <a:stretch>
                      <a:fillRect/>
                    </a:stretch>
                  </pic:blipFill>
                  <pic:spPr bwMode="auto">
                    <a:xfrm>
                      <a:off x="0" y="0"/>
                      <a:ext cx="5958840" cy="2232660"/>
                    </a:xfrm>
                    <a:prstGeom prst="rect">
                      <a:avLst/>
                    </a:prstGeom>
                    <a:noFill/>
                    <a:ln>
                      <a:solidFill>
                        <a:schemeClr val="tx1"/>
                      </a:solidFill>
                    </a:ln>
                  </pic:spPr>
                </pic:pic>
              </a:graphicData>
            </a:graphic>
          </wp:inline>
        </w:drawing>
      </w:r>
    </w:p>
    <w:p w14:paraId="45F22F14" w14:textId="77777777" w:rsidR="00977D1B" w:rsidRPr="00977D1B" w:rsidRDefault="00977D1B" w:rsidP="00977D1B">
      <w:pPr>
        <w:pStyle w:val="Titre5"/>
        <w:spacing w:line="276" w:lineRule="auto"/>
      </w:pPr>
      <w:bookmarkStart w:id="217" w:name="_Toc224826555"/>
      <w:r w:rsidRPr="00977D1B">
        <w:t>Évaluateur ayant déclaré des intérêts divergents</w:t>
      </w:r>
      <w:bookmarkEnd w:id="217"/>
    </w:p>
    <w:p w14:paraId="7704EA27" w14:textId="77777777" w:rsidR="00977D1B" w:rsidRDefault="00977D1B" w:rsidP="00977D1B">
      <w:pPr>
        <w:pStyle w:val="tapes"/>
        <w:numPr>
          <w:ilvl w:val="0"/>
          <w:numId w:val="0"/>
        </w:numPr>
        <w:spacing w:line="276" w:lineRule="auto"/>
        <w:jc w:val="left"/>
        <w:rPr>
          <w:rFonts w:ascii="Overpass" w:hAnsi="Overpass"/>
          <w:sz w:val="21"/>
          <w:szCs w:val="21"/>
        </w:rPr>
      </w:pPr>
      <w:r w:rsidRPr="00977D1B">
        <w:rPr>
          <w:rFonts w:ascii="Overpass" w:hAnsi="Overpass"/>
          <w:sz w:val="21"/>
          <w:szCs w:val="21"/>
        </w:rPr>
        <w:t xml:space="preserve">Si un évaluateur accepte l’invitation et déclare des intérêts divergents (conflit d’intérêts), la mention </w:t>
      </w:r>
      <w:r w:rsidRPr="00977D1B">
        <w:rPr>
          <w:rFonts w:ascii="Overpass" w:hAnsi="Overpass"/>
          <w:i/>
          <w:sz w:val="21"/>
          <w:szCs w:val="21"/>
        </w:rPr>
        <w:t>Intérêts divergents</w:t>
      </w:r>
      <w:r w:rsidRPr="00977D1B">
        <w:rPr>
          <w:rFonts w:ascii="Overpass" w:hAnsi="Overpass"/>
          <w:sz w:val="21"/>
          <w:szCs w:val="21"/>
        </w:rPr>
        <w:t xml:space="preserve"> apparaît sous le statut de l’évaluation à droite du nom de l’évaluateur. La justification de celui-ci est obligatoire. Pour la consulter, cliquez sur </w:t>
      </w:r>
      <w:r w:rsidRPr="00977D1B">
        <w:rPr>
          <w:rFonts w:ascii="Overpass" w:hAnsi="Overpass"/>
          <w:b/>
          <w:sz w:val="21"/>
          <w:szCs w:val="21"/>
        </w:rPr>
        <w:t>Renseignements sur l’évaluation</w:t>
      </w:r>
      <w:r w:rsidRPr="00977D1B">
        <w:rPr>
          <w:rFonts w:ascii="Overpass" w:hAnsi="Overpass"/>
          <w:sz w:val="21"/>
          <w:szCs w:val="21"/>
        </w:rPr>
        <w:t>.</w:t>
      </w:r>
    </w:p>
    <w:p w14:paraId="113083F7" w14:textId="4C71A5E8" w:rsidR="00D33B23" w:rsidRDefault="00D33B23" w:rsidP="00977D1B">
      <w:pPr>
        <w:pStyle w:val="tapes"/>
        <w:numPr>
          <w:ilvl w:val="0"/>
          <w:numId w:val="0"/>
        </w:numPr>
        <w:spacing w:line="276" w:lineRule="auto"/>
        <w:jc w:val="left"/>
        <w:rPr>
          <w:rFonts w:ascii="Overpass" w:hAnsi="Overpass"/>
          <w:sz w:val="21"/>
          <w:szCs w:val="21"/>
        </w:rPr>
      </w:pPr>
      <w:r>
        <w:rPr>
          <w:rFonts w:ascii="Overpass" w:hAnsi="Overpass"/>
          <w:noProof/>
          <w:sz w:val="21"/>
          <w:szCs w:val="21"/>
        </w:rPr>
        <w:lastRenderedPageBreak/>
        <w:drawing>
          <wp:inline distT="0" distB="0" distL="0" distR="0" wp14:anchorId="3F803961" wp14:editId="4B48CEE1">
            <wp:extent cx="5966460" cy="1036320"/>
            <wp:effectExtent l="19050" t="19050" r="15240" b="11430"/>
            <wp:docPr id="1029983537" name="Imag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68" cstate="print">
                      <a:extLst>
                        <a:ext uri="{28A0092B-C50C-407E-A947-70E740481C1C}">
                          <a14:useLocalDpi xmlns:a14="http://schemas.microsoft.com/office/drawing/2010/main" val="0"/>
                        </a:ext>
                      </a:extLst>
                    </a:blip>
                    <a:srcRect/>
                    <a:stretch>
                      <a:fillRect/>
                    </a:stretch>
                  </pic:blipFill>
                  <pic:spPr bwMode="auto">
                    <a:xfrm>
                      <a:off x="0" y="0"/>
                      <a:ext cx="5966460" cy="1036320"/>
                    </a:xfrm>
                    <a:prstGeom prst="rect">
                      <a:avLst/>
                    </a:prstGeom>
                    <a:noFill/>
                    <a:ln>
                      <a:solidFill>
                        <a:schemeClr val="tx1"/>
                      </a:solidFill>
                    </a:ln>
                  </pic:spPr>
                </pic:pic>
              </a:graphicData>
            </a:graphic>
          </wp:inline>
        </w:drawing>
      </w:r>
    </w:p>
    <w:p w14:paraId="2CC7CC48" w14:textId="179FB6EB" w:rsidR="00E71123" w:rsidRPr="000C5C9E" w:rsidRDefault="00B01BED" w:rsidP="00DD5AF8">
      <w:pPr>
        <w:pStyle w:val="tapes"/>
        <w:numPr>
          <w:ilvl w:val="0"/>
          <w:numId w:val="26"/>
        </w:numPr>
        <w:spacing w:line="276" w:lineRule="auto"/>
        <w:jc w:val="left"/>
        <w:rPr>
          <w:rFonts w:ascii="Overpass" w:hAnsi="Overpass"/>
          <w:sz w:val="21"/>
          <w:szCs w:val="21"/>
        </w:rPr>
      </w:pPr>
      <w:r w:rsidRPr="00B01BED">
        <w:rPr>
          <w:rFonts w:ascii="Overpass" w:hAnsi="Overpass"/>
          <w:sz w:val="21"/>
          <w:szCs w:val="21"/>
        </w:rPr>
        <w:t xml:space="preserve">À noter : Si l’évaluateur déclare des intérêts divergents et refuse l’invitation, la mention </w:t>
      </w:r>
      <w:r w:rsidRPr="00B01BED">
        <w:rPr>
          <w:rFonts w:ascii="Overpass" w:hAnsi="Overpass"/>
          <w:i/>
          <w:iCs/>
          <w:sz w:val="21"/>
          <w:szCs w:val="21"/>
        </w:rPr>
        <w:t>Intérêts divergents</w:t>
      </w:r>
      <w:r w:rsidRPr="00B01BED">
        <w:rPr>
          <w:rFonts w:ascii="Overpass" w:hAnsi="Overpass"/>
          <w:sz w:val="21"/>
          <w:szCs w:val="21"/>
        </w:rPr>
        <w:t xml:space="preserve"> n’apparaît pas et il n’est pas possible de voir la justification dans les renseignements sur l’évaluation. Le statut de l’évaluation sera </w:t>
      </w:r>
      <w:r w:rsidRPr="00B01BED">
        <w:rPr>
          <w:rFonts w:ascii="Overpass" w:hAnsi="Overpass"/>
          <w:i/>
          <w:iCs/>
          <w:sz w:val="21"/>
          <w:szCs w:val="21"/>
        </w:rPr>
        <w:t>Demande refusée</w:t>
      </w:r>
      <w:r w:rsidRPr="00B01BED">
        <w:rPr>
          <w:rFonts w:ascii="Overpass" w:hAnsi="Overpass"/>
          <w:sz w:val="21"/>
          <w:szCs w:val="21"/>
        </w:rPr>
        <w:t xml:space="preserve">. </w:t>
      </w:r>
    </w:p>
    <w:p w14:paraId="2E8B97B3" w14:textId="180C593A" w:rsidR="00DD5AF8" w:rsidRPr="00DD5AF8" w:rsidRDefault="00DD5AF8" w:rsidP="00DD5AF8">
      <w:pPr>
        <w:pStyle w:val="Titre5"/>
      </w:pPr>
      <w:bookmarkStart w:id="218" w:name="_Toc224826556"/>
      <w:r w:rsidRPr="00DD5AF8">
        <w:rPr>
          <w:noProof/>
        </w:rPr>
        <w:t>Autres options associées à un évaluateur</w:t>
      </w:r>
      <w:bookmarkEnd w:id="218"/>
    </w:p>
    <w:p w14:paraId="3C47864B" w14:textId="77777777" w:rsidR="00DD5AF8" w:rsidRPr="00DD5AF8" w:rsidRDefault="00DD5AF8" w:rsidP="00DD5AF8">
      <w:pPr>
        <w:pStyle w:val="Corpsdetexte2"/>
        <w:ind w:left="0"/>
        <w:jc w:val="left"/>
        <w:rPr>
          <w:rFonts w:ascii="Overpass" w:hAnsi="Overpass"/>
          <w:sz w:val="21"/>
          <w:szCs w:val="21"/>
        </w:rPr>
      </w:pPr>
      <w:r w:rsidRPr="00DD5AF8">
        <w:rPr>
          <w:rFonts w:ascii="Overpass" w:hAnsi="Overpass"/>
          <w:sz w:val="21"/>
          <w:szCs w:val="21"/>
        </w:rPr>
        <w:t>Lorsque vous cliquez sur la flèche bleue à gauche du nom de l’évaluateur, les autres options suivantes vous sont offertes :</w:t>
      </w:r>
    </w:p>
    <w:p w14:paraId="1EF7C40A" w14:textId="77777777" w:rsidR="00DD5AF8" w:rsidRPr="00DD5AF8" w:rsidRDefault="00DD5AF8" w:rsidP="00DD5AF8">
      <w:pPr>
        <w:pStyle w:val="Sectionsimage"/>
        <w:ind w:left="0"/>
        <w:jc w:val="left"/>
        <w:rPr>
          <w:rFonts w:ascii="Overpass" w:hAnsi="Overpass" w:cstheme="majorHAnsi"/>
          <w:sz w:val="21"/>
          <w:szCs w:val="21"/>
        </w:rPr>
      </w:pPr>
      <w:r w:rsidRPr="00DD5AF8">
        <w:rPr>
          <w:rFonts w:ascii="Overpass" w:hAnsi="Overpass" w:cstheme="majorHAnsi"/>
          <w:sz w:val="21"/>
          <w:szCs w:val="21"/>
        </w:rPr>
        <w:t>Renseignement sur l’évaluation</w:t>
      </w:r>
    </w:p>
    <w:p w14:paraId="2228707A" w14:textId="77777777" w:rsidR="00DD5AF8" w:rsidRPr="00DD5AF8" w:rsidRDefault="00DD5AF8" w:rsidP="00DD5AF8">
      <w:pPr>
        <w:rPr>
          <w:rFonts w:cstheme="majorHAnsi"/>
        </w:rPr>
      </w:pPr>
      <w:r w:rsidRPr="00DD5AF8">
        <w:rPr>
          <w:rFonts w:cstheme="majorHAnsi"/>
        </w:rPr>
        <w:t xml:space="preserve">Permet de visualiser le statut de l’évaluation et, le cas échéant, la recommandation de l’évaluateur et les fichiers qu’il a fournis à la suite de son évaluation. Vous pouvez y noter votre appréciation de la qualité de son évaluation (cela n’est pas visible par l’évaluateur).  </w:t>
      </w:r>
    </w:p>
    <w:p w14:paraId="046FBEAF" w14:textId="77777777" w:rsidR="00DD5AF8" w:rsidRPr="00DD5AF8" w:rsidRDefault="00DD5AF8" w:rsidP="00DD5AF8">
      <w:pPr>
        <w:pStyle w:val="Sectionsimage"/>
        <w:ind w:left="0"/>
        <w:jc w:val="left"/>
        <w:rPr>
          <w:rFonts w:ascii="Overpass" w:hAnsi="Overpass" w:cstheme="majorHAnsi"/>
          <w:sz w:val="21"/>
          <w:szCs w:val="21"/>
        </w:rPr>
      </w:pPr>
      <w:r w:rsidRPr="00DD5AF8">
        <w:rPr>
          <w:rFonts w:ascii="Overpass" w:hAnsi="Overpass" w:cstheme="majorHAnsi"/>
          <w:sz w:val="21"/>
          <w:szCs w:val="21"/>
        </w:rPr>
        <w:t>Envoyer un courriel à l’évaluateur-trice</w:t>
      </w:r>
    </w:p>
    <w:p w14:paraId="4DF2E231" w14:textId="77777777" w:rsidR="00DD5AF8" w:rsidRPr="00DD5AF8" w:rsidRDefault="00DD5AF8" w:rsidP="00DD5AF8">
      <w:pPr>
        <w:rPr>
          <w:rFonts w:cstheme="majorHAnsi"/>
        </w:rPr>
      </w:pPr>
      <w:r w:rsidRPr="00DD5AF8">
        <w:rPr>
          <w:rFonts w:cstheme="majorHAnsi"/>
        </w:rPr>
        <w:t>Permet de contacter l’évaluateur par courriel via la plateforme.</w:t>
      </w:r>
    </w:p>
    <w:p w14:paraId="79DC487D" w14:textId="77777777" w:rsidR="00DD5AF8" w:rsidRPr="00DD5AF8" w:rsidRDefault="00DD5AF8" w:rsidP="00DD5AF8">
      <w:pPr>
        <w:pStyle w:val="Sectionsimage"/>
        <w:ind w:left="0"/>
        <w:jc w:val="left"/>
        <w:rPr>
          <w:rFonts w:ascii="Overpass" w:hAnsi="Overpass" w:cstheme="majorHAnsi"/>
          <w:sz w:val="21"/>
          <w:szCs w:val="21"/>
        </w:rPr>
      </w:pPr>
      <w:r w:rsidRPr="00DD5AF8">
        <w:rPr>
          <w:rFonts w:ascii="Overpass" w:hAnsi="Overpass" w:cstheme="majorHAnsi"/>
          <w:sz w:val="21"/>
          <w:szCs w:val="21"/>
        </w:rPr>
        <w:t xml:space="preserve">Modifier </w:t>
      </w:r>
    </w:p>
    <w:p w14:paraId="12D5E9AF" w14:textId="77777777" w:rsidR="00DD5AF8" w:rsidRPr="00DD5AF8" w:rsidRDefault="00DD5AF8" w:rsidP="00DD5AF8">
      <w:pPr>
        <w:rPr>
          <w:rFonts w:cstheme="majorHAnsi"/>
        </w:rPr>
      </w:pPr>
      <w:r w:rsidRPr="00DD5AF8">
        <w:rPr>
          <w:rFonts w:cstheme="majorHAnsi"/>
        </w:rPr>
        <w:t>Permet de Modifier les dates importantes de l’évaluation (date d’exigibilité de la réponse à l’invitation et date d’échéance pour l’envoi de la recommandation), de modifier le type d’évaluation ainsi que les fichiers de la soumission disponibles pour l’évaluation.</w:t>
      </w:r>
    </w:p>
    <w:p w14:paraId="3372A53C" w14:textId="77777777" w:rsidR="00DD5AF8" w:rsidRPr="00DD5AF8" w:rsidRDefault="00DD5AF8" w:rsidP="00DD5AF8">
      <w:pPr>
        <w:pStyle w:val="Sectionsimage"/>
        <w:ind w:left="0"/>
        <w:jc w:val="left"/>
        <w:rPr>
          <w:rFonts w:ascii="Overpass" w:hAnsi="Overpass" w:cstheme="majorHAnsi"/>
          <w:sz w:val="21"/>
          <w:szCs w:val="21"/>
        </w:rPr>
      </w:pPr>
      <w:r w:rsidRPr="00DD5AF8">
        <w:rPr>
          <w:rFonts w:ascii="Overpass" w:hAnsi="Overpass" w:cstheme="majorHAnsi"/>
          <w:sz w:val="21"/>
          <w:szCs w:val="21"/>
        </w:rPr>
        <w:t>Historique</w:t>
      </w:r>
    </w:p>
    <w:p w14:paraId="5039AD49" w14:textId="77777777" w:rsidR="00DD5AF8" w:rsidRPr="00DD5AF8" w:rsidRDefault="00DD5AF8" w:rsidP="00DD5AF8">
      <w:pPr>
        <w:rPr>
          <w:rFonts w:cstheme="majorHAnsi"/>
        </w:rPr>
      </w:pPr>
      <w:r w:rsidRPr="00DD5AF8">
        <w:rPr>
          <w:rFonts w:cstheme="majorHAnsi"/>
        </w:rPr>
        <w:t>Fournit un bref historique de l’évaluation réalisée par l’évaluateur.</w:t>
      </w:r>
    </w:p>
    <w:p w14:paraId="4FB9B617" w14:textId="77777777" w:rsidR="00DD5AF8" w:rsidRPr="00DD5AF8" w:rsidRDefault="00DD5AF8" w:rsidP="00DD5AF8">
      <w:pPr>
        <w:pStyle w:val="Sectionsimage"/>
        <w:ind w:left="0"/>
        <w:jc w:val="left"/>
        <w:rPr>
          <w:rFonts w:ascii="Overpass" w:hAnsi="Overpass" w:cstheme="majorHAnsi"/>
          <w:sz w:val="21"/>
          <w:szCs w:val="21"/>
        </w:rPr>
      </w:pPr>
      <w:r w:rsidRPr="00DD5AF8">
        <w:rPr>
          <w:rFonts w:ascii="Overpass" w:hAnsi="Overpass" w:cstheme="majorHAnsi"/>
          <w:sz w:val="21"/>
          <w:szCs w:val="21"/>
        </w:rPr>
        <w:t>Notes publiques</w:t>
      </w:r>
    </w:p>
    <w:p w14:paraId="228B71C4" w14:textId="77777777" w:rsidR="00DD5AF8" w:rsidRPr="00DD5AF8" w:rsidRDefault="00DD5AF8" w:rsidP="00DD5AF8">
      <w:pPr>
        <w:rPr>
          <w:rFonts w:cstheme="majorHAnsi"/>
          <w:iCs/>
          <w:shd w:val="clear" w:color="auto" w:fill="FFFFFF"/>
        </w:rPr>
      </w:pPr>
      <w:r w:rsidRPr="00DD5AF8">
        <w:rPr>
          <w:rFonts w:cstheme="majorHAnsi"/>
        </w:rPr>
        <w:t>Permet d’ajouter des notes à propos de l’évaluateur que</w:t>
      </w:r>
      <w:r w:rsidRPr="00DD5AF8">
        <w:rPr>
          <w:rFonts w:cstheme="majorHAnsi"/>
          <w:iCs/>
          <w:shd w:val="clear" w:color="auto" w:fill="FFFFFF"/>
        </w:rPr>
        <w:t xml:space="preserve"> vous souhaitez partager avec les autres gestionnaires et rédacteurs. Il est possible d’inscrire des notes publiques ou privées, ces dernières signifiant que les notes ne seront pas visibles par l’évaluateur lui-même.</w:t>
      </w:r>
    </w:p>
    <w:p w14:paraId="5A9824C6" w14:textId="76036A07" w:rsidR="00DD5AF8" w:rsidRPr="00DD5AF8" w:rsidRDefault="00FE5E13" w:rsidP="00DD5AF8">
      <w:pPr>
        <w:pStyle w:val="Sectionsimage"/>
        <w:ind w:left="0"/>
        <w:jc w:val="left"/>
        <w:rPr>
          <w:rFonts w:ascii="Overpass" w:hAnsi="Overpass" w:cstheme="majorHAnsi"/>
          <w:sz w:val="21"/>
          <w:szCs w:val="21"/>
        </w:rPr>
      </w:pPr>
      <w:r>
        <w:rPr>
          <w:rFonts w:ascii="Overpass" w:hAnsi="Overpass" w:cstheme="majorHAnsi"/>
          <w:sz w:val="21"/>
          <w:szCs w:val="21"/>
        </w:rPr>
        <w:t>Enregistrer la réponse</w:t>
      </w:r>
    </w:p>
    <w:p w14:paraId="19C79F17" w14:textId="77777777" w:rsidR="00DD5AF8" w:rsidRPr="00DD5AF8" w:rsidRDefault="00DD5AF8" w:rsidP="00DD5AF8">
      <w:pPr>
        <w:rPr>
          <w:rFonts w:cstheme="majorHAnsi"/>
          <w:iCs/>
          <w:shd w:val="clear" w:color="auto" w:fill="FFFFFF"/>
        </w:rPr>
      </w:pPr>
      <w:r w:rsidRPr="00DD5AF8">
        <w:rPr>
          <w:rFonts w:cstheme="majorHAnsi"/>
        </w:rPr>
        <w:t>Permet d’ajouter la réponse à l’invitation de l’évaluateur en son nom.</w:t>
      </w:r>
    </w:p>
    <w:p w14:paraId="1A2F030F" w14:textId="77777777" w:rsidR="00DD5AF8" w:rsidRPr="00DD5AF8" w:rsidRDefault="00DD5AF8" w:rsidP="00DD5AF8">
      <w:pPr>
        <w:pStyle w:val="Titre4"/>
      </w:pPr>
      <w:bookmarkStart w:id="219" w:name="_Toc532994504"/>
      <w:bookmarkStart w:id="220" w:name="_Toc81979134"/>
      <w:bookmarkStart w:id="221" w:name="_Toc216255914"/>
      <w:bookmarkStart w:id="222" w:name="_Toc216445498"/>
      <w:bookmarkStart w:id="223" w:name="_Toc224826557"/>
      <w:r w:rsidRPr="00DD5AF8">
        <w:t>Consulter une évaluation et confirmer sa réception</w:t>
      </w:r>
      <w:bookmarkEnd w:id="219"/>
      <w:bookmarkEnd w:id="220"/>
      <w:bookmarkEnd w:id="221"/>
      <w:bookmarkEnd w:id="222"/>
      <w:bookmarkEnd w:id="223"/>
      <w:r w:rsidRPr="00DD5AF8">
        <w:t xml:space="preserve"> </w:t>
      </w:r>
    </w:p>
    <w:p w14:paraId="189517CA" w14:textId="77777777" w:rsidR="00DD5AF8" w:rsidRPr="00DD5AF8" w:rsidRDefault="00DD5AF8" w:rsidP="00DD5AF8">
      <w:r w:rsidRPr="00DD5AF8">
        <w:t xml:space="preserve">Une fois qu’un évaluateur a effectué son travail, vous recevez un courriel et une notification indiquant qu’une évaluation a été reçue est affichée sous le titre de la soumission dans le </w:t>
      </w:r>
      <w:r w:rsidRPr="00DD5AF8">
        <w:rPr>
          <w:i/>
          <w:iCs/>
        </w:rPr>
        <w:t>Tableau de bord éditorial</w:t>
      </w:r>
      <w:r w:rsidRPr="00DD5AF8">
        <w:t xml:space="preserve">, dans les sections </w:t>
      </w:r>
      <w:r w:rsidRPr="00DD5AF8">
        <w:rPr>
          <w:i/>
          <w:iCs/>
        </w:rPr>
        <w:t>Assignées à moi</w:t>
      </w:r>
      <w:r w:rsidRPr="00DD5AF8">
        <w:t xml:space="preserve">, </w:t>
      </w:r>
      <w:r w:rsidRPr="00DD5AF8">
        <w:rPr>
          <w:i/>
          <w:iCs/>
        </w:rPr>
        <w:t>Évaluations soumises</w:t>
      </w:r>
      <w:r w:rsidRPr="00DD5AF8">
        <w:t xml:space="preserve">, si vous êtes assigné à celle-ci, et dans les sections </w:t>
      </w:r>
      <w:r w:rsidRPr="00DD5AF8">
        <w:rPr>
          <w:i/>
          <w:iCs/>
        </w:rPr>
        <w:t xml:space="preserve">Soumissions Actives, Évaluations soumises </w:t>
      </w:r>
      <w:r w:rsidRPr="00DD5AF8">
        <w:t xml:space="preserve">et </w:t>
      </w:r>
      <w:r w:rsidRPr="00DD5AF8">
        <w:rPr>
          <w:i/>
          <w:iCs/>
        </w:rPr>
        <w:t xml:space="preserve">Évaluations en cours </w:t>
      </w:r>
      <w:r w:rsidRPr="00DD5AF8">
        <w:t>pour tous les rédacteurs.</w:t>
      </w:r>
    </w:p>
    <w:p w14:paraId="66340885" w14:textId="7578C93B" w:rsidR="00EF1563" w:rsidRDefault="00DD5AF8" w:rsidP="00DD5AF8">
      <w:pPr>
        <w:pStyle w:val="tapes"/>
        <w:numPr>
          <w:ilvl w:val="0"/>
          <w:numId w:val="0"/>
        </w:numPr>
        <w:jc w:val="left"/>
        <w:rPr>
          <w:rFonts w:ascii="Overpass" w:hAnsi="Overpass"/>
          <w:sz w:val="21"/>
          <w:szCs w:val="21"/>
        </w:rPr>
      </w:pPr>
      <w:r w:rsidRPr="00DD5AF8">
        <w:rPr>
          <w:rFonts w:ascii="Overpass" w:hAnsi="Overpass"/>
          <w:sz w:val="21"/>
          <w:szCs w:val="21"/>
        </w:rPr>
        <w:t xml:space="preserve">Affichez la soumission et cliquez sur le lien </w:t>
      </w:r>
      <w:r w:rsidRPr="00DD5AF8">
        <w:rPr>
          <w:rFonts w:ascii="Overpass" w:hAnsi="Overpass"/>
          <w:b/>
          <w:sz w:val="21"/>
          <w:szCs w:val="21"/>
        </w:rPr>
        <w:t xml:space="preserve">Consultez l’évaluation </w:t>
      </w:r>
      <w:r w:rsidRPr="00DD5AF8">
        <w:rPr>
          <w:rFonts w:ascii="Overpass" w:hAnsi="Overpass"/>
          <w:bCs/>
          <w:sz w:val="21"/>
          <w:szCs w:val="21"/>
        </w:rPr>
        <w:t xml:space="preserve">à droite de l’évaluateur </w:t>
      </w:r>
      <w:r w:rsidRPr="00DD5AF8">
        <w:rPr>
          <w:rFonts w:ascii="Overpass" w:hAnsi="Overpass"/>
          <w:sz w:val="21"/>
          <w:szCs w:val="21"/>
        </w:rPr>
        <w:t>pour la consulter.</w:t>
      </w:r>
    </w:p>
    <w:p w14:paraId="7DEA3647" w14:textId="7346D2EB" w:rsidR="004B1BA3" w:rsidRPr="00DD5AF8" w:rsidRDefault="004B1BA3" w:rsidP="00DD5AF8">
      <w:pPr>
        <w:pStyle w:val="tapes"/>
        <w:numPr>
          <w:ilvl w:val="0"/>
          <w:numId w:val="0"/>
        </w:numPr>
        <w:jc w:val="left"/>
        <w:rPr>
          <w:rFonts w:ascii="Overpass" w:hAnsi="Overpass" w:cs="Times New Roman"/>
          <w:sz w:val="21"/>
          <w:szCs w:val="21"/>
        </w:rPr>
      </w:pPr>
      <w:r>
        <w:rPr>
          <w:rFonts w:ascii="Overpass" w:hAnsi="Overpass" w:cs="Times New Roman"/>
          <w:noProof/>
          <w:sz w:val="21"/>
          <w:szCs w:val="21"/>
        </w:rPr>
        <w:lastRenderedPageBreak/>
        <w:drawing>
          <wp:inline distT="0" distB="0" distL="0" distR="0" wp14:anchorId="7F017079" wp14:editId="065A24F7">
            <wp:extent cx="5966460" cy="1059180"/>
            <wp:effectExtent l="19050" t="19050" r="15240" b="26670"/>
            <wp:docPr id="1137860084" name="Imag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69" cstate="print">
                      <a:extLst>
                        <a:ext uri="{28A0092B-C50C-407E-A947-70E740481C1C}">
                          <a14:useLocalDpi xmlns:a14="http://schemas.microsoft.com/office/drawing/2010/main" val="0"/>
                        </a:ext>
                      </a:extLst>
                    </a:blip>
                    <a:srcRect/>
                    <a:stretch>
                      <a:fillRect/>
                    </a:stretch>
                  </pic:blipFill>
                  <pic:spPr bwMode="auto">
                    <a:xfrm>
                      <a:off x="0" y="0"/>
                      <a:ext cx="5966460" cy="1059180"/>
                    </a:xfrm>
                    <a:prstGeom prst="rect">
                      <a:avLst/>
                    </a:prstGeom>
                    <a:noFill/>
                    <a:ln>
                      <a:solidFill>
                        <a:schemeClr val="tx1"/>
                      </a:solidFill>
                    </a:ln>
                  </pic:spPr>
                </pic:pic>
              </a:graphicData>
            </a:graphic>
          </wp:inline>
        </w:drawing>
      </w:r>
    </w:p>
    <w:p w14:paraId="0150B853" w14:textId="77777777" w:rsidR="00DE1D52" w:rsidRDefault="00DE1D52" w:rsidP="00DE1D52">
      <w:pPr>
        <w:spacing w:line="276" w:lineRule="auto"/>
      </w:pPr>
      <w:r>
        <w:rPr>
          <w:noProof/>
        </w:rPr>
        <w:t xml:space="preserve">Puis, consultez la section </w:t>
      </w:r>
      <w:r w:rsidRPr="009664CA">
        <w:rPr>
          <w:i/>
          <w:iCs/>
          <w:noProof/>
        </w:rPr>
        <w:t>Commentaire de l’évaluateur-trice</w:t>
      </w:r>
      <w:r>
        <w:rPr>
          <w:noProof/>
        </w:rPr>
        <w:t xml:space="preserve"> et/ou les fichiers transmis par l’évaluateur en les téléchargeant. </w:t>
      </w:r>
    </w:p>
    <w:p w14:paraId="5061657D" w14:textId="2FFD08F6" w:rsidR="00EF1563" w:rsidRDefault="00EB7CDB" w:rsidP="003C51CC">
      <w:pPr>
        <w:spacing w:line="276" w:lineRule="auto"/>
      </w:pPr>
      <w:r w:rsidRPr="00B77BCC">
        <w:rPr>
          <w:noProof/>
          <w:sz w:val="19"/>
          <w:szCs w:val="19"/>
        </w:rPr>
        <w:lastRenderedPageBreak/>
        <w:drawing>
          <wp:inline distT="0" distB="0" distL="0" distR="0" wp14:anchorId="194D9EAF" wp14:editId="51CD66D5">
            <wp:extent cx="4069433" cy="6698560"/>
            <wp:effectExtent l="19050" t="19050" r="26670" b="26670"/>
            <wp:docPr id="1618615377" name="Picture 1618615377" descr="Une image contenant texte, capture d’écran, nombre, Polic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8615377" name="Image 1" descr="Une image contenant texte, capture d’écran, nombre, Police&#10;&#10;Description générée automatiquement"/>
                    <pic:cNvPicPr/>
                  </pic:nvPicPr>
                  <pic:blipFill>
                    <a:blip r:embed="rId70"/>
                    <a:stretch>
                      <a:fillRect/>
                    </a:stretch>
                  </pic:blipFill>
                  <pic:spPr>
                    <a:xfrm>
                      <a:off x="0" y="0"/>
                      <a:ext cx="4069433" cy="6698560"/>
                    </a:xfrm>
                    <a:prstGeom prst="rect">
                      <a:avLst/>
                    </a:prstGeom>
                    <a:ln w="3175">
                      <a:solidFill>
                        <a:schemeClr val="tx1"/>
                      </a:solidFill>
                    </a:ln>
                  </pic:spPr>
                </pic:pic>
              </a:graphicData>
            </a:graphic>
          </wp:inline>
        </w:drawing>
      </w:r>
    </w:p>
    <w:p w14:paraId="3E400D72" w14:textId="77777777" w:rsidR="00C50C29" w:rsidRPr="00C50C29" w:rsidRDefault="00C50C29" w:rsidP="00C50C29">
      <w:pPr>
        <w:pStyle w:val="tapes"/>
        <w:numPr>
          <w:ilvl w:val="0"/>
          <w:numId w:val="0"/>
        </w:numPr>
        <w:spacing w:line="276" w:lineRule="auto"/>
        <w:jc w:val="left"/>
        <w:rPr>
          <w:rFonts w:ascii="Overpass" w:hAnsi="Overpass"/>
          <w:sz w:val="21"/>
          <w:szCs w:val="21"/>
        </w:rPr>
      </w:pPr>
      <w:r w:rsidRPr="00C50C29">
        <w:rPr>
          <w:rFonts w:ascii="Overpass" w:hAnsi="Overpass"/>
          <w:sz w:val="21"/>
          <w:szCs w:val="21"/>
        </w:rPr>
        <w:t xml:space="preserve">En tant que rédacteur, vous pouvez aussi noter la qualité de l’évaluation en sélectionnant le nombre d’étoiles approprié. Cette note se retrouvera dans la fenêtre d’invitation des évaluateurs. Une fois la consultation terminée, cliquez sur </w:t>
      </w:r>
      <w:r w:rsidRPr="00C50C29">
        <w:rPr>
          <w:rFonts w:ascii="Overpass" w:hAnsi="Overpass"/>
          <w:b/>
          <w:sz w:val="21"/>
          <w:szCs w:val="21"/>
        </w:rPr>
        <w:t xml:space="preserve">Confirmer </w:t>
      </w:r>
      <w:r w:rsidRPr="00C50C29">
        <w:rPr>
          <w:rFonts w:ascii="Overpass" w:hAnsi="Overpass"/>
          <w:sz w:val="21"/>
          <w:szCs w:val="21"/>
        </w:rPr>
        <w:t>au bas de la fenêtre.</w:t>
      </w:r>
    </w:p>
    <w:p w14:paraId="3A50B4D7" w14:textId="77777777" w:rsidR="00C50C29" w:rsidRPr="00C50C29" w:rsidRDefault="00C50C29" w:rsidP="00C50C29">
      <w:pPr>
        <w:pStyle w:val="tapes"/>
        <w:numPr>
          <w:ilvl w:val="0"/>
          <w:numId w:val="0"/>
        </w:numPr>
        <w:spacing w:line="276" w:lineRule="auto"/>
        <w:jc w:val="left"/>
        <w:rPr>
          <w:rFonts w:ascii="Overpass" w:hAnsi="Overpass"/>
          <w:sz w:val="21"/>
          <w:szCs w:val="21"/>
        </w:rPr>
      </w:pPr>
    </w:p>
    <w:p w14:paraId="4536818F" w14:textId="77777777" w:rsidR="00C50C29" w:rsidRPr="00C50C29" w:rsidRDefault="00C50C29" w:rsidP="00C50C29">
      <w:pPr>
        <w:pStyle w:val="tapes"/>
        <w:numPr>
          <w:ilvl w:val="0"/>
          <w:numId w:val="0"/>
        </w:numPr>
        <w:spacing w:line="276" w:lineRule="auto"/>
        <w:rPr>
          <w:rFonts w:ascii="Overpass" w:hAnsi="Overpass"/>
          <w:sz w:val="21"/>
          <w:szCs w:val="21"/>
        </w:rPr>
      </w:pPr>
      <w:r w:rsidRPr="00C50C29">
        <w:rPr>
          <w:rFonts w:ascii="Overpass" w:hAnsi="Overpass"/>
          <w:sz w:val="21"/>
          <w:szCs w:val="21"/>
        </w:rPr>
        <w:t xml:space="preserve">Une fois confirmé, retournez dans la soumission, le lien </w:t>
      </w:r>
      <w:r w:rsidRPr="00C50C29">
        <w:rPr>
          <w:rFonts w:ascii="Overpass" w:hAnsi="Overpass"/>
          <w:b/>
          <w:sz w:val="21"/>
          <w:szCs w:val="21"/>
        </w:rPr>
        <w:t>Remercier</w:t>
      </w:r>
      <w:r w:rsidRPr="00C50C29">
        <w:rPr>
          <w:rFonts w:ascii="Overpass" w:hAnsi="Overpass"/>
          <w:sz w:val="21"/>
          <w:szCs w:val="21"/>
        </w:rPr>
        <w:t xml:space="preserve"> </w:t>
      </w:r>
      <w:r w:rsidRPr="00C50C29">
        <w:rPr>
          <w:rFonts w:ascii="Overpass" w:hAnsi="Overpass"/>
          <w:b/>
          <w:sz w:val="21"/>
          <w:szCs w:val="21"/>
        </w:rPr>
        <w:t>l’évaluateur-trice</w:t>
      </w:r>
      <w:r w:rsidRPr="00C50C29">
        <w:rPr>
          <w:rFonts w:ascii="Overpass" w:hAnsi="Overpass"/>
          <w:sz w:val="21"/>
          <w:szCs w:val="21"/>
        </w:rPr>
        <w:t xml:space="preserve"> apparaît à droite dans la section </w:t>
      </w:r>
      <w:r w:rsidRPr="00C50C29">
        <w:rPr>
          <w:rFonts w:ascii="Overpass" w:hAnsi="Overpass"/>
          <w:i/>
          <w:sz w:val="21"/>
          <w:szCs w:val="21"/>
        </w:rPr>
        <w:t>Évaluateurs</w:t>
      </w:r>
      <w:r w:rsidRPr="00C50C29">
        <w:rPr>
          <w:rFonts w:ascii="Overpass" w:hAnsi="Overpass"/>
          <w:sz w:val="21"/>
          <w:szCs w:val="21"/>
        </w:rPr>
        <w:t>. Cliquez sur le lien. Une fenêtre s’ouvrira avec un courriel de remerciement destiné à l’évaluateur.</w:t>
      </w:r>
    </w:p>
    <w:p w14:paraId="05213224" w14:textId="3DB3892A" w:rsidR="00EF1563" w:rsidRDefault="00C27510" w:rsidP="003C51CC">
      <w:pPr>
        <w:spacing w:line="276" w:lineRule="auto"/>
      </w:pPr>
      <w:r w:rsidRPr="00A051DE">
        <w:rPr>
          <w:noProof/>
        </w:rPr>
        <w:lastRenderedPageBreak/>
        <w:drawing>
          <wp:inline distT="0" distB="0" distL="0" distR="0" wp14:anchorId="2BA1DCC3" wp14:editId="7B9EE9C5">
            <wp:extent cx="5486400" cy="3895725"/>
            <wp:effectExtent l="0" t="0" r="0" b="9525"/>
            <wp:docPr id="1209107176" name="Picture 1209107176" descr="Une image contenant texte, capture d’écran, nombre, Polic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9107176" name="Image 1" descr="Une image contenant texte, capture d’écran, nombre, Police&#10;&#10;Description générée automatiquement"/>
                    <pic:cNvPicPr/>
                  </pic:nvPicPr>
                  <pic:blipFill>
                    <a:blip r:embed="rId71"/>
                    <a:stretch>
                      <a:fillRect/>
                    </a:stretch>
                  </pic:blipFill>
                  <pic:spPr>
                    <a:xfrm>
                      <a:off x="0" y="0"/>
                      <a:ext cx="5486400" cy="3895725"/>
                    </a:xfrm>
                    <a:prstGeom prst="rect">
                      <a:avLst/>
                    </a:prstGeom>
                  </pic:spPr>
                </pic:pic>
              </a:graphicData>
            </a:graphic>
          </wp:inline>
        </w:drawing>
      </w:r>
    </w:p>
    <w:p w14:paraId="55080A59" w14:textId="77777777" w:rsidR="00113EB5" w:rsidRPr="00113EB5" w:rsidRDefault="00113EB5" w:rsidP="00751CD4">
      <w:pPr>
        <w:pStyle w:val="tapes"/>
        <w:numPr>
          <w:ilvl w:val="0"/>
          <w:numId w:val="0"/>
        </w:numPr>
        <w:spacing w:line="276" w:lineRule="auto"/>
        <w:jc w:val="left"/>
        <w:rPr>
          <w:rFonts w:ascii="Overpass" w:hAnsi="Overpass"/>
          <w:sz w:val="21"/>
          <w:szCs w:val="21"/>
        </w:rPr>
      </w:pPr>
      <w:r w:rsidRPr="00113EB5">
        <w:rPr>
          <w:rFonts w:ascii="Overpass" w:hAnsi="Overpass"/>
          <w:sz w:val="21"/>
          <w:szCs w:val="21"/>
        </w:rPr>
        <w:t xml:space="preserve">Au bas de la fenêtre de courriel type, cliquez sur </w:t>
      </w:r>
      <w:r w:rsidRPr="00113EB5">
        <w:rPr>
          <w:rFonts w:ascii="Overpass" w:hAnsi="Overpass"/>
          <w:b/>
          <w:sz w:val="21"/>
          <w:szCs w:val="21"/>
        </w:rPr>
        <w:t>Remercier l’évaluateur</w:t>
      </w:r>
      <w:r w:rsidRPr="00113EB5">
        <w:rPr>
          <w:rFonts w:ascii="Overpass" w:hAnsi="Overpass"/>
          <w:sz w:val="21"/>
          <w:szCs w:val="21"/>
        </w:rPr>
        <w:t xml:space="preserve"> afin de confirmer la réception de l’évaluation et de lui envoyer un courriel de remerciement.</w:t>
      </w:r>
    </w:p>
    <w:p w14:paraId="3081D6E5" w14:textId="77777777" w:rsidR="00113EB5" w:rsidRPr="00113EB5" w:rsidRDefault="00113EB5" w:rsidP="00751CD4">
      <w:pPr>
        <w:pStyle w:val="tapes"/>
        <w:numPr>
          <w:ilvl w:val="0"/>
          <w:numId w:val="0"/>
        </w:numPr>
        <w:spacing w:line="276" w:lineRule="auto"/>
        <w:jc w:val="left"/>
        <w:rPr>
          <w:rFonts w:ascii="Overpass" w:hAnsi="Overpass"/>
          <w:sz w:val="21"/>
          <w:szCs w:val="21"/>
        </w:rPr>
      </w:pPr>
    </w:p>
    <w:p w14:paraId="001DCB83" w14:textId="77777777" w:rsidR="00113EB5" w:rsidRPr="00113EB5" w:rsidRDefault="00113EB5" w:rsidP="00751CD4">
      <w:pPr>
        <w:pStyle w:val="tapes"/>
        <w:numPr>
          <w:ilvl w:val="0"/>
          <w:numId w:val="0"/>
        </w:numPr>
        <w:spacing w:line="276" w:lineRule="auto"/>
        <w:jc w:val="left"/>
        <w:rPr>
          <w:rFonts w:ascii="Overpass" w:hAnsi="Overpass"/>
          <w:sz w:val="21"/>
          <w:szCs w:val="21"/>
        </w:rPr>
      </w:pPr>
      <w:r w:rsidRPr="00113EB5">
        <w:rPr>
          <w:rFonts w:ascii="Overpass" w:hAnsi="Overpass"/>
          <w:sz w:val="21"/>
          <w:szCs w:val="21"/>
        </w:rPr>
        <w:t xml:space="preserve">Il est possible de </w:t>
      </w:r>
      <w:r w:rsidRPr="00113EB5">
        <w:rPr>
          <w:rFonts w:ascii="Overpass" w:hAnsi="Overpass"/>
          <w:b/>
          <w:sz w:val="21"/>
          <w:szCs w:val="21"/>
        </w:rPr>
        <w:t>Renverser la décision</w:t>
      </w:r>
      <w:r w:rsidRPr="00113EB5">
        <w:rPr>
          <w:rFonts w:ascii="Overpass" w:hAnsi="Overpass"/>
          <w:sz w:val="21"/>
          <w:szCs w:val="21"/>
        </w:rPr>
        <w:t xml:space="preserve"> d’un évaluateur. Cette action a pour conséquence d’annuler la confirmation de l’évaluation. Ainsi, lors de la demande de révision, cette évaluation ne pourra pas être jointe au courriel envoyé à l’auteur. </w:t>
      </w:r>
    </w:p>
    <w:p w14:paraId="12151C89" w14:textId="77777777" w:rsidR="00113EB5" w:rsidRPr="00113EB5" w:rsidRDefault="00113EB5" w:rsidP="00751CD4">
      <w:pPr>
        <w:pStyle w:val="Titre4"/>
        <w:spacing w:line="276" w:lineRule="auto"/>
      </w:pPr>
      <w:bookmarkStart w:id="224" w:name="_Toc532994505"/>
      <w:bookmarkStart w:id="225" w:name="_Toc81979135"/>
      <w:bookmarkStart w:id="226" w:name="_Toc216255915"/>
      <w:bookmarkStart w:id="227" w:name="_Toc216445499"/>
      <w:bookmarkStart w:id="228" w:name="_Toc224826558"/>
      <w:r w:rsidRPr="00113EB5">
        <w:t>Rendre l’évaluation anonyme</w:t>
      </w:r>
      <w:bookmarkEnd w:id="224"/>
      <w:bookmarkEnd w:id="225"/>
      <w:bookmarkEnd w:id="226"/>
      <w:bookmarkEnd w:id="227"/>
      <w:bookmarkEnd w:id="228"/>
    </w:p>
    <w:p w14:paraId="4EF4733C" w14:textId="77777777" w:rsidR="00113EB5" w:rsidRPr="00113EB5" w:rsidRDefault="00113EB5" w:rsidP="00751CD4">
      <w:pPr>
        <w:spacing w:line="276" w:lineRule="auto"/>
      </w:pPr>
      <w:r w:rsidRPr="00113EB5">
        <w:t>Dans la soumission, il faut s’assurer que l’évaluateur de la soumission demeure anonyme pour l’auteur.</w:t>
      </w:r>
    </w:p>
    <w:p w14:paraId="12F5A73D" w14:textId="77777777" w:rsidR="00113EB5" w:rsidRPr="00113EB5" w:rsidRDefault="00113EB5" w:rsidP="00CF6319">
      <w:pPr>
        <w:pStyle w:val="tapes"/>
        <w:numPr>
          <w:ilvl w:val="0"/>
          <w:numId w:val="28"/>
        </w:numPr>
        <w:spacing w:line="276" w:lineRule="auto"/>
        <w:jc w:val="left"/>
        <w:rPr>
          <w:rStyle w:val="tapesCar"/>
          <w:rFonts w:ascii="Overpass" w:hAnsi="Overpass"/>
          <w:sz w:val="21"/>
          <w:szCs w:val="21"/>
        </w:rPr>
      </w:pPr>
      <w:r w:rsidRPr="00113EB5">
        <w:rPr>
          <w:rStyle w:val="tapesCar"/>
          <w:rFonts w:ascii="Overpass" w:hAnsi="Overpass"/>
          <w:sz w:val="21"/>
          <w:szCs w:val="21"/>
        </w:rPr>
        <w:t xml:space="preserve">Dans la section </w:t>
      </w:r>
      <w:r w:rsidRPr="00113EB5">
        <w:rPr>
          <w:rStyle w:val="tapesCar"/>
          <w:rFonts w:ascii="Overpass" w:hAnsi="Overpass"/>
          <w:bCs w:val="0"/>
          <w:i/>
          <w:sz w:val="21"/>
          <w:szCs w:val="21"/>
        </w:rPr>
        <w:t>Évaluateurs-trices</w:t>
      </w:r>
      <w:r w:rsidRPr="00113EB5">
        <w:rPr>
          <w:rStyle w:val="tapesCar"/>
          <w:rFonts w:ascii="Overpass" w:hAnsi="Overpass"/>
          <w:sz w:val="21"/>
          <w:szCs w:val="21"/>
        </w:rPr>
        <w:t xml:space="preserve"> du sous-onglet </w:t>
      </w:r>
      <w:r w:rsidRPr="00113EB5">
        <w:rPr>
          <w:rStyle w:val="tapesCar"/>
          <w:rFonts w:ascii="Overpass" w:hAnsi="Overpass"/>
          <w:i/>
          <w:iCs/>
          <w:sz w:val="21"/>
          <w:szCs w:val="21"/>
        </w:rPr>
        <w:t>Cycle d’évaluation</w:t>
      </w:r>
      <w:r w:rsidRPr="00113EB5">
        <w:rPr>
          <w:rStyle w:val="tapesCar"/>
          <w:rFonts w:ascii="Overpass" w:hAnsi="Overpass"/>
          <w:sz w:val="21"/>
          <w:szCs w:val="21"/>
        </w:rPr>
        <w:t xml:space="preserve">, </w:t>
      </w:r>
      <w:r w:rsidRPr="00113EB5">
        <w:rPr>
          <w:rFonts w:ascii="Overpass" w:hAnsi="Overpass"/>
          <w:noProof/>
          <w:sz w:val="21"/>
          <w:szCs w:val="21"/>
        </w:rPr>
        <w:t>cliquez sur le bouton « </w:t>
      </w:r>
      <w:r w:rsidRPr="00113EB5">
        <w:rPr>
          <w:rFonts w:ascii="Overpass" w:hAnsi="Overpass"/>
          <w:b/>
          <w:bCs/>
          <w:noProof/>
          <w:sz w:val="21"/>
          <w:szCs w:val="21"/>
        </w:rPr>
        <w:t>… </w:t>
      </w:r>
      <w:r w:rsidRPr="00113EB5">
        <w:rPr>
          <w:rFonts w:ascii="Overpass" w:hAnsi="Overpass"/>
          <w:noProof/>
          <w:sz w:val="21"/>
          <w:szCs w:val="21"/>
        </w:rPr>
        <w:t>» à la droite du nom</w:t>
      </w:r>
      <w:r w:rsidRPr="00113EB5">
        <w:rPr>
          <w:rStyle w:val="tapesCar"/>
          <w:rFonts w:ascii="Overpass" w:hAnsi="Overpass"/>
          <w:sz w:val="21"/>
          <w:szCs w:val="21"/>
        </w:rPr>
        <w:t xml:space="preserve"> de l’évaluateur correspondant.</w:t>
      </w:r>
      <w:r w:rsidRPr="00113EB5">
        <w:rPr>
          <w:rStyle w:val="tapesCar"/>
          <w:rFonts w:ascii="Overpass" w:hAnsi="Overpass"/>
          <w:b/>
          <w:bCs w:val="0"/>
          <w:sz w:val="21"/>
          <w:szCs w:val="21"/>
        </w:rPr>
        <w:t xml:space="preserve"> </w:t>
      </w:r>
      <w:r w:rsidRPr="00113EB5">
        <w:rPr>
          <w:rStyle w:val="tapesCar"/>
          <w:rFonts w:ascii="Overpass" w:hAnsi="Overpass"/>
          <w:sz w:val="21"/>
          <w:szCs w:val="21"/>
        </w:rPr>
        <w:t>Cliquez sur le lien</w:t>
      </w:r>
      <w:r w:rsidRPr="00113EB5">
        <w:rPr>
          <w:rStyle w:val="tapesCar"/>
          <w:rFonts w:ascii="Overpass" w:hAnsi="Overpass"/>
          <w:b/>
          <w:bCs w:val="0"/>
          <w:sz w:val="21"/>
          <w:szCs w:val="21"/>
        </w:rPr>
        <w:t xml:space="preserve"> Renseignements sur l’évaluation.</w:t>
      </w:r>
    </w:p>
    <w:p w14:paraId="751D7E10" w14:textId="77777777" w:rsidR="00113EB5" w:rsidRPr="00113EB5" w:rsidRDefault="00113EB5" w:rsidP="00CF6319">
      <w:pPr>
        <w:pStyle w:val="tapes"/>
        <w:numPr>
          <w:ilvl w:val="0"/>
          <w:numId w:val="28"/>
        </w:numPr>
        <w:spacing w:line="276" w:lineRule="auto"/>
        <w:jc w:val="left"/>
        <w:rPr>
          <w:rStyle w:val="tapesCar"/>
          <w:rFonts w:ascii="Overpass" w:hAnsi="Overpass"/>
          <w:sz w:val="21"/>
          <w:szCs w:val="21"/>
        </w:rPr>
      </w:pPr>
      <w:r w:rsidRPr="00113EB5">
        <w:rPr>
          <w:rStyle w:val="tapesCar"/>
          <w:rFonts w:ascii="Overpass" w:hAnsi="Overpass"/>
          <w:sz w:val="21"/>
          <w:szCs w:val="21"/>
        </w:rPr>
        <w:t>Dans la section</w:t>
      </w:r>
      <w:r w:rsidRPr="00113EB5">
        <w:rPr>
          <w:rStyle w:val="tapesCar"/>
          <w:rFonts w:ascii="Overpass" w:hAnsi="Overpass"/>
          <w:b/>
          <w:bCs w:val="0"/>
          <w:sz w:val="21"/>
          <w:szCs w:val="21"/>
        </w:rPr>
        <w:t xml:space="preserve"> </w:t>
      </w:r>
      <w:r w:rsidRPr="00113EB5">
        <w:rPr>
          <w:rStyle w:val="tapesCar"/>
          <w:rFonts w:ascii="Overpass" w:hAnsi="Overpass"/>
          <w:bCs w:val="0"/>
          <w:i/>
          <w:sz w:val="21"/>
          <w:szCs w:val="21"/>
        </w:rPr>
        <w:t>Fichiers de l’évaluateur</w:t>
      </w:r>
      <w:r w:rsidRPr="00113EB5">
        <w:rPr>
          <w:rStyle w:val="tapesCar"/>
          <w:rFonts w:ascii="Overpass" w:hAnsi="Overpass"/>
          <w:sz w:val="21"/>
          <w:szCs w:val="21"/>
        </w:rPr>
        <w:t xml:space="preserve">, cliquez sur les différents fichiers afin de les télécharger sur votre ordinateur. </w:t>
      </w:r>
    </w:p>
    <w:p w14:paraId="077A20C8" w14:textId="77777777" w:rsidR="00113EB5" w:rsidRPr="00113EB5" w:rsidRDefault="00113EB5" w:rsidP="00CF6319">
      <w:pPr>
        <w:pStyle w:val="tapes"/>
        <w:numPr>
          <w:ilvl w:val="0"/>
          <w:numId w:val="28"/>
        </w:numPr>
        <w:spacing w:line="276" w:lineRule="auto"/>
        <w:jc w:val="left"/>
        <w:rPr>
          <w:rStyle w:val="tapesCar"/>
          <w:rFonts w:ascii="Overpass" w:hAnsi="Overpass"/>
          <w:sz w:val="21"/>
          <w:szCs w:val="21"/>
        </w:rPr>
      </w:pPr>
      <w:r w:rsidRPr="00113EB5">
        <w:rPr>
          <w:rStyle w:val="tapesCar"/>
          <w:rFonts w:ascii="Overpass" w:hAnsi="Overpass"/>
          <w:sz w:val="21"/>
          <w:szCs w:val="21"/>
        </w:rPr>
        <w:t>Retirer toutes mentions du nom de l’évaluateur (titre, propriétés et contenus du document) pour tous les documents et enregistrer de nouvelles copies.</w:t>
      </w:r>
    </w:p>
    <w:p w14:paraId="73483A99" w14:textId="77777777" w:rsidR="00113EB5" w:rsidRPr="00113EB5" w:rsidRDefault="00113EB5" w:rsidP="00CF6319">
      <w:pPr>
        <w:pStyle w:val="tapes"/>
        <w:numPr>
          <w:ilvl w:val="0"/>
          <w:numId w:val="28"/>
        </w:numPr>
        <w:spacing w:line="276" w:lineRule="auto"/>
        <w:jc w:val="left"/>
        <w:rPr>
          <w:rStyle w:val="tapesCar"/>
          <w:rFonts w:ascii="Overpass" w:hAnsi="Overpass"/>
          <w:sz w:val="21"/>
          <w:szCs w:val="21"/>
        </w:rPr>
      </w:pPr>
      <w:r w:rsidRPr="00113EB5">
        <w:rPr>
          <w:rStyle w:val="tapesCar"/>
          <w:rFonts w:ascii="Overpass" w:hAnsi="Overpass"/>
          <w:sz w:val="21"/>
          <w:szCs w:val="21"/>
        </w:rPr>
        <w:t xml:space="preserve">Dans la section </w:t>
      </w:r>
      <w:r w:rsidRPr="00113EB5">
        <w:rPr>
          <w:rStyle w:val="tapesCar"/>
          <w:rFonts w:ascii="Overpass" w:hAnsi="Overpass"/>
          <w:bCs w:val="0"/>
          <w:i/>
          <w:sz w:val="21"/>
          <w:szCs w:val="21"/>
        </w:rPr>
        <w:t>Évaluateurs</w:t>
      </w:r>
      <w:r w:rsidRPr="00113EB5">
        <w:rPr>
          <w:rStyle w:val="tapesCar"/>
          <w:rFonts w:ascii="Overpass" w:hAnsi="Overpass"/>
          <w:sz w:val="21"/>
          <w:szCs w:val="21"/>
        </w:rPr>
        <w:t xml:space="preserve"> du sous-onglet </w:t>
      </w:r>
      <w:r w:rsidRPr="00113EB5">
        <w:rPr>
          <w:rStyle w:val="tapesCar"/>
          <w:rFonts w:ascii="Overpass" w:hAnsi="Overpass"/>
          <w:i/>
          <w:iCs/>
          <w:sz w:val="21"/>
          <w:szCs w:val="21"/>
        </w:rPr>
        <w:t>Cycle d’évaluation</w:t>
      </w:r>
      <w:r w:rsidRPr="00113EB5">
        <w:rPr>
          <w:rStyle w:val="tapesCar"/>
          <w:rFonts w:ascii="Overpass" w:hAnsi="Overpass"/>
          <w:sz w:val="21"/>
          <w:szCs w:val="21"/>
        </w:rPr>
        <w:t xml:space="preserve">, </w:t>
      </w:r>
      <w:r w:rsidRPr="00113EB5">
        <w:rPr>
          <w:rFonts w:ascii="Overpass" w:hAnsi="Overpass"/>
          <w:noProof/>
          <w:sz w:val="21"/>
          <w:szCs w:val="21"/>
        </w:rPr>
        <w:t>cliquez sur le bouton « </w:t>
      </w:r>
      <w:r w:rsidRPr="00113EB5">
        <w:rPr>
          <w:rFonts w:ascii="Overpass" w:hAnsi="Overpass"/>
          <w:b/>
          <w:bCs/>
          <w:noProof/>
          <w:sz w:val="21"/>
          <w:szCs w:val="21"/>
        </w:rPr>
        <w:t>… </w:t>
      </w:r>
      <w:r w:rsidRPr="00113EB5">
        <w:rPr>
          <w:rFonts w:ascii="Overpass" w:hAnsi="Overpass"/>
          <w:noProof/>
          <w:sz w:val="21"/>
          <w:szCs w:val="21"/>
        </w:rPr>
        <w:t>» à la droite du nom</w:t>
      </w:r>
      <w:r w:rsidRPr="00113EB5">
        <w:rPr>
          <w:rStyle w:val="tapesCar"/>
          <w:rFonts w:ascii="Overpass" w:hAnsi="Overpass"/>
          <w:sz w:val="21"/>
          <w:szCs w:val="21"/>
        </w:rPr>
        <w:t xml:space="preserve"> de l’évaluateur correspondant.</w:t>
      </w:r>
      <w:r w:rsidRPr="00113EB5">
        <w:rPr>
          <w:rStyle w:val="tapesCar"/>
          <w:rFonts w:ascii="Overpass" w:hAnsi="Overpass"/>
          <w:b/>
          <w:bCs w:val="0"/>
          <w:sz w:val="21"/>
          <w:szCs w:val="21"/>
        </w:rPr>
        <w:t xml:space="preserve"> </w:t>
      </w:r>
      <w:r w:rsidRPr="00113EB5">
        <w:rPr>
          <w:rStyle w:val="tapesCar"/>
          <w:rFonts w:ascii="Overpass" w:hAnsi="Overpass"/>
          <w:sz w:val="21"/>
          <w:szCs w:val="21"/>
        </w:rPr>
        <w:t>Cliquez sur le lien</w:t>
      </w:r>
      <w:r w:rsidRPr="00113EB5">
        <w:rPr>
          <w:rStyle w:val="tapesCar"/>
          <w:rFonts w:ascii="Overpass" w:hAnsi="Overpass"/>
          <w:b/>
          <w:bCs w:val="0"/>
          <w:sz w:val="21"/>
          <w:szCs w:val="21"/>
        </w:rPr>
        <w:t xml:space="preserve"> Renseignement sur l’évaluation.</w:t>
      </w:r>
    </w:p>
    <w:p w14:paraId="34FCE449" w14:textId="77777777" w:rsidR="00113EB5" w:rsidRPr="00113EB5" w:rsidRDefault="00113EB5" w:rsidP="00CF6319">
      <w:pPr>
        <w:pStyle w:val="tapes"/>
        <w:numPr>
          <w:ilvl w:val="0"/>
          <w:numId w:val="28"/>
        </w:numPr>
        <w:spacing w:line="276" w:lineRule="auto"/>
        <w:jc w:val="left"/>
        <w:rPr>
          <w:rFonts w:ascii="Overpass" w:hAnsi="Overpass"/>
          <w:sz w:val="21"/>
          <w:szCs w:val="21"/>
        </w:rPr>
      </w:pPr>
      <w:r w:rsidRPr="00113EB5">
        <w:rPr>
          <w:rStyle w:val="tapesCar"/>
          <w:rFonts w:ascii="Overpass" w:hAnsi="Overpass"/>
          <w:sz w:val="21"/>
          <w:szCs w:val="21"/>
        </w:rPr>
        <w:t xml:space="preserve">Dans la section </w:t>
      </w:r>
      <w:r w:rsidRPr="00113EB5">
        <w:rPr>
          <w:rStyle w:val="tapesCar"/>
          <w:rFonts w:ascii="Overpass" w:hAnsi="Overpass"/>
          <w:bCs w:val="0"/>
          <w:i/>
          <w:sz w:val="21"/>
          <w:szCs w:val="21"/>
        </w:rPr>
        <w:t>Fichiers de l'évaluateur</w:t>
      </w:r>
      <w:r w:rsidRPr="00113EB5">
        <w:rPr>
          <w:rStyle w:val="tapesCar"/>
          <w:rFonts w:ascii="Overpass" w:hAnsi="Overpass"/>
          <w:sz w:val="21"/>
          <w:szCs w:val="21"/>
        </w:rPr>
        <w:t xml:space="preserve">, cliquez sur le lien </w:t>
      </w:r>
      <w:r w:rsidRPr="00113EB5">
        <w:rPr>
          <w:rStyle w:val="tapesCar"/>
          <w:rFonts w:ascii="Overpass" w:hAnsi="Overpass"/>
          <w:b/>
          <w:bCs w:val="0"/>
          <w:sz w:val="21"/>
          <w:szCs w:val="21"/>
        </w:rPr>
        <w:t>Téléverser</w:t>
      </w:r>
      <w:r w:rsidRPr="00113EB5">
        <w:rPr>
          <w:rStyle w:val="tapesCar"/>
          <w:rFonts w:ascii="Overpass" w:hAnsi="Overpass"/>
          <w:sz w:val="21"/>
          <w:szCs w:val="21"/>
        </w:rPr>
        <w:t xml:space="preserve"> et déposer les nouvelles copies anonymes.</w:t>
      </w:r>
    </w:p>
    <w:p w14:paraId="64CEA327" w14:textId="77777777" w:rsidR="00113EB5" w:rsidRPr="00113EB5" w:rsidRDefault="00113EB5" w:rsidP="00CF6319">
      <w:pPr>
        <w:pStyle w:val="Paragraphedeliste"/>
        <w:numPr>
          <w:ilvl w:val="0"/>
          <w:numId w:val="27"/>
        </w:numPr>
        <w:spacing w:before="60" w:after="60" w:line="276" w:lineRule="auto"/>
      </w:pPr>
      <w:r w:rsidRPr="00113EB5">
        <w:lastRenderedPageBreak/>
        <w:t xml:space="preserve">À noter : Plutôt que de rendre anonyme chacune des évaluations, le rédacteur peut charger un </w:t>
      </w:r>
      <w:r w:rsidRPr="00113EB5">
        <w:rPr>
          <w:b/>
        </w:rPr>
        <w:t>rapport de synthèse des évaluations</w:t>
      </w:r>
      <w:r w:rsidRPr="00113EB5">
        <w:t>. La version de synthèse peut être jointe à l’étape de la décision éditoriale, décrite ci-dessous, en téléversant un fichier lors de la demande de révision à l’auteur.</w:t>
      </w:r>
    </w:p>
    <w:p w14:paraId="6655F8D1" w14:textId="77777777" w:rsidR="00113EB5" w:rsidRPr="00113EB5" w:rsidRDefault="00113EB5" w:rsidP="00751CD4">
      <w:pPr>
        <w:pStyle w:val="Titre4"/>
        <w:spacing w:line="276" w:lineRule="auto"/>
      </w:pPr>
      <w:bookmarkStart w:id="229" w:name="_Toc532994506"/>
      <w:bookmarkStart w:id="230" w:name="_Toc81979136"/>
      <w:bookmarkStart w:id="231" w:name="_Toc216255916"/>
      <w:bookmarkStart w:id="232" w:name="_Toc216445500"/>
      <w:bookmarkStart w:id="233" w:name="_Toc224826559"/>
      <w:r w:rsidRPr="00113EB5">
        <w:t>Décision éditoriale</w:t>
      </w:r>
      <w:bookmarkEnd w:id="229"/>
      <w:bookmarkEnd w:id="230"/>
      <w:bookmarkEnd w:id="231"/>
      <w:bookmarkEnd w:id="232"/>
      <w:bookmarkEnd w:id="233"/>
    </w:p>
    <w:p w14:paraId="0B37481D" w14:textId="77777777" w:rsidR="00113EB5" w:rsidRPr="00113EB5" w:rsidRDefault="00113EB5" w:rsidP="00751CD4">
      <w:pPr>
        <w:spacing w:line="276" w:lineRule="auto"/>
      </w:pPr>
      <w:r w:rsidRPr="00113EB5">
        <w:t>Une fois que toutes les évaluations ont été reçues et consultées, vous devez prendre une décision. Cette décision est prise à l’aide d’un des 3 boutons à droite de la soumission :</w:t>
      </w:r>
    </w:p>
    <w:p w14:paraId="62D6405F" w14:textId="77777777" w:rsidR="00113EB5" w:rsidRPr="00113EB5" w:rsidRDefault="00113EB5" w:rsidP="00751CD4">
      <w:pPr>
        <w:pStyle w:val="Sectionsimage"/>
        <w:spacing w:line="276" w:lineRule="auto"/>
        <w:ind w:firstLine="351"/>
        <w:jc w:val="left"/>
        <w:rPr>
          <w:rFonts w:ascii="Overpass" w:hAnsi="Overpass"/>
          <w:sz w:val="21"/>
          <w:szCs w:val="21"/>
        </w:rPr>
      </w:pPr>
      <w:r w:rsidRPr="00113EB5">
        <w:rPr>
          <w:rFonts w:ascii="Overpass" w:hAnsi="Overpass"/>
          <w:sz w:val="21"/>
          <w:szCs w:val="21"/>
        </w:rPr>
        <w:t>Demande de révisions à l’auteur-re</w:t>
      </w:r>
    </w:p>
    <w:p w14:paraId="5070736C" w14:textId="77777777" w:rsidR="00113EB5" w:rsidRPr="00113EB5" w:rsidRDefault="00113EB5" w:rsidP="00751CD4">
      <w:pPr>
        <w:spacing w:line="276" w:lineRule="auto"/>
        <w:ind w:left="709"/>
      </w:pPr>
      <w:r w:rsidRPr="00113EB5">
        <w:t>L’auteur devra apporter des modifications à sa soumission et une nouvelle étape d’évaluation pourrait être nécessaire.</w:t>
      </w:r>
    </w:p>
    <w:p w14:paraId="0508DA31" w14:textId="0826A6B5" w:rsidR="00113EB5" w:rsidRPr="00113EB5" w:rsidRDefault="00113EB5" w:rsidP="00751CD4">
      <w:pPr>
        <w:pStyle w:val="Sectionsimage"/>
        <w:spacing w:line="276" w:lineRule="auto"/>
        <w:ind w:left="0" w:firstLine="708"/>
        <w:jc w:val="left"/>
        <w:rPr>
          <w:rFonts w:ascii="Overpass" w:hAnsi="Overpass"/>
          <w:sz w:val="21"/>
          <w:szCs w:val="21"/>
        </w:rPr>
      </w:pPr>
      <w:r w:rsidRPr="00113EB5">
        <w:rPr>
          <w:rFonts w:ascii="Overpass" w:hAnsi="Overpass"/>
          <w:sz w:val="21"/>
          <w:szCs w:val="21"/>
        </w:rPr>
        <w:t>Accepter la soumission</w:t>
      </w:r>
    </w:p>
    <w:p w14:paraId="3FA7491E" w14:textId="77777777" w:rsidR="00113EB5" w:rsidRPr="00113EB5" w:rsidRDefault="00113EB5" w:rsidP="00751CD4">
      <w:pPr>
        <w:spacing w:line="276" w:lineRule="auto"/>
        <w:ind w:left="708"/>
      </w:pPr>
      <w:r w:rsidRPr="00113EB5">
        <w:t>La soumission est acceptée et passe à l’étape de révision.</w:t>
      </w:r>
    </w:p>
    <w:p w14:paraId="0FACCA09" w14:textId="77777777" w:rsidR="00113EB5" w:rsidRPr="00113EB5" w:rsidRDefault="00113EB5" w:rsidP="00751CD4">
      <w:pPr>
        <w:pStyle w:val="Sectionsimage"/>
        <w:spacing w:line="276" w:lineRule="auto"/>
        <w:ind w:firstLine="351"/>
        <w:jc w:val="left"/>
        <w:rPr>
          <w:rFonts w:ascii="Overpass" w:hAnsi="Overpass"/>
          <w:sz w:val="21"/>
          <w:szCs w:val="21"/>
        </w:rPr>
      </w:pPr>
      <w:r w:rsidRPr="00113EB5">
        <w:rPr>
          <w:rFonts w:ascii="Overpass" w:hAnsi="Overpass"/>
          <w:sz w:val="21"/>
          <w:szCs w:val="21"/>
        </w:rPr>
        <w:t>Refuser la soumission</w:t>
      </w:r>
    </w:p>
    <w:p w14:paraId="14EAF26C" w14:textId="02F2030B" w:rsidR="00C27510" w:rsidRPr="00113EB5" w:rsidRDefault="00113EB5" w:rsidP="00751CD4">
      <w:pPr>
        <w:spacing w:line="276" w:lineRule="auto"/>
        <w:ind w:left="708"/>
      </w:pPr>
      <w:r w:rsidRPr="00113EB5">
        <w:t xml:space="preserve">La soumission ne réussit pas l’évaluation et est refusée. La soumission passe à la section </w:t>
      </w:r>
      <w:r w:rsidRPr="00113EB5">
        <w:rPr>
          <w:i/>
        </w:rPr>
        <w:t>Refusées</w:t>
      </w:r>
      <w:r w:rsidRPr="00113EB5">
        <w:t>.</w:t>
      </w:r>
    </w:p>
    <w:p w14:paraId="77533259" w14:textId="2759EF92" w:rsidR="00EF1563" w:rsidRDefault="00544EA4" w:rsidP="003C51CC">
      <w:pPr>
        <w:spacing w:line="276" w:lineRule="auto"/>
      </w:pPr>
      <w:r w:rsidRPr="0048604F">
        <w:rPr>
          <w:noProof/>
        </w:rPr>
        <w:drawing>
          <wp:inline distT="0" distB="0" distL="0" distR="0" wp14:anchorId="40488928" wp14:editId="39C2AA8F">
            <wp:extent cx="5486400" cy="2874010"/>
            <wp:effectExtent l="19050" t="19050" r="19050" b="21590"/>
            <wp:docPr id="1519899792" name="Picture 1519899792" descr="Une image contenant texte, capture d’écran, logiciel, Page web&#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9899792" name="Image 1" descr="Une image contenant texte, capture d’écran, logiciel, Page web&#10;&#10;Description générée automatiquement"/>
                    <pic:cNvPicPr/>
                  </pic:nvPicPr>
                  <pic:blipFill>
                    <a:blip r:embed="rId72"/>
                    <a:stretch>
                      <a:fillRect/>
                    </a:stretch>
                  </pic:blipFill>
                  <pic:spPr>
                    <a:xfrm>
                      <a:off x="0" y="0"/>
                      <a:ext cx="5486400" cy="2874010"/>
                    </a:xfrm>
                    <a:prstGeom prst="rect">
                      <a:avLst/>
                    </a:prstGeom>
                    <a:ln w="3175">
                      <a:solidFill>
                        <a:schemeClr val="tx1"/>
                      </a:solidFill>
                    </a:ln>
                  </pic:spPr>
                </pic:pic>
              </a:graphicData>
            </a:graphic>
          </wp:inline>
        </w:drawing>
      </w:r>
    </w:p>
    <w:p w14:paraId="1FB64CE9" w14:textId="77777777" w:rsidR="00C162E4" w:rsidRPr="00C162E4" w:rsidRDefault="00C162E4" w:rsidP="00C162E4">
      <w:pPr>
        <w:pStyle w:val="Titre4"/>
        <w:spacing w:line="276" w:lineRule="auto"/>
      </w:pPr>
      <w:bookmarkStart w:id="234" w:name="_Toc532994507"/>
      <w:bookmarkStart w:id="235" w:name="_Toc81989955"/>
      <w:bookmarkStart w:id="236" w:name="_Toc81979137"/>
      <w:bookmarkStart w:id="237" w:name="_Toc216255917"/>
      <w:bookmarkStart w:id="238" w:name="_Toc216445501"/>
      <w:bookmarkStart w:id="239" w:name="_Toc224826560"/>
      <w:r w:rsidRPr="00C162E4">
        <w:t>Demandes de révisions</w:t>
      </w:r>
      <w:bookmarkEnd w:id="234"/>
      <w:bookmarkEnd w:id="235"/>
      <w:bookmarkEnd w:id="236"/>
      <w:bookmarkEnd w:id="237"/>
      <w:bookmarkEnd w:id="238"/>
      <w:bookmarkEnd w:id="239"/>
    </w:p>
    <w:p w14:paraId="2FB15ADE" w14:textId="77777777" w:rsidR="00C162E4" w:rsidRPr="00C162E4" w:rsidRDefault="00C162E4" w:rsidP="00C162E4">
      <w:pPr>
        <w:spacing w:line="276" w:lineRule="auto"/>
      </w:pPr>
      <w:r w:rsidRPr="00C162E4">
        <w:t xml:space="preserve">Au stade de décision éditoriale, la décision la plus fréquente est la demande de révision à l’auteur. Il faut alors cliquer sur le bouton </w:t>
      </w:r>
      <w:r w:rsidRPr="00C162E4">
        <w:rPr>
          <w:b/>
        </w:rPr>
        <w:t>Demande de révision à l’auteur-e</w:t>
      </w:r>
      <w:r w:rsidRPr="00C162E4">
        <w:t xml:space="preserve">. </w:t>
      </w:r>
    </w:p>
    <w:p w14:paraId="41F7B06B" w14:textId="77777777" w:rsidR="00C162E4" w:rsidRPr="00C162E4" w:rsidRDefault="00C162E4" w:rsidP="00C162E4">
      <w:pPr>
        <w:pStyle w:val="tapes"/>
        <w:numPr>
          <w:ilvl w:val="0"/>
          <w:numId w:val="0"/>
        </w:numPr>
        <w:spacing w:line="276" w:lineRule="auto"/>
        <w:rPr>
          <w:rFonts w:ascii="Overpass" w:hAnsi="Overpass"/>
          <w:sz w:val="21"/>
          <w:szCs w:val="21"/>
        </w:rPr>
      </w:pPr>
      <w:r w:rsidRPr="00C162E4">
        <w:rPr>
          <w:rFonts w:ascii="Overpass" w:hAnsi="Overpass"/>
          <w:sz w:val="21"/>
          <w:szCs w:val="21"/>
        </w:rPr>
        <w:t xml:space="preserve">Dans la fenêtre qui s’affiche, vous devez choisir une option qui permet de mentionner à l’auteur si ses révisions seront ou non l’objet d’un nouveau cycle d’évaluation. Le courriel envoyé par la suite sera adapté à l’option choisie. </w:t>
      </w:r>
    </w:p>
    <w:p w14:paraId="480EA9CB" w14:textId="6A5EA16E" w:rsidR="00EF1563" w:rsidRDefault="00BC262B" w:rsidP="003C51CC">
      <w:pPr>
        <w:spacing w:line="276" w:lineRule="auto"/>
      </w:pPr>
      <w:r w:rsidRPr="00963DFA">
        <w:rPr>
          <w:noProof/>
        </w:rPr>
        <w:lastRenderedPageBreak/>
        <w:drawing>
          <wp:inline distT="0" distB="0" distL="0" distR="0" wp14:anchorId="4B63F9B0" wp14:editId="556EB106">
            <wp:extent cx="5486400" cy="1943735"/>
            <wp:effectExtent l="19050" t="19050" r="19050" b="18415"/>
            <wp:docPr id="1351146236" name="Picture 1351146236" descr="Une image contenant texte, Police, ligne, capture d’écran&#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1146236" name="Image 1" descr="Une image contenant texte, Police, ligne, capture d’écran&#10;&#10;Description générée automatiquement"/>
                    <pic:cNvPicPr/>
                  </pic:nvPicPr>
                  <pic:blipFill>
                    <a:blip r:embed="rId73"/>
                    <a:stretch>
                      <a:fillRect/>
                    </a:stretch>
                  </pic:blipFill>
                  <pic:spPr>
                    <a:xfrm>
                      <a:off x="0" y="0"/>
                      <a:ext cx="5486400" cy="1943735"/>
                    </a:xfrm>
                    <a:prstGeom prst="rect">
                      <a:avLst/>
                    </a:prstGeom>
                    <a:ln w="3175">
                      <a:solidFill>
                        <a:schemeClr val="tx1"/>
                      </a:solidFill>
                    </a:ln>
                  </pic:spPr>
                </pic:pic>
              </a:graphicData>
            </a:graphic>
          </wp:inline>
        </w:drawing>
      </w:r>
    </w:p>
    <w:p w14:paraId="576EB6A2" w14:textId="77777777" w:rsidR="00654369" w:rsidRPr="00654369" w:rsidRDefault="00654369" w:rsidP="00654369">
      <w:pPr>
        <w:pStyle w:val="tapes"/>
        <w:numPr>
          <w:ilvl w:val="0"/>
          <w:numId w:val="0"/>
        </w:numPr>
        <w:spacing w:line="276" w:lineRule="auto"/>
        <w:rPr>
          <w:rFonts w:ascii="Overpass" w:hAnsi="Overpass"/>
          <w:sz w:val="21"/>
          <w:szCs w:val="21"/>
        </w:rPr>
      </w:pPr>
      <w:r w:rsidRPr="00654369">
        <w:rPr>
          <w:rFonts w:ascii="Overpass" w:hAnsi="Overpass"/>
          <w:sz w:val="21"/>
          <w:szCs w:val="21"/>
        </w:rPr>
        <w:t>Ensuite, vous accéderez à une page pour envoyer un courriel à l’auteur avec les résultats des évaluations. Ceux-ci peuvent être envoyés de deux façons : en joignant des fichiers ou en insérant dans le courriel la recommandation des évaluateurs et le contenu de leurs formulaires d’évaluation.</w:t>
      </w:r>
    </w:p>
    <w:p w14:paraId="23018833" w14:textId="0E33AD85" w:rsidR="00A06E58" w:rsidRDefault="00816B56" w:rsidP="00EF1563">
      <w:r w:rsidRPr="001036CB">
        <w:rPr>
          <w:noProof/>
          <w:sz w:val="19"/>
          <w:szCs w:val="19"/>
        </w:rPr>
        <w:drawing>
          <wp:inline distT="0" distB="0" distL="0" distR="0" wp14:anchorId="6F947E9C" wp14:editId="2ECA28D3">
            <wp:extent cx="5486400" cy="3698240"/>
            <wp:effectExtent l="19050" t="19050" r="19050" b="16510"/>
            <wp:docPr id="2140373864" name="Picture 2140373864" descr="Une image contenant texte, capture d’écran,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0373864" name="Image 1" descr="Une image contenant texte, capture d’écran, Police, nombre&#10;&#10;Description générée automatiquement"/>
                    <pic:cNvPicPr/>
                  </pic:nvPicPr>
                  <pic:blipFill>
                    <a:blip r:embed="rId74"/>
                    <a:stretch>
                      <a:fillRect/>
                    </a:stretch>
                  </pic:blipFill>
                  <pic:spPr>
                    <a:xfrm>
                      <a:off x="0" y="0"/>
                      <a:ext cx="5486400" cy="3698240"/>
                    </a:xfrm>
                    <a:prstGeom prst="rect">
                      <a:avLst/>
                    </a:prstGeom>
                    <a:ln w="3175">
                      <a:solidFill>
                        <a:schemeClr val="tx1"/>
                      </a:solidFill>
                    </a:ln>
                  </pic:spPr>
                </pic:pic>
              </a:graphicData>
            </a:graphic>
          </wp:inline>
        </w:drawing>
      </w:r>
    </w:p>
    <w:p w14:paraId="1AC7DCE2" w14:textId="77777777" w:rsidR="002F78A8" w:rsidRPr="002F78A8" w:rsidRDefault="002F78A8" w:rsidP="002F78A8">
      <w:pPr>
        <w:pStyle w:val="Titre5"/>
        <w:spacing w:line="276" w:lineRule="auto"/>
      </w:pPr>
      <w:bookmarkStart w:id="240" w:name="_Toc224826561"/>
      <w:r w:rsidRPr="002F78A8">
        <w:t>Joindre un ou des fichiers</w:t>
      </w:r>
      <w:bookmarkEnd w:id="240"/>
    </w:p>
    <w:p w14:paraId="00719183" w14:textId="77777777" w:rsidR="002F78A8" w:rsidRPr="002F78A8" w:rsidRDefault="002F78A8" w:rsidP="002F78A8">
      <w:pPr>
        <w:pStyle w:val="tapes"/>
        <w:numPr>
          <w:ilvl w:val="0"/>
          <w:numId w:val="0"/>
        </w:numPr>
        <w:spacing w:line="276" w:lineRule="auto"/>
        <w:rPr>
          <w:rFonts w:ascii="Overpass" w:hAnsi="Overpass"/>
          <w:sz w:val="21"/>
          <w:szCs w:val="21"/>
        </w:rPr>
      </w:pPr>
      <w:r w:rsidRPr="002F78A8">
        <w:rPr>
          <w:rFonts w:ascii="Overpass" w:hAnsi="Overpass"/>
          <w:sz w:val="21"/>
          <w:szCs w:val="21"/>
        </w:rPr>
        <w:t>Cette option vous permet de choisir des fichiers selon quatre méthodes :</w:t>
      </w:r>
    </w:p>
    <w:p w14:paraId="1FE8060A" w14:textId="77777777" w:rsidR="002F78A8" w:rsidRPr="002F78A8" w:rsidRDefault="002F78A8" w:rsidP="00CF6319">
      <w:pPr>
        <w:pStyle w:val="tapes"/>
        <w:numPr>
          <w:ilvl w:val="0"/>
          <w:numId w:val="27"/>
        </w:numPr>
        <w:spacing w:line="276" w:lineRule="auto"/>
        <w:rPr>
          <w:rFonts w:ascii="Overpass" w:hAnsi="Overpass"/>
          <w:sz w:val="21"/>
          <w:szCs w:val="21"/>
        </w:rPr>
      </w:pPr>
      <w:r w:rsidRPr="002F78A8">
        <w:rPr>
          <w:rFonts w:ascii="Overpass" w:hAnsi="Overpass"/>
          <w:b/>
          <w:bCs/>
          <w:sz w:val="21"/>
          <w:szCs w:val="21"/>
        </w:rPr>
        <w:t>Téléverser un fichier</w:t>
      </w:r>
      <w:r w:rsidRPr="002F78A8">
        <w:rPr>
          <w:rFonts w:ascii="Overpass" w:hAnsi="Overpass"/>
          <w:sz w:val="21"/>
          <w:szCs w:val="21"/>
        </w:rPr>
        <w:t> : permet de choisir un fichier sur votre poste de travail et de le joindre au courriel, par exemple un fichier synthèse des évaluations.</w:t>
      </w:r>
    </w:p>
    <w:p w14:paraId="233C70FF" w14:textId="77777777" w:rsidR="002F78A8" w:rsidRPr="002F78A8" w:rsidRDefault="002F78A8" w:rsidP="00CF6319">
      <w:pPr>
        <w:pStyle w:val="tapes"/>
        <w:numPr>
          <w:ilvl w:val="0"/>
          <w:numId w:val="27"/>
        </w:numPr>
        <w:spacing w:line="276" w:lineRule="auto"/>
        <w:rPr>
          <w:rFonts w:ascii="Overpass" w:hAnsi="Overpass"/>
          <w:sz w:val="21"/>
          <w:szCs w:val="21"/>
        </w:rPr>
      </w:pPr>
      <w:r w:rsidRPr="002F78A8">
        <w:rPr>
          <w:rFonts w:ascii="Overpass" w:hAnsi="Overpass"/>
          <w:b/>
          <w:bCs/>
          <w:sz w:val="21"/>
          <w:szCs w:val="21"/>
        </w:rPr>
        <w:t>Fichiers d’évaluation</w:t>
      </w:r>
      <w:r w:rsidRPr="002F78A8">
        <w:rPr>
          <w:rFonts w:ascii="Overpass" w:hAnsi="Overpass"/>
          <w:sz w:val="21"/>
          <w:szCs w:val="21"/>
        </w:rPr>
        <w:t xml:space="preserve"> : permet de joindre les fichiers fournis par les évaluateurs à la suite de leur évaluation. ATTENTION : ces fichiers doivent avoir été anonymisés au préalable si la revue a un processus d’évaluation en double aveugle (voir la section du </w:t>
      </w:r>
      <w:hyperlink w:anchor="_Rendre_l’auteur_anonyme" w:history="1">
        <w:r w:rsidRPr="002F78A8">
          <w:rPr>
            <w:rStyle w:val="Lienhypertexte"/>
            <w:rFonts w:ascii="Overpass" w:hAnsi="Overpass"/>
            <w:sz w:val="21"/>
            <w:szCs w:val="21"/>
          </w:rPr>
          <w:t>guide sur l’anonymisation des documents.</w:t>
        </w:r>
      </w:hyperlink>
      <w:r w:rsidRPr="002F78A8">
        <w:rPr>
          <w:rFonts w:ascii="Overpass" w:hAnsi="Overpass"/>
          <w:sz w:val="21"/>
          <w:szCs w:val="21"/>
        </w:rPr>
        <w:t>).</w:t>
      </w:r>
    </w:p>
    <w:p w14:paraId="60C7B0ED" w14:textId="77777777" w:rsidR="002F78A8" w:rsidRPr="002F78A8" w:rsidRDefault="002F78A8" w:rsidP="00CF6319">
      <w:pPr>
        <w:pStyle w:val="tapes"/>
        <w:numPr>
          <w:ilvl w:val="0"/>
          <w:numId w:val="27"/>
        </w:numPr>
        <w:spacing w:line="276" w:lineRule="auto"/>
        <w:rPr>
          <w:rFonts w:ascii="Overpass" w:hAnsi="Overpass"/>
          <w:sz w:val="21"/>
          <w:szCs w:val="21"/>
        </w:rPr>
      </w:pPr>
      <w:r w:rsidRPr="002F78A8">
        <w:rPr>
          <w:rFonts w:ascii="Overpass" w:hAnsi="Overpass"/>
          <w:b/>
          <w:bCs/>
          <w:sz w:val="21"/>
          <w:szCs w:val="21"/>
        </w:rPr>
        <w:lastRenderedPageBreak/>
        <w:t>Fichiers de la soumission </w:t>
      </w:r>
      <w:r w:rsidRPr="002F78A8">
        <w:rPr>
          <w:rFonts w:ascii="Overpass" w:hAnsi="Overpass"/>
          <w:sz w:val="21"/>
          <w:szCs w:val="21"/>
        </w:rPr>
        <w:t>: permet de joindre des fichiers révisés téléversés par l’auteur.</w:t>
      </w:r>
    </w:p>
    <w:p w14:paraId="67DB64D3" w14:textId="77777777" w:rsidR="002F78A8" w:rsidRPr="002F78A8" w:rsidRDefault="002F78A8" w:rsidP="00CF6319">
      <w:pPr>
        <w:pStyle w:val="tapes"/>
        <w:numPr>
          <w:ilvl w:val="0"/>
          <w:numId w:val="27"/>
        </w:numPr>
        <w:spacing w:line="276" w:lineRule="auto"/>
        <w:rPr>
          <w:rFonts w:ascii="Overpass" w:hAnsi="Overpass"/>
          <w:sz w:val="21"/>
          <w:szCs w:val="21"/>
        </w:rPr>
      </w:pPr>
      <w:r w:rsidRPr="002F78A8">
        <w:rPr>
          <w:rFonts w:ascii="Overpass" w:hAnsi="Overpass"/>
          <w:b/>
          <w:bCs/>
          <w:sz w:val="21"/>
          <w:szCs w:val="21"/>
        </w:rPr>
        <w:t xml:space="preserve">Fichiers de la bibliothèque : </w:t>
      </w:r>
      <w:r w:rsidRPr="002F78A8">
        <w:rPr>
          <w:rFonts w:ascii="Overpass" w:hAnsi="Overpass"/>
          <w:sz w:val="21"/>
          <w:szCs w:val="21"/>
        </w:rPr>
        <w:t>permet de joindre des fichiers ayant été préalablement téléversés dans la Bibliothèque de la soumission (recommandé) ou de l’éditeur.</w:t>
      </w:r>
    </w:p>
    <w:p w14:paraId="3BADA6AE" w14:textId="74E4815E" w:rsidR="00816B56" w:rsidRPr="002F78A8" w:rsidRDefault="002F78A8" w:rsidP="002F78A8">
      <w:pPr>
        <w:pStyle w:val="tapes"/>
        <w:numPr>
          <w:ilvl w:val="0"/>
          <w:numId w:val="0"/>
        </w:numPr>
        <w:spacing w:line="276" w:lineRule="auto"/>
        <w:rPr>
          <w:rFonts w:ascii="Overpass" w:hAnsi="Overpass"/>
          <w:sz w:val="21"/>
          <w:szCs w:val="21"/>
        </w:rPr>
      </w:pPr>
      <w:r w:rsidRPr="002F78A8">
        <w:rPr>
          <w:rFonts w:ascii="Overpass" w:hAnsi="Overpass"/>
          <w:sz w:val="21"/>
          <w:szCs w:val="21"/>
        </w:rPr>
        <w:t>Une fois ajoutés, les fichiers apparaissent sous le courriel. Ils peuvent être supprimés à l’aide du X rouge.</w:t>
      </w:r>
    </w:p>
    <w:p w14:paraId="58810F63" w14:textId="6F546676" w:rsidR="00EF1563" w:rsidRDefault="002F63F5" w:rsidP="00EF1563">
      <w:r>
        <w:rPr>
          <w:noProof/>
        </w:rPr>
        <w:drawing>
          <wp:inline distT="0" distB="0" distL="0" distR="0" wp14:anchorId="13EBBEB9" wp14:editId="56006A71">
            <wp:extent cx="5486400" cy="2055495"/>
            <wp:effectExtent l="19050" t="19050" r="19050" b="20955"/>
            <wp:docPr id="339064302" name="Picture 339064302" descr="Une image contenant texte, capture d’écran,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9064302" name="Image 1" descr="Une image contenant texte, capture d’écran, Police, nombre&#10;&#10;Description générée automatiquement"/>
                    <pic:cNvPicPr/>
                  </pic:nvPicPr>
                  <pic:blipFill>
                    <a:blip r:embed="rId75"/>
                    <a:stretch>
                      <a:fillRect/>
                    </a:stretch>
                  </pic:blipFill>
                  <pic:spPr>
                    <a:xfrm>
                      <a:off x="0" y="0"/>
                      <a:ext cx="5486400" cy="2055495"/>
                    </a:xfrm>
                    <a:prstGeom prst="rect">
                      <a:avLst/>
                    </a:prstGeom>
                    <a:ln w="3175">
                      <a:solidFill>
                        <a:schemeClr val="tx1"/>
                      </a:solidFill>
                    </a:ln>
                  </pic:spPr>
                </pic:pic>
              </a:graphicData>
            </a:graphic>
          </wp:inline>
        </w:drawing>
      </w:r>
    </w:p>
    <w:p w14:paraId="3AA80642" w14:textId="77777777" w:rsidR="0015609D" w:rsidRDefault="0015609D" w:rsidP="0015609D">
      <w:pPr>
        <w:pStyle w:val="Titre5"/>
        <w:spacing w:line="276" w:lineRule="auto"/>
      </w:pPr>
      <w:bookmarkStart w:id="241" w:name="_Toc224826562"/>
      <w:r>
        <w:t>Insérer le contenu</w:t>
      </w:r>
      <w:bookmarkEnd w:id="241"/>
    </w:p>
    <w:p w14:paraId="5B04D4E3" w14:textId="77777777" w:rsidR="0015609D" w:rsidRDefault="0015609D" w:rsidP="0015609D">
      <w:pPr>
        <w:spacing w:line="276" w:lineRule="auto"/>
      </w:pPr>
      <w:r>
        <w:t xml:space="preserve">Le contenu de tous les formulaires d’évaluation sera inséré dans le corps du courriel. </w:t>
      </w:r>
      <w:r w:rsidRPr="00B83717">
        <w:t xml:space="preserve">Pour ce faire, </w:t>
      </w:r>
      <w:r w:rsidRPr="008B4115">
        <w:rPr>
          <w:u w:val="single"/>
        </w:rPr>
        <w:t>positionnez votre curseur dans le courriel à l’endroit où vous souhaitez que le contenu apparaisse</w:t>
      </w:r>
      <w:r>
        <w:t xml:space="preserve"> et </w:t>
      </w:r>
      <w:r w:rsidRPr="00B83717">
        <w:t xml:space="preserve">cliquez sur </w:t>
      </w:r>
      <w:r w:rsidRPr="00B83717">
        <w:rPr>
          <w:b/>
          <w:bCs/>
        </w:rPr>
        <w:t>Insérer le contenu</w:t>
      </w:r>
      <w:r w:rsidRPr="00B83717">
        <w:t xml:space="preserve">, choisissez la première option et cliquez sur le bouton </w:t>
      </w:r>
      <w:r w:rsidRPr="00B83717">
        <w:rPr>
          <w:b/>
          <w:bCs/>
        </w:rPr>
        <w:t>Insérer</w:t>
      </w:r>
      <w:r w:rsidRPr="00B83717">
        <w:t>.</w:t>
      </w:r>
      <w:r>
        <w:t xml:space="preserve"> Vous avez la possibilité de les éditer ou de les supprimer si vous changer d’idée.</w:t>
      </w:r>
    </w:p>
    <w:p w14:paraId="20250FF2" w14:textId="422B12F7" w:rsidR="002F63F5" w:rsidRDefault="00AC626A" w:rsidP="00EF1563">
      <w:r w:rsidRPr="003C02A1">
        <w:rPr>
          <w:noProof/>
        </w:rPr>
        <w:drawing>
          <wp:inline distT="0" distB="0" distL="0" distR="0" wp14:anchorId="09837403" wp14:editId="1306483F">
            <wp:extent cx="5486400" cy="3131820"/>
            <wp:effectExtent l="19050" t="19050" r="19050" b="11430"/>
            <wp:docPr id="1176014858" name="Picture 1176014858" descr="Une image contenant texte, capture d’écran,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6014858" name="Image 1" descr="Une image contenant texte, capture d’écran, Police, nombre&#10;&#10;Description générée automatiquement"/>
                    <pic:cNvPicPr/>
                  </pic:nvPicPr>
                  <pic:blipFill>
                    <a:blip r:embed="rId76"/>
                    <a:stretch>
                      <a:fillRect/>
                    </a:stretch>
                  </pic:blipFill>
                  <pic:spPr>
                    <a:xfrm>
                      <a:off x="0" y="0"/>
                      <a:ext cx="5486400" cy="3131820"/>
                    </a:xfrm>
                    <a:prstGeom prst="rect">
                      <a:avLst/>
                    </a:prstGeom>
                    <a:ln w="3175">
                      <a:solidFill>
                        <a:schemeClr val="tx1"/>
                      </a:solidFill>
                    </a:ln>
                  </pic:spPr>
                </pic:pic>
              </a:graphicData>
            </a:graphic>
          </wp:inline>
        </w:drawing>
      </w:r>
    </w:p>
    <w:p w14:paraId="6B21A31A" w14:textId="77777777" w:rsidR="00880286" w:rsidRPr="00880286" w:rsidRDefault="00880286" w:rsidP="00880286">
      <w:pPr>
        <w:pStyle w:val="tapes"/>
        <w:numPr>
          <w:ilvl w:val="0"/>
          <w:numId w:val="0"/>
        </w:numPr>
        <w:spacing w:line="276" w:lineRule="auto"/>
        <w:jc w:val="left"/>
        <w:rPr>
          <w:rFonts w:ascii="Overpass" w:hAnsi="Overpass"/>
          <w:sz w:val="21"/>
          <w:szCs w:val="21"/>
        </w:rPr>
      </w:pPr>
      <w:r w:rsidRPr="00880286">
        <w:rPr>
          <w:rFonts w:ascii="Overpass" w:hAnsi="Overpass"/>
          <w:sz w:val="21"/>
          <w:szCs w:val="21"/>
        </w:rPr>
        <w:t xml:space="preserve">Cliquez sur </w:t>
      </w:r>
      <w:r w:rsidRPr="00880286">
        <w:rPr>
          <w:rFonts w:ascii="Overpass" w:hAnsi="Overpass"/>
          <w:b/>
          <w:bCs/>
          <w:sz w:val="21"/>
          <w:szCs w:val="21"/>
        </w:rPr>
        <w:t>Continuer</w:t>
      </w:r>
      <w:r w:rsidRPr="00880286">
        <w:rPr>
          <w:rFonts w:ascii="Overpass" w:hAnsi="Overpass"/>
          <w:sz w:val="21"/>
          <w:szCs w:val="21"/>
        </w:rPr>
        <w:t xml:space="preserve"> une fois le courriel complété. Vous accéderez à une page vous permettant d’envoyer un courriel aux évaluateurs. Vous pouvez outrepasser cette étape en cliquant sur le lien </w:t>
      </w:r>
      <w:r w:rsidRPr="00880286">
        <w:rPr>
          <w:rFonts w:ascii="Overpass" w:hAnsi="Overpass"/>
          <w:b/>
          <w:bCs/>
          <w:sz w:val="21"/>
          <w:szCs w:val="21"/>
        </w:rPr>
        <w:t>Passer outre ce courriel</w:t>
      </w:r>
      <w:r w:rsidRPr="00880286">
        <w:rPr>
          <w:rFonts w:ascii="Overpass" w:hAnsi="Overpass"/>
          <w:sz w:val="21"/>
          <w:szCs w:val="21"/>
        </w:rPr>
        <w:t xml:space="preserve"> au bas de la page.</w:t>
      </w:r>
    </w:p>
    <w:p w14:paraId="047AFB63" w14:textId="77777777" w:rsidR="00880286" w:rsidRPr="00880286" w:rsidRDefault="00880286" w:rsidP="00880286">
      <w:pPr>
        <w:pStyle w:val="tapes"/>
        <w:numPr>
          <w:ilvl w:val="0"/>
          <w:numId w:val="0"/>
        </w:numPr>
        <w:spacing w:line="276" w:lineRule="auto"/>
        <w:jc w:val="left"/>
        <w:rPr>
          <w:rFonts w:ascii="Overpass" w:hAnsi="Overpass"/>
          <w:sz w:val="21"/>
          <w:szCs w:val="21"/>
        </w:rPr>
      </w:pPr>
    </w:p>
    <w:p w14:paraId="7D0AAE66" w14:textId="77777777" w:rsidR="00880286" w:rsidRPr="00880286" w:rsidRDefault="00880286" w:rsidP="00880286">
      <w:pPr>
        <w:pStyle w:val="tapes"/>
        <w:numPr>
          <w:ilvl w:val="0"/>
          <w:numId w:val="0"/>
        </w:numPr>
        <w:spacing w:line="276" w:lineRule="auto"/>
        <w:jc w:val="left"/>
        <w:rPr>
          <w:rFonts w:ascii="Overpass" w:hAnsi="Overpass"/>
          <w:sz w:val="21"/>
          <w:szCs w:val="21"/>
        </w:rPr>
      </w:pPr>
      <w:r w:rsidRPr="00880286">
        <w:rPr>
          <w:rFonts w:ascii="Overpass" w:hAnsi="Overpass"/>
          <w:sz w:val="21"/>
          <w:szCs w:val="21"/>
        </w:rPr>
        <w:t xml:space="preserve">Cliquez sur le bouton </w:t>
      </w:r>
      <w:r w:rsidRPr="00880286">
        <w:rPr>
          <w:rFonts w:ascii="Overpass" w:hAnsi="Overpass"/>
          <w:b/>
          <w:bCs/>
          <w:sz w:val="21"/>
          <w:szCs w:val="21"/>
        </w:rPr>
        <w:t>Enregistrer la décision</w:t>
      </w:r>
      <w:r w:rsidRPr="00880286">
        <w:rPr>
          <w:rFonts w:ascii="Overpass" w:hAnsi="Overpass"/>
          <w:sz w:val="21"/>
          <w:szCs w:val="21"/>
        </w:rPr>
        <w:t xml:space="preserve"> pour clore le processus et envoyer le courriel à l’auteur. Le message </w:t>
      </w:r>
      <w:r w:rsidRPr="00880286">
        <w:rPr>
          <w:rFonts w:ascii="Overpass" w:hAnsi="Overpass"/>
          <w:i/>
          <w:iCs/>
          <w:sz w:val="21"/>
          <w:szCs w:val="21"/>
        </w:rPr>
        <w:t>Les révisions ont été demandées</w:t>
      </w:r>
      <w:r w:rsidRPr="00880286">
        <w:rPr>
          <w:rFonts w:ascii="Overpass" w:hAnsi="Overpass"/>
          <w:sz w:val="21"/>
          <w:szCs w:val="21"/>
        </w:rPr>
        <w:t xml:space="preserve"> au haut de la page de la soumission confirme que la décision a bien été enregistrée et que l’auteur a reçu la demande de correction.</w:t>
      </w:r>
    </w:p>
    <w:p w14:paraId="1DD16A0E" w14:textId="77777777" w:rsidR="00880286" w:rsidRPr="00880286" w:rsidRDefault="00880286" w:rsidP="00880286">
      <w:pPr>
        <w:pStyle w:val="Titre4"/>
        <w:spacing w:line="276" w:lineRule="auto"/>
      </w:pPr>
      <w:bookmarkStart w:id="242" w:name="_Toc216255918"/>
      <w:bookmarkStart w:id="243" w:name="_Toc216445502"/>
      <w:bookmarkStart w:id="244" w:name="_Toc224826563"/>
      <w:r w:rsidRPr="00880286">
        <w:t>Révisions de l’auteur</w:t>
      </w:r>
      <w:bookmarkEnd w:id="242"/>
      <w:bookmarkEnd w:id="243"/>
      <w:bookmarkEnd w:id="244"/>
    </w:p>
    <w:p w14:paraId="05DE5D40" w14:textId="77777777" w:rsidR="00880286" w:rsidRPr="00880286" w:rsidRDefault="00880286" w:rsidP="00880286">
      <w:pPr>
        <w:spacing w:line="276" w:lineRule="auto"/>
      </w:pPr>
      <w:r w:rsidRPr="00880286">
        <w:t>Lorsque l’auteur téléverse ses révisions, un courriel est envoyé au contact principal de la revue et au rédacteur assigné.</w:t>
      </w:r>
    </w:p>
    <w:p w14:paraId="3EAC22A3" w14:textId="77777777" w:rsidR="00880286" w:rsidRPr="00880286" w:rsidRDefault="00880286" w:rsidP="00880286">
      <w:pPr>
        <w:spacing w:line="276" w:lineRule="auto"/>
      </w:pPr>
      <w:r w:rsidRPr="00880286">
        <w:t xml:space="preserve">Vous verrez aussi le fichier de la soumission envoyée par l’auteur dans la soumission, sous l’onglet </w:t>
      </w:r>
      <w:r w:rsidRPr="00880286">
        <w:rPr>
          <w:i/>
        </w:rPr>
        <w:t>Évaluation</w:t>
      </w:r>
      <w:r w:rsidRPr="00880286">
        <w:t xml:space="preserve">, section </w:t>
      </w:r>
      <w:r w:rsidRPr="00880286">
        <w:rPr>
          <w:i/>
        </w:rPr>
        <w:t>Révisions.</w:t>
      </w:r>
    </w:p>
    <w:p w14:paraId="6CB99E81" w14:textId="77777777" w:rsidR="00880286" w:rsidRPr="00880286" w:rsidRDefault="00880286" w:rsidP="00880286">
      <w:pPr>
        <w:spacing w:line="276" w:lineRule="auto"/>
      </w:pPr>
      <w:r w:rsidRPr="00880286">
        <w:t xml:space="preserve">En fonction des révisions reçues, le rédacteur doit prendre sa décision éditoriale, à savoir : </w:t>
      </w:r>
    </w:p>
    <w:p w14:paraId="2802AC28" w14:textId="77777777" w:rsidR="00880286" w:rsidRPr="00880286" w:rsidRDefault="00880286" w:rsidP="00CF6319">
      <w:pPr>
        <w:pStyle w:val="Paragraphedeliste"/>
        <w:numPr>
          <w:ilvl w:val="0"/>
          <w:numId w:val="29"/>
        </w:numPr>
        <w:spacing w:before="60" w:after="60" w:line="276" w:lineRule="auto"/>
      </w:pPr>
      <w:r w:rsidRPr="00880286">
        <w:t>Accepter la soumission;</w:t>
      </w:r>
    </w:p>
    <w:p w14:paraId="09934696" w14:textId="77777777" w:rsidR="00880286" w:rsidRPr="00880286" w:rsidRDefault="00880286" w:rsidP="00CF6319">
      <w:pPr>
        <w:pStyle w:val="Paragraphedeliste"/>
        <w:numPr>
          <w:ilvl w:val="0"/>
          <w:numId w:val="29"/>
        </w:numPr>
        <w:spacing w:before="60" w:after="60" w:line="276" w:lineRule="auto"/>
      </w:pPr>
      <w:r w:rsidRPr="00880286">
        <w:t>Refuser la soumission;</w:t>
      </w:r>
    </w:p>
    <w:p w14:paraId="7207A9FA" w14:textId="77777777" w:rsidR="00880286" w:rsidRPr="00880286" w:rsidRDefault="00880286" w:rsidP="00CF6319">
      <w:pPr>
        <w:pStyle w:val="Paragraphedeliste"/>
        <w:numPr>
          <w:ilvl w:val="0"/>
          <w:numId w:val="29"/>
        </w:numPr>
        <w:spacing w:before="60" w:after="60" w:line="276" w:lineRule="auto"/>
      </w:pPr>
      <w:r w:rsidRPr="00880286">
        <w:t>Enclencher un 2</w:t>
      </w:r>
      <w:r w:rsidRPr="00880286">
        <w:rPr>
          <w:vertAlign w:val="superscript"/>
        </w:rPr>
        <w:t>e</w:t>
      </w:r>
      <w:r w:rsidRPr="00880286">
        <w:t xml:space="preserve"> cycle d’évaluation.</w:t>
      </w:r>
    </w:p>
    <w:p w14:paraId="2B10D295" w14:textId="77777777" w:rsidR="00880286" w:rsidRPr="00880286" w:rsidRDefault="00880286" w:rsidP="00880286">
      <w:pPr>
        <w:spacing w:line="276" w:lineRule="auto"/>
      </w:pPr>
      <w:r w:rsidRPr="00880286">
        <w:t>Pour enregistrer les 2 premières décisions, utilisez les boutons à droite.</w:t>
      </w:r>
    </w:p>
    <w:p w14:paraId="06850B8C" w14:textId="3222C1F4" w:rsidR="00EF1563" w:rsidRPr="00EF1563" w:rsidRDefault="00543099" w:rsidP="00EF1563">
      <w:r>
        <w:rPr>
          <w:noProof/>
        </w:rPr>
        <w:drawing>
          <wp:inline distT="0" distB="0" distL="0" distR="0" wp14:anchorId="3DCFED6C" wp14:editId="541201C4">
            <wp:extent cx="5971540" cy="2657475"/>
            <wp:effectExtent l="19050" t="19050" r="10160" b="28575"/>
            <wp:docPr id="636573799" name="Imag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77" cstate="print">
                      <a:extLst>
                        <a:ext uri="{28A0092B-C50C-407E-A947-70E740481C1C}">
                          <a14:useLocalDpi xmlns:a14="http://schemas.microsoft.com/office/drawing/2010/main" val="0"/>
                        </a:ext>
                      </a:extLst>
                    </a:blip>
                    <a:srcRect/>
                    <a:stretch>
                      <a:fillRect/>
                    </a:stretch>
                  </pic:blipFill>
                  <pic:spPr bwMode="auto">
                    <a:xfrm>
                      <a:off x="0" y="0"/>
                      <a:ext cx="5971540" cy="2657475"/>
                    </a:xfrm>
                    <a:prstGeom prst="rect">
                      <a:avLst/>
                    </a:prstGeom>
                    <a:noFill/>
                    <a:ln>
                      <a:solidFill>
                        <a:schemeClr val="tx1"/>
                      </a:solidFill>
                    </a:ln>
                  </pic:spPr>
                </pic:pic>
              </a:graphicData>
            </a:graphic>
          </wp:inline>
        </w:drawing>
      </w:r>
    </w:p>
    <w:p w14:paraId="2D8EAE2C" w14:textId="77777777" w:rsidR="001C1CDE" w:rsidRPr="001C1CDE" w:rsidRDefault="001C1CDE" w:rsidP="001C1CDE">
      <w:pPr>
        <w:pStyle w:val="Titre5"/>
        <w:spacing w:line="276" w:lineRule="auto"/>
      </w:pPr>
      <w:bookmarkStart w:id="245" w:name="_Toc224826564"/>
      <w:bookmarkStart w:id="246" w:name="_Toc532994509"/>
      <w:bookmarkStart w:id="247" w:name="_Toc81979139"/>
      <w:r w:rsidRPr="001C1CDE">
        <w:t>Accepter la soumission</w:t>
      </w:r>
      <w:bookmarkEnd w:id="245"/>
    </w:p>
    <w:p w14:paraId="55BC9CBC" w14:textId="77777777" w:rsidR="001C1CDE" w:rsidRPr="001C1CDE" w:rsidRDefault="001C1CDE" w:rsidP="001C1CDE">
      <w:pPr>
        <w:spacing w:line="276" w:lineRule="auto"/>
      </w:pPr>
      <w:r w:rsidRPr="001C1CDE">
        <w:t xml:space="preserve">Cliquer sur ce bouton vous mènera à une page pour envoyer un courriel qui informe l’auteur de votre décision qui sera suivie d’une page pour aviser les évaluateurs de la décision prise, puis d’une page où vous pouvez choisir le ou les fichiers à envoyer à l’étape de révision. </w:t>
      </w:r>
    </w:p>
    <w:p w14:paraId="3FD5AE77" w14:textId="77777777" w:rsidR="001C1CDE" w:rsidRPr="001C1CDE" w:rsidRDefault="001C1CDE" w:rsidP="001C1CDE">
      <w:pPr>
        <w:spacing w:line="276" w:lineRule="auto"/>
      </w:pPr>
      <w:r w:rsidRPr="001C1CDE">
        <w:t xml:space="preserve">Cliquer sur </w:t>
      </w:r>
      <w:r w:rsidRPr="001C1CDE">
        <w:rPr>
          <w:b/>
          <w:bCs/>
        </w:rPr>
        <w:t xml:space="preserve">Enregistrement de la décision </w:t>
      </w:r>
      <w:r w:rsidRPr="001C1CDE">
        <w:t>enverra la soumission à l’étape de Révision.</w:t>
      </w:r>
    </w:p>
    <w:p w14:paraId="0392E0BA" w14:textId="77777777" w:rsidR="001C1CDE" w:rsidRPr="001C1CDE" w:rsidRDefault="001C1CDE" w:rsidP="001C1CDE">
      <w:pPr>
        <w:pStyle w:val="Titre5"/>
        <w:spacing w:line="276" w:lineRule="auto"/>
      </w:pPr>
      <w:bookmarkStart w:id="248" w:name="_Toc224826565"/>
      <w:r w:rsidRPr="001C1CDE">
        <w:t>Refuser la soumission</w:t>
      </w:r>
      <w:bookmarkEnd w:id="248"/>
    </w:p>
    <w:p w14:paraId="5DC2B459" w14:textId="491F8098" w:rsidR="001C1CDE" w:rsidRPr="001C1CDE" w:rsidRDefault="001C1CDE" w:rsidP="00AD03F0">
      <w:pPr>
        <w:spacing w:line="276" w:lineRule="auto"/>
      </w:pPr>
      <w:r w:rsidRPr="001C1CDE">
        <w:t xml:space="preserve">Cliquer sur ce bouton vous mènera à une page pour envoyer un courriel qui informe l’auteur de votre décision qui sera suivie d’une page pour aviser les évaluateurs de la décision prise. Cliquer sur </w:t>
      </w:r>
      <w:r w:rsidRPr="001C1CDE">
        <w:rPr>
          <w:b/>
          <w:bCs/>
        </w:rPr>
        <w:t xml:space="preserve">Enregistrement de la décision </w:t>
      </w:r>
      <w:r w:rsidRPr="001C1CDE">
        <w:t>enverra la soumission dans les soumissions Archivées.</w:t>
      </w:r>
    </w:p>
    <w:p w14:paraId="118D9932" w14:textId="77777777" w:rsidR="001C1CDE" w:rsidRPr="001C1CDE" w:rsidRDefault="001C1CDE" w:rsidP="001C1CDE">
      <w:pPr>
        <w:pStyle w:val="Titre4"/>
        <w:spacing w:line="276" w:lineRule="auto"/>
      </w:pPr>
      <w:bookmarkStart w:id="249" w:name="_Toc216255919"/>
      <w:bookmarkStart w:id="250" w:name="_Toc216445503"/>
      <w:bookmarkStart w:id="251" w:name="_Toc224826566"/>
      <w:r w:rsidRPr="001C1CDE">
        <w:lastRenderedPageBreak/>
        <w:t>Créer un nouveau cycle de révision</w:t>
      </w:r>
      <w:bookmarkEnd w:id="246"/>
      <w:bookmarkEnd w:id="247"/>
      <w:bookmarkEnd w:id="249"/>
      <w:bookmarkEnd w:id="250"/>
      <w:bookmarkEnd w:id="251"/>
    </w:p>
    <w:p w14:paraId="003AC4FF" w14:textId="77777777" w:rsidR="001C1CDE" w:rsidRPr="001C1CDE" w:rsidRDefault="001C1CDE" w:rsidP="001C1CDE">
      <w:pPr>
        <w:spacing w:line="276" w:lineRule="auto"/>
      </w:pPr>
      <w:r w:rsidRPr="001C1CDE">
        <w:t xml:space="preserve">Enclencher un deuxième cycle d’évaluation permet de reprendre tout le processus d’évaluation avec de nouveaux évaluateurs ou les mêmes évaluateurs que le cycle 1. </w:t>
      </w:r>
    </w:p>
    <w:p w14:paraId="69A41618" w14:textId="77777777" w:rsidR="001C1CDE" w:rsidRPr="001C1CDE" w:rsidRDefault="001C1CDE" w:rsidP="001C1CDE">
      <w:pPr>
        <w:spacing w:line="276" w:lineRule="auto"/>
      </w:pPr>
      <w:r w:rsidRPr="001C1CDE">
        <w:t xml:space="preserve">Avant d’enclencher un nouveau cycle d’évaluation, il importe d’anonymiser le ou les fichiers révisés que l’auteur a transmis, car le ou les fichiers de la section </w:t>
      </w:r>
      <w:r w:rsidRPr="001C1CDE">
        <w:rPr>
          <w:i/>
          <w:iCs/>
        </w:rPr>
        <w:t>Révisions</w:t>
      </w:r>
      <w:r w:rsidRPr="001C1CDE">
        <w:t xml:space="preserve"> seront transmis à l’évaluateur au cycle suivant. Pour ce faire, il faut :</w:t>
      </w:r>
    </w:p>
    <w:p w14:paraId="56F07E0C" w14:textId="1BD4B1F8" w:rsidR="001C1CDE" w:rsidRPr="001C1CDE" w:rsidRDefault="001C1CDE" w:rsidP="00CF6319">
      <w:pPr>
        <w:pStyle w:val="Paragraphedeliste"/>
        <w:numPr>
          <w:ilvl w:val="0"/>
          <w:numId w:val="27"/>
        </w:numPr>
        <w:spacing w:before="60" w:after="60" w:line="276" w:lineRule="auto"/>
        <w:jc w:val="both"/>
      </w:pPr>
      <w:r w:rsidRPr="001C1CDE">
        <w:t xml:space="preserve">Cliquer sur le ou les fichiers révisés de l’auteur dans la section </w:t>
      </w:r>
      <w:r w:rsidRPr="001C1CDE">
        <w:rPr>
          <w:i/>
          <w:iCs/>
        </w:rPr>
        <w:t>Révisions</w:t>
      </w:r>
      <w:r w:rsidRPr="001C1CDE">
        <w:t xml:space="preserve"> pour les télécharger sur votre ordinateur.</w:t>
      </w:r>
    </w:p>
    <w:p w14:paraId="632066BA" w14:textId="77777777" w:rsidR="001C1CDE" w:rsidRPr="001C1CDE" w:rsidRDefault="001C1CDE" w:rsidP="00CF6319">
      <w:pPr>
        <w:pStyle w:val="tapes"/>
        <w:numPr>
          <w:ilvl w:val="0"/>
          <w:numId w:val="27"/>
        </w:numPr>
        <w:spacing w:line="276" w:lineRule="auto"/>
        <w:rPr>
          <w:rStyle w:val="tapesCar"/>
          <w:rFonts w:ascii="Overpass" w:hAnsi="Overpass"/>
          <w:sz w:val="21"/>
          <w:szCs w:val="21"/>
        </w:rPr>
      </w:pPr>
      <w:r w:rsidRPr="001C1CDE">
        <w:rPr>
          <w:rStyle w:val="tapesCar"/>
          <w:rFonts w:ascii="Overpass" w:hAnsi="Overpass"/>
          <w:sz w:val="21"/>
          <w:szCs w:val="21"/>
        </w:rPr>
        <w:t>Retirer toutes mentions du nom de l’auteur (titre, propriétés et contenus du document) pour tous les documents et enregistrer de nouvelles copies.</w:t>
      </w:r>
    </w:p>
    <w:p w14:paraId="6600441F" w14:textId="49BC3788" w:rsidR="00F91DD1" w:rsidRPr="001C1CDE" w:rsidRDefault="001C1CDE" w:rsidP="00CF6319">
      <w:pPr>
        <w:pStyle w:val="Paragraphedeliste"/>
        <w:numPr>
          <w:ilvl w:val="0"/>
          <w:numId w:val="27"/>
        </w:numPr>
        <w:spacing w:before="60" w:after="60" w:line="276" w:lineRule="auto"/>
        <w:jc w:val="both"/>
      </w:pPr>
      <w:r w:rsidRPr="001C1CDE">
        <w:t xml:space="preserve">Dans la section </w:t>
      </w:r>
      <w:r w:rsidRPr="001C1CDE">
        <w:rPr>
          <w:i/>
          <w:iCs/>
        </w:rPr>
        <w:t>Révisions</w:t>
      </w:r>
      <w:r w:rsidRPr="001C1CDE">
        <w:t xml:space="preserve">, cliquer sur </w:t>
      </w:r>
      <w:r w:rsidRPr="001C1CDE">
        <w:rPr>
          <w:b/>
          <w:bCs/>
        </w:rPr>
        <w:t>Téléverser un fichier</w:t>
      </w:r>
      <w:r w:rsidRPr="001C1CDE">
        <w:t xml:space="preserve"> et indiquer que vous téléchargez une nouvelle version d’un fichier.</w:t>
      </w:r>
    </w:p>
    <w:p w14:paraId="6CFCEBA4" w14:textId="4C55C439" w:rsidR="0015609D" w:rsidRDefault="0026528B" w:rsidP="00860206">
      <w:r>
        <w:rPr>
          <w:noProof/>
        </w:rPr>
        <w:drawing>
          <wp:inline distT="0" distB="0" distL="0" distR="0" wp14:anchorId="1155AA88" wp14:editId="1E7BE57F">
            <wp:extent cx="5486400" cy="3102610"/>
            <wp:effectExtent l="19050" t="19050" r="19050" b="21590"/>
            <wp:docPr id="849936227" name="Picture 849936227" descr="Une image contenant texte, capture d’écran, logiciel, Page web&#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36227" name="Picture 849936227" descr="Une image contenant texte, capture d’écran, logiciel, Page web&#10;&#10;Le contenu généré par l’IA peut être incorrect."/>
                    <pic:cNvPicPr/>
                  </pic:nvPicPr>
                  <pic:blipFill>
                    <a:blip r:embed="rId78"/>
                    <a:stretch>
                      <a:fillRect/>
                    </a:stretch>
                  </pic:blipFill>
                  <pic:spPr>
                    <a:xfrm>
                      <a:off x="0" y="0"/>
                      <a:ext cx="5486400" cy="3102610"/>
                    </a:xfrm>
                    <a:prstGeom prst="rect">
                      <a:avLst/>
                    </a:prstGeom>
                    <a:ln w="9525">
                      <a:solidFill>
                        <a:schemeClr val="tx1"/>
                      </a:solidFill>
                    </a:ln>
                  </pic:spPr>
                </pic:pic>
              </a:graphicData>
            </a:graphic>
          </wp:inline>
        </w:drawing>
      </w:r>
    </w:p>
    <w:p w14:paraId="7F95F7A7" w14:textId="77777777" w:rsidR="00725412" w:rsidRPr="00725412" w:rsidRDefault="00725412" w:rsidP="00725412">
      <w:pPr>
        <w:spacing w:line="276" w:lineRule="auto"/>
      </w:pPr>
      <w:r w:rsidRPr="00725412">
        <w:t xml:space="preserve">Une fois le ou les fichiers anonymisés, cliquez sur l’onglet </w:t>
      </w:r>
      <w:r w:rsidRPr="00725412">
        <w:rPr>
          <w:b/>
          <w:bCs/>
        </w:rPr>
        <w:t xml:space="preserve">Nouveau cycle d’évaluation. </w:t>
      </w:r>
      <w:r w:rsidRPr="00725412">
        <w:t xml:space="preserve">Cela mène à une page permettant d’envoyer un courriel avisant l’auteur qu’un nouveau cycle d’évaluation sera lancé. Vous pouvez outrepasser l’envoi de ce courriel en cliquant sur le lien </w:t>
      </w:r>
      <w:r w:rsidRPr="00725412">
        <w:rPr>
          <w:b/>
          <w:bCs/>
        </w:rPr>
        <w:t>Passer outre ce courriel</w:t>
      </w:r>
      <w:r w:rsidRPr="00725412">
        <w:t xml:space="preserve"> au bas de la page. Pour poursuivre, cliquez sur le bouton </w:t>
      </w:r>
      <w:r w:rsidRPr="00725412">
        <w:rPr>
          <w:b/>
          <w:bCs/>
        </w:rPr>
        <w:t>Continuer</w:t>
      </w:r>
      <w:r w:rsidRPr="00725412">
        <w:t xml:space="preserve">. </w:t>
      </w:r>
    </w:p>
    <w:p w14:paraId="374AB309" w14:textId="77777777" w:rsidR="00725412" w:rsidRPr="00725412" w:rsidRDefault="00725412" w:rsidP="00725412">
      <w:pPr>
        <w:pStyle w:val="tapes"/>
        <w:numPr>
          <w:ilvl w:val="0"/>
          <w:numId w:val="0"/>
        </w:numPr>
        <w:spacing w:line="276" w:lineRule="auto"/>
        <w:jc w:val="left"/>
        <w:rPr>
          <w:rFonts w:ascii="Overpass" w:hAnsi="Overpass"/>
          <w:sz w:val="21"/>
          <w:szCs w:val="21"/>
        </w:rPr>
      </w:pPr>
      <w:r w:rsidRPr="00725412">
        <w:rPr>
          <w:rFonts w:ascii="Overpass" w:hAnsi="Overpass"/>
          <w:sz w:val="21"/>
          <w:szCs w:val="21"/>
        </w:rPr>
        <w:t xml:space="preserve">Dans la page suivante, assurez-vous que le ou les fichiers cochés sont ceux qui doivent être envoyés au cycle suivant. Si la revue a un processus d’évaluation en double aveugle, les fichiers doivent être anonymisés. Cliquez sur le bouton </w:t>
      </w:r>
      <w:r w:rsidRPr="00725412">
        <w:rPr>
          <w:rFonts w:ascii="Overpass" w:hAnsi="Overpass"/>
          <w:b/>
          <w:sz w:val="21"/>
          <w:szCs w:val="21"/>
        </w:rPr>
        <w:t xml:space="preserve">Enregistrer la décision </w:t>
      </w:r>
      <w:r w:rsidRPr="00725412">
        <w:rPr>
          <w:rFonts w:ascii="Overpass" w:hAnsi="Overpass"/>
          <w:bCs/>
          <w:sz w:val="21"/>
          <w:szCs w:val="21"/>
        </w:rPr>
        <w:t xml:space="preserve">pour créer le nouveau cycle. </w:t>
      </w:r>
    </w:p>
    <w:p w14:paraId="47C3335D" w14:textId="77777777" w:rsidR="00725412" w:rsidRPr="00725412" w:rsidRDefault="00725412" w:rsidP="00725412">
      <w:pPr>
        <w:spacing w:line="276" w:lineRule="auto"/>
      </w:pPr>
      <w:r w:rsidRPr="00725412">
        <w:t xml:space="preserve">Toutes les informations du précédent cycle seront conservées sous l’onglet </w:t>
      </w:r>
      <w:r w:rsidRPr="00725412">
        <w:rPr>
          <w:b/>
        </w:rPr>
        <w:t>Cycle 1</w:t>
      </w:r>
      <w:r w:rsidRPr="00725412">
        <w:t>.</w:t>
      </w:r>
    </w:p>
    <w:p w14:paraId="2696617C" w14:textId="77777777" w:rsidR="00725412" w:rsidRPr="00725412" w:rsidRDefault="00725412" w:rsidP="00725412">
      <w:pPr>
        <w:pStyle w:val="Titre5"/>
        <w:spacing w:line="276" w:lineRule="auto"/>
      </w:pPr>
      <w:bookmarkStart w:id="252" w:name="_Toc224826567"/>
      <w:r w:rsidRPr="00725412">
        <w:lastRenderedPageBreak/>
        <w:t>Annuler un cycle d’évaluation</w:t>
      </w:r>
      <w:bookmarkEnd w:id="252"/>
    </w:p>
    <w:p w14:paraId="72269EB2" w14:textId="77777777" w:rsidR="00725412" w:rsidRPr="00725412" w:rsidRDefault="00725412" w:rsidP="00725412">
      <w:pPr>
        <w:spacing w:line="276" w:lineRule="auto"/>
      </w:pPr>
      <w:r w:rsidRPr="00725412">
        <w:t xml:space="preserve">Un cycle d’évaluation subséquent peut être annulé à l’aide du bouton </w:t>
      </w:r>
      <w:r w:rsidRPr="00725412">
        <w:rPr>
          <w:b/>
          <w:bCs/>
        </w:rPr>
        <w:t xml:space="preserve">Annuler le cycle d’évaluation. </w:t>
      </w:r>
      <w:r w:rsidRPr="00725412">
        <w:t>Cela mène à une page permettant d’aviser l’auteur par courriel. Cliquez sur</w:t>
      </w:r>
      <w:r w:rsidRPr="00725412">
        <w:rPr>
          <w:b/>
          <w:bCs/>
        </w:rPr>
        <w:t xml:space="preserve"> Enregistrer la décision </w:t>
      </w:r>
      <w:r w:rsidRPr="00725412">
        <w:t>pour annuler le cycle et revenir au cycle précédent.</w:t>
      </w:r>
    </w:p>
    <w:p w14:paraId="4EA30BE6" w14:textId="77777777" w:rsidR="00725412" w:rsidRPr="00725412" w:rsidRDefault="00725412" w:rsidP="00725412">
      <w:pPr>
        <w:spacing w:line="276" w:lineRule="auto"/>
      </w:pPr>
      <w:r w:rsidRPr="00725412">
        <w:t>Ce bouton disparaît dès qu’une personne accepte d’évaluer l’article.</w:t>
      </w:r>
    </w:p>
    <w:p w14:paraId="589CA9F7" w14:textId="4042E37B" w:rsidR="0015609D" w:rsidRDefault="001E0F7F" w:rsidP="00860206">
      <w:r>
        <w:rPr>
          <w:noProof/>
        </w:rPr>
        <w:drawing>
          <wp:inline distT="0" distB="0" distL="0" distR="0" wp14:anchorId="611DBC13" wp14:editId="4CC50F4D">
            <wp:extent cx="5486400" cy="2388235"/>
            <wp:effectExtent l="19050" t="19050" r="19050" b="12065"/>
            <wp:docPr id="717660395" name="Picture 717660395" descr="Une image contenant texte, capture d’écran, nombre, Polic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7660395" name="Image 1" descr="Une image contenant texte, capture d’écran, nombre, Police&#10;&#10;Description générée automatiquement"/>
                    <pic:cNvPicPr/>
                  </pic:nvPicPr>
                  <pic:blipFill>
                    <a:blip r:embed="rId79"/>
                    <a:stretch>
                      <a:fillRect/>
                    </a:stretch>
                  </pic:blipFill>
                  <pic:spPr>
                    <a:xfrm>
                      <a:off x="0" y="0"/>
                      <a:ext cx="5486400" cy="2388235"/>
                    </a:xfrm>
                    <a:prstGeom prst="rect">
                      <a:avLst/>
                    </a:prstGeom>
                    <a:ln w="3175">
                      <a:solidFill>
                        <a:schemeClr val="tx1"/>
                      </a:solidFill>
                    </a:ln>
                  </pic:spPr>
                </pic:pic>
              </a:graphicData>
            </a:graphic>
          </wp:inline>
        </w:drawing>
      </w:r>
    </w:p>
    <w:p w14:paraId="3DCCA524" w14:textId="77777777" w:rsidR="007B5803" w:rsidRPr="00B631CB" w:rsidRDefault="007B5803" w:rsidP="00437297">
      <w:pPr>
        <w:pStyle w:val="Titre5"/>
        <w:spacing w:line="276" w:lineRule="auto"/>
      </w:pPr>
      <w:bookmarkStart w:id="253" w:name="_Toc224826568"/>
      <w:r w:rsidRPr="00B631CB">
        <w:t>Inviter un évaluateur ayant participé à un cycle précédent</w:t>
      </w:r>
      <w:bookmarkEnd w:id="253"/>
    </w:p>
    <w:p w14:paraId="5AD3EF71" w14:textId="39F7BFE0" w:rsidR="007B5803" w:rsidRDefault="007B5803" w:rsidP="00437297">
      <w:pPr>
        <w:pStyle w:val="tapes"/>
        <w:numPr>
          <w:ilvl w:val="0"/>
          <w:numId w:val="0"/>
        </w:numPr>
        <w:spacing w:line="276" w:lineRule="auto"/>
        <w:jc w:val="left"/>
        <w:rPr>
          <w:rFonts w:ascii="Overpass" w:hAnsi="Overpass"/>
          <w:sz w:val="21"/>
          <w:szCs w:val="21"/>
        </w:rPr>
      </w:pPr>
      <w:r w:rsidRPr="00B631CB">
        <w:rPr>
          <w:rFonts w:ascii="Overpass" w:hAnsi="Overpass"/>
          <w:sz w:val="21"/>
          <w:szCs w:val="21"/>
        </w:rPr>
        <w:t xml:space="preserve">Les évaluateurs du cycle 1 ne sont pas présélectionnés pour le cycle suivant, mais ils peuvent participer à la nouvelle ronde d’évaluation. Pour ce faire, il faut cliquer sur le bouton </w:t>
      </w:r>
      <w:r w:rsidRPr="00B631CB">
        <w:rPr>
          <w:rFonts w:ascii="Overpass" w:hAnsi="Overpass"/>
          <w:i/>
          <w:iCs/>
          <w:sz w:val="21"/>
          <w:szCs w:val="21"/>
        </w:rPr>
        <w:t>Réassigner</w:t>
      </w:r>
      <w:r w:rsidRPr="00B631CB">
        <w:rPr>
          <w:rFonts w:ascii="Overpass" w:hAnsi="Overpass"/>
          <w:sz w:val="21"/>
          <w:szCs w:val="21"/>
        </w:rPr>
        <w:t>.</w:t>
      </w:r>
    </w:p>
    <w:p w14:paraId="28335B24" w14:textId="77777777" w:rsidR="00437297" w:rsidRPr="00B631CB" w:rsidRDefault="00437297" w:rsidP="00437297">
      <w:pPr>
        <w:pStyle w:val="tapes"/>
        <w:numPr>
          <w:ilvl w:val="0"/>
          <w:numId w:val="0"/>
        </w:numPr>
        <w:spacing w:line="276" w:lineRule="auto"/>
        <w:jc w:val="left"/>
        <w:rPr>
          <w:rFonts w:ascii="Overpass" w:hAnsi="Overpass"/>
          <w:sz w:val="21"/>
          <w:szCs w:val="21"/>
        </w:rPr>
      </w:pPr>
    </w:p>
    <w:p w14:paraId="0F959FCA" w14:textId="77777777" w:rsidR="007B5803" w:rsidRPr="00437297" w:rsidRDefault="007B5803" w:rsidP="00437297">
      <w:pPr>
        <w:pStyle w:val="Titre3-Noir"/>
        <w:spacing w:line="276" w:lineRule="auto"/>
      </w:pPr>
      <w:bookmarkStart w:id="254" w:name="_Toc216255920"/>
      <w:bookmarkStart w:id="255" w:name="_Toc216445504"/>
      <w:r w:rsidRPr="00437297">
        <w:t>Révision</w:t>
      </w:r>
      <w:bookmarkEnd w:id="254"/>
      <w:bookmarkEnd w:id="255"/>
    </w:p>
    <w:p w14:paraId="7A1FC4C6" w14:textId="77777777" w:rsidR="007B5803" w:rsidRPr="00B631CB" w:rsidRDefault="007B5803" w:rsidP="00437297">
      <w:pPr>
        <w:pStyle w:val="Paragraphedeliste"/>
        <w:spacing w:line="276" w:lineRule="auto"/>
        <w:ind w:left="0"/>
      </w:pPr>
      <w:r w:rsidRPr="00B631CB">
        <w:t xml:space="preserve">Une fois que les corrections de l’auteur sont acceptées, la soumission passe à l’étape de </w:t>
      </w:r>
      <w:r w:rsidRPr="00B631CB">
        <w:rPr>
          <w:i/>
          <w:iCs/>
        </w:rPr>
        <w:t>Révision</w:t>
      </w:r>
      <w:r w:rsidRPr="00B631CB">
        <w:t xml:space="preserve">. </w:t>
      </w:r>
    </w:p>
    <w:p w14:paraId="2FCCC935" w14:textId="77777777" w:rsidR="007B5803" w:rsidRPr="00B631CB" w:rsidRDefault="007B5803" w:rsidP="00437297">
      <w:pPr>
        <w:pStyle w:val="Titre4"/>
        <w:spacing w:line="276" w:lineRule="auto"/>
      </w:pPr>
      <w:bookmarkStart w:id="256" w:name="_Toc532994511"/>
      <w:bookmarkStart w:id="257" w:name="_Toc81979141"/>
      <w:bookmarkStart w:id="258" w:name="_Toc216255921"/>
      <w:bookmarkStart w:id="259" w:name="_Toc216445505"/>
      <w:bookmarkStart w:id="260" w:name="_Toc224826569"/>
      <w:r w:rsidRPr="00B631CB">
        <w:t>Assigner un réviseur</w:t>
      </w:r>
      <w:bookmarkEnd w:id="256"/>
      <w:bookmarkEnd w:id="257"/>
      <w:bookmarkEnd w:id="258"/>
      <w:bookmarkEnd w:id="259"/>
      <w:bookmarkEnd w:id="260"/>
    </w:p>
    <w:p w14:paraId="5E4FB1AC" w14:textId="77777777" w:rsidR="007B5803" w:rsidRPr="00B631CB" w:rsidRDefault="007B5803" w:rsidP="00437297">
      <w:pPr>
        <w:pStyle w:val="Paragraphedeliste"/>
        <w:spacing w:line="276" w:lineRule="auto"/>
        <w:ind w:left="0"/>
      </w:pPr>
      <w:r w:rsidRPr="00B631CB">
        <w:t xml:space="preserve">La première étape est d’assigner un réviseur à la soumission. Si celui-ci n’est pas un utilisateur de la plateforme, ajoutez-le et accordez-lui le rôle de réviseur. Cliquez ensuite sur le bouton </w:t>
      </w:r>
      <w:r w:rsidRPr="00B631CB">
        <w:rPr>
          <w:b/>
        </w:rPr>
        <w:t xml:space="preserve">Assigner </w:t>
      </w:r>
      <w:r w:rsidRPr="00B631CB">
        <w:t xml:space="preserve">dans la section </w:t>
      </w:r>
      <w:r w:rsidRPr="00B631CB">
        <w:rPr>
          <w:i/>
        </w:rPr>
        <w:t>Participants</w:t>
      </w:r>
      <w:r w:rsidRPr="00B631CB">
        <w:t>.</w:t>
      </w:r>
    </w:p>
    <w:p w14:paraId="325FEEE6" w14:textId="77777777" w:rsidR="007B5803" w:rsidRPr="00B631CB" w:rsidRDefault="007B5803" w:rsidP="00437297">
      <w:pPr>
        <w:spacing w:line="276" w:lineRule="auto"/>
      </w:pPr>
      <w:r w:rsidRPr="00B631CB">
        <w:t xml:space="preserve">Dans le menu déroulant de la section </w:t>
      </w:r>
      <w:r w:rsidRPr="00B631CB">
        <w:rPr>
          <w:i/>
        </w:rPr>
        <w:t>Trouver un-e utilisateur-trice</w:t>
      </w:r>
      <w:r w:rsidRPr="00B631CB">
        <w:t xml:space="preserve"> et sélectionnez </w:t>
      </w:r>
      <w:r w:rsidRPr="00B631CB">
        <w:rPr>
          <w:b/>
        </w:rPr>
        <w:t xml:space="preserve">Réviseur-e </w:t>
      </w:r>
      <w:r w:rsidRPr="00B631CB">
        <w:rPr>
          <w:bCs/>
        </w:rPr>
        <w:t xml:space="preserve">puis cliquez sur le bouton </w:t>
      </w:r>
      <w:r w:rsidRPr="00B631CB">
        <w:rPr>
          <w:b/>
        </w:rPr>
        <w:t>Rechercher</w:t>
      </w:r>
      <w:r w:rsidRPr="00B631CB">
        <w:t xml:space="preserve">. Vous pouvez aussi effectuer une recherche par nom. Sélectionnez un réviseur linguistique en cochant son nom. </w:t>
      </w:r>
    </w:p>
    <w:p w14:paraId="255CB81C" w14:textId="7F5BC88C" w:rsidR="007B5803" w:rsidRPr="00B631CB" w:rsidRDefault="007B5803" w:rsidP="00437297">
      <w:pPr>
        <w:spacing w:line="276" w:lineRule="auto"/>
      </w:pPr>
      <w:r w:rsidRPr="00B631CB">
        <w:t xml:space="preserve">Vous pouvez autoriser le réviseur à modifier les métadonnées de la soumission en cochant la case à cet effet. Cela lui donne accès à l’onglet </w:t>
      </w:r>
      <w:r w:rsidRPr="00B631CB">
        <w:rPr>
          <w:i/>
          <w:iCs/>
        </w:rPr>
        <w:t>Publication</w:t>
      </w:r>
      <w:r w:rsidRPr="00B631CB">
        <w:t xml:space="preserve"> dans lequel il ne peut voir que les sections où il peut être appelé à intervenir sur les métadonnées, à savoir : Titre et résumé, Contributeurs-trices, Métadonnées, Références et Identifiants. Le bouton </w:t>
      </w:r>
      <w:r w:rsidRPr="00B631CB">
        <w:rPr>
          <w:b/>
          <w:bCs/>
        </w:rPr>
        <w:t>Calendrier de publication</w:t>
      </w:r>
      <w:r w:rsidRPr="00B631CB">
        <w:t xml:space="preserve"> n’apparaît pas pour le réviseur. Pour en savoir plus, consultez la </w:t>
      </w:r>
      <w:hyperlink w:anchor="SectionOngletPublication" w:history="1">
        <w:r w:rsidRPr="00B631CB">
          <w:rPr>
            <w:rStyle w:val="Lienhypertexte"/>
          </w:rPr>
          <w:t>section Onglet Publication de ce guide</w:t>
        </w:r>
      </w:hyperlink>
      <w:r w:rsidRPr="00B631CB">
        <w:t>.</w:t>
      </w:r>
    </w:p>
    <w:p w14:paraId="11FC727E" w14:textId="3501F02A" w:rsidR="0015609D" w:rsidRDefault="007B5803" w:rsidP="00B10E58">
      <w:pPr>
        <w:spacing w:line="276" w:lineRule="auto"/>
      </w:pPr>
      <w:r w:rsidRPr="00B631CB">
        <w:lastRenderedPageBreak/>
        <w:t xml:space="preserve">Enfin, sélectionnez le message prédéfini </w:t>
      </w:r>
      <w:r w:rsidRPr="00B631CB">
        <w:rPr>
          <w:b/>
        </w:rPr>
        <w:t>Demande de révision d’une soumission</w:t>
      </w:r>
      <w:r w:rsidRPr="00B631CB">
        <w:t xml:space="preserve"> ou complétez vous-même la section </w:t>
      </w:r>
      <w:r w:rsidRPr="00B631CB">
        <w:rPr>
          <w:i/>
        </w:rPr>
        <w:t>Message</w:t>
      </w:r>
      <w:r w:rsidRPr="00B631CB">
        <w:t xml:space="preserve"> pour un courriel personnalisé, puis cliquez sur </w:t>
      </w:r>
      <w:r w:rsidRPr="00B631CB">
        <w:rPr>
          <w:b/>
        </w:rPr>
        <w:t>Ok</w:t>
      </w:r>
      <w:r w:rsidRPr="00B631CB">
        <w:t>.</w:t>
      </w:r>
    </w:p>
    <w:p w14:paraId="19512A1E" w14:textId="77777777" w:rsidR="0015609D" w:rsidRDefault="0015609D" w:rsidP="00860206"/>
    <w:p w14:paraId="6D31F0CD" w14:textId="215944EE" w:rsidR="0015609D" w:rsidRDefault="00B10E58" w:rsidP="00860206">
      <w:r>
        <w:rPr>
          <w:noProof/>
        </w:rPr>
        <w:drawing>
          <wp:inline distT="0" distB="0" distL="0" distR="0" wp14:anchorId="25D738C3" wp14:editId="66ABC5AD">
            <wp:extent cx="5953125" cy="2838450"/>
            <wp:effectExtent l="19050" t="19050" r="28575" b="19050"/>
            <wp:docPr id="2026615587" name="Imag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80" cstate="print">
                      <a:extLst>
                        <a:ext uri="{28A0092B-C50C-407E-A947-70E740481C1C}">
                          <a14:useLocalDpi xmlns:a14="http://schemas.microsoft.com/office/drawing/2010/main" val="0"/>
                        </a:ext>
                      </a:extLst>
                    </a:blip>
                    <a:srcRect/>
                    <a:stretch>
                      <a:fillRect/>
                    </a:stretch>
                  </pic:blipFill>
                  <pic:spPr bwMode="auto">
                    <a:xfrm>
                      <a:off x="0" y="0"/>
                      <a:ext cx="5953125" cy="2838450"/>
                    </a:xfrm>
                    <a:prstGeom prst="rect">
                      <a:avLst/>
                    </a:prstGeom>
                    <a:noFill/>
                    <a:ln>
                      <a:solidFill>
                        <a:schemeClr val="tx1"/>
                      </a:solidFill>
                    </a:ln>
                  </pic:spPr>
                </pic:pic>
              </a:graphicData>
            </a:graphic>
          </wp:inline>
        </w:drawing>
      </w:r>
    </w:p>
    <w:p w14:paraId="110E99AF" w14:textId="77777777" w:rsidR="00610936" w:rsidRDefault="00610936" w:rsidP="00610936">
      <w:pPr>
        <w:spacing w:line="276" w:lineRule="auto"/>
      </w:pPr>
      <w:r>
        <w:t xml:space="preserve">Le réviseur fait maintenant partie des participants et la demande de révision est visible dans la section </w:t>
      </w:r>
      <w:r w:rsidRPr="006977AB">
        <w:rPr>
          <w:i/>
        </w:rPr>
        <w:t>Discussions sur la révision</w:t>
      </w:r>
      <w:r>
        <w:t xml:space="preserve">. </w:t>
      </w:r>
    </w:p>
    <w:p w14:paraId="782A954E" w14:textId="77777777" w:rsidR="00610936" w:rsidRDefault="00610936" w:rsidP="00610936">
      <w:pPr>
        <w:pStyle w:val="Titre4"/>
        <w:spacing w:line="276" w:lineRule="auto"/>
      </w:pPr>
      <w:bookmarkStart w:id="261" w:name="_Toc532994512"/>
      <w:bookmarkStart w:id="262" w:name="_Toc81979142"/>
      <w:bookmarkStart w:id="263" w:name="_Toc216255922"/>
      <w:bookmarkStart w:id="264" w:name="_Toc216445506"/>
      <w:bookmarkStart w:id="265" w:name="_Toc224826570"/>
      <w:r>
        <w:t>Révision</w:t>
      </w:r>
      <w:bookmarkEnd w:id="261"/>
      <w:bookmarkEnd w:id="262"/>
      <w:bookmarkEnd w:id="263"/>
      <w:bookmarkEnd w:id="264"/>
      <w:bookmarkEnd w:id="265"/>
    </w:p>
    <w:p w14:paraId="14AEBD29" w14:textId="77777777" w:rsidR="00610936" w:rsidRDefault="00610936" w:rsidP="00610936">
      <w:pPr>
        <w:spacing w:line="276" w:lineRule="auto"/>
      </w:pPr>
      <w:r>
        <w:t xml:space="preserve">Le réviseur reçoit un courriel lui indiquant qu’une soumission est prête pour révision. À partir des onglets </w:t>
      </w:r>
      <w:r>
        <w:rPr>
          <w:i/>
          <w:iCs/>
        </w:rPr>
        <w:t xml:space="preserve">Assignées à moi </w:t>
      </w:r>
      <w:r>
        <w:t xml:space="preserve">et </w:t>
      </w:r>
      <w:r>
        <w:rPr>
          <w:i/>
          <w:iCs/>
        </w:rPr>
        <w:t>Soumissions actives</w:t>
      </w:r>
      <w:r>
        <w:t xml:space="preserve">, il peut accéder directement à l’étape de révision de la soumission en cliquant sur </w:t>
      </w:r>
      <w:r w:rsidRPr="003727DB">
        <w:rPr>
          <w:b/>
          <w:bCs/>
        </w:rPr>
        <w:t>Afficher</w:t>
      </w:r>
      <w:r>
        <w:t>.</w:t>
      </w:r>
    </w:p>
    <w:p w14:paraId="65B99466" w14:textId="12D55B8F" w:rsidR="0015609D" w:rsidRDefault="00152EC4" w:rsidP="00860206">
      <w:r>
        <w:rPr>
          <w:noProof/>
        </w:rPr>
        <w:drawing>
          <wp:inline distT="0" distB="0" distL="0" distR="0" wp14:anchorId="19D81804" wp14:editId="3B8C86B7">
            <wp:extent cx="5962650" cy="1447800"/>
            <wp:effectExtent l="19050" t="19050" r="19050" b="19050"/>
            <wp:docPr id="448142921" name="Imag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81">
                      <a:extLst>
                        <a:ext uri="{28A0092B-C50C-407E-A947-70E740481C1C}">
                          <a14:useLocalDpi xmlns:a14="http://schemas.microsoft.com/office/drawing/2010/main" val="0"/>
                        </a:ext>
                      </a:extLst>
                    </a:blip>
                    <a:srcRect/>
                    <a:stretch>
                      <a:fillRect/>
                    </a:stretch>
                  </pic:blipFill>
                  <pic:spPr bwMode="auto">
                    <a:xfrm>
                      <a:off x="0" y="0"/>
                      <a:ext cx="5962650" cy="1447800"/>
                    </a:xfrm>
                    <a:prstGeom prst="rect">
                      <a:avLst/>
                    </a:prstGeom>
                    <a:noFill/>
                    <a:ln>
                      <a:solidFill>
                        <a:schemeClr val="tx1"/>
                      </a:solidFill>
                    </a:ln>
                  </pic:spPr>
                </pic:pic>
              </a:graphicData>
            </a:graphic>
          </wp:inline>
        </w:drawing>
      </w:r>
    </w:p>
    <w:p w14:paraId="22320725" w14:textId="228E01C5" w:rsidR="00840771" w:rsidRDefault="00840771" w:rsidP="00840771">
      <w:pPr>
        <w:spacing w:line="276" w:lineRule="auto"/>
      </w:pPr>
      <w:r>
        <w:t xml:space="preserve">Le réviseur charge la soumission à partir de la section </w:t>
      </w:r>
      <w:r w:rsidRPr="006977AB">
        <w:rPr>
          <w:i/>
        </w:rPr>
        <w:t xml:space="preserve">Fichiers </w:t>
      </w:r>
      <w:r>
        <w:rPr>
          <w:i/>
        </w:rPr>
        <w:t>des ébauches finales</w:t>
      </w:r>
      <w:r>
        <w:t xml:space="preserve">. En cliquant sur l’hyperlien du titre, cela télécharge automatiquement le fichier sur son ordinateur, d’où il peut effectuer sa révision. Il peut aussi corriger les métadonnées de la soumission (titre, résumé, noms des auteurs, mots-clés, etc.) en cliquant sur l’onglet </w:t>
      </w:r>
      <w:r w:rsidRPr="00031186">
        <w:rPr>
          <w:i/>
          <w:iCs/>
        </w:rPr>
        <w:t>Publication</w:t>
      </w:r>
      <w:r>
        <w:rPr>
          <w:i/>
          <w:iCs/>
        </w:rPr>
        <w:t xml:space="preserve">. </w:t>
      </w:r>
      <w:r>
        <w:t xml:space="preserve">Pour en savoir plus, consultez la </w:t>
      </w:r>
      <w:hyperlink w:anchor="SectionOngletPublication" w:history="1">
        <w:r w:rsidRPr="00E874A2">
          <w:rPr>
            <w:rStyle w:val="Lienhypertexte"/>
          </w:rPr>
          <w:t xml:space="preserve">section </w:t>
        </w:r>
        <w:r>
          <w:rPr>
            <w:rStyle w:val="Lienhypertexte"/>
          </w:rPr>
          <w:t xml:space="preserve">Onglet </w:t>
        </w:r>
        <w:r w:rsidRPr="00E874A2">
          <w:rPr>
            <w:rStyle w:val="Lienhypertexte"/>
          </w:rPr>
          <w:t>Publication de ce guide</w:t>
        </w:r>
      </w:hyperlink>
      <w:r>
        <w:rPr>
          <w:i/>
          <w:iCs/>
        </w:rPr>
        <w:t>.</w:t>
      </w:r>
    </w:p>
    <w:p w14:paraId="2805A0CE" w14:textId="3E5B0F58" w:rsidR="0015609D" w:rsidRDefault="00476C9D" w:rsidP="00860206">
      <w:r>
        <w:rPr>
          <w:noProof/>
        </w:rPr>
        <w:lastRenderedPageBreak/>
        <w:drawing>
          <wp:inline distT="0" distB="0" distL="0" distR="0" wp14:anchorId="6AEFACE6" wp14:editId="2ADE43B1">
            <wp:extent cx="5971540" cy="2800350"/>
            <wp:effectExtent l="19050" t="19050" r="10160" b="19050"/>
            <wp:docPr id="1730760768" name="Imag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82" cstate="print">
                      <a:extLst>
                        <a:ext uri="{28A0092B-C50C-407E-A947-70E740481C1C}">
                          <a14:useLocalDpi xmlns:a14="http://schemas.microsoft.com/office/drawing/2010/main" val="0"/>
                        </a:ext>
                      </a:extLst>
                    </a:blip>
                    <a:srcRect/>
                    <a:stretch>
                      <a:fillRect/>
                    </a:stretch>
                  </pic:blipFill>
                  <pic:spPr bwMode="auto">
                    <a:xfrm>
                      <a:off x="0" y="0"/>
                      <a:ext cx="5971540" cy="2800350"/>
                    </a:xfrm>
                    <a:prstGeom prst="rect">
                      <a:avLst/>
                    </a:prstGeom>
                    <a:noFill/>
                    <a:ln>
                      <a:solidFill>
                        <a:schemeClr val="tx1"/>
                      </a:solidFill>
                    </a:ln>
                  </pic:spPr>
                </pic:pic>
              </a:graphicData>
            </a:graphic>
          </wp:inline>
        </w:drawing>
      </w:r>
    </w:p>
    <w:p w14:paraId="577ECEB9" w14:textId="77777777" w:rsidR="005258A4" w:rsidRDefault="005258A4" w:rsidP="005258A4">
      <w:pPr>
        <w:pStyle w:val="Titre4"/>
        <w:spacing w:line="276" w:lineRule="auto"/>
      </w:pPr>
      <w:bookmarkStart w:id="266" w:name="_Toc532994513"/>
      <w:bookmarkStart w:id="267" w:name="_Toc81979143"/>
      <w:bookmarkStart w:id="268" w:name="_Toc216255923"/>
      <w:bookmarkStart w:id="269" w:name="_Toc216445507"/>
      <w:bookmarkStart w:id="270" w:name="_Toc224826571"/>
      <w:r>
        <w:t>Consultation entre le réviseur et l’auteur</w:t>
      </w:r>
      <w:bookmarkEnd w:id="266"/>
      <w:bookmarkEnd w:id="267"/>
      <w:bookmarkEnd w:id="268"/>
      <w:bookmarkEnd w:id="269"/>
      <w:bookmarkEnd w:id="270"/>
    </w:p>
    <w:p w14:paraId="36CD7E67" w14:textId="77777777" w:rsidR="005258A4" w:rsidRDefault="005258A4" w:rsidP="005258A4">
      <w:pPr>
        <w:spacing w:line="276" w:lineRule="auto"/>
      </w:pPr>
      <w:r>
        <w:t xml:space="preserve">Au besoin, le réviseur peut consulter l’auteur afin d’obtenir certaines précisions. Pour ce faire, le réviseur clique sur le lien </w:t>
      </w:r>
      <w:r w:rsidRPr="00980121">
        <w:rPr>
          <w:b/>
        </w:rPr>
        <w:t>Ajouter une discussion</w:t>
      </w:r>
      <w:r>
        <w:t xml:space="preserve"> de la section </w:t>
      </w:r>
      <w:r w:rsidRPr="006977AB">
        <w:rPr>
          <w:i/>
        </w:rPr>
        <w:t>Discussion sur la révision</w:t>
      </w:r>
      <w:r>
        <w:t>.</w:t>
      </w:r>
    </w:p>
    <w:p w14:paraId="0476FE2D" w14:textId="77777777" w:rsidR="005258A4" w:rsidRDefault="005258A4" w:rsidP="005258A4">
      <w:pPr>
        <w:spacing w:line="276" w:lineRule="auto"/>
      </w:pPr>
      <w:r>
        <w:t xml:space="preserve">Dans la fenêtre qui apparaît, le réviseur sélectionne l’auteur comme participant à la conversation et ajoute son message et le sujet de celui-ci. Il verse la copie révisée dans la section </w:t>
      </w:r>
      <w:r w:rsidRPr="006977AB">
        <w:rPr>
          <w:i/>
        </w:rPr>
        <w:t xml:space="preserve">Fichiers </w:t>
      </w:r>
      <w:r>
        <w:rPr>
          <w:i/>
        </w:rPr>
        <w:t>joint</w:t>
      </w:r>
      <w:r w:rsidRPr="006977AB">
        <w:rPr>
          <w:i/>
        </w:rPr>
        <w:t>s</w:t>
      </w:r>
      <w:r>
        <w:t xml:space="preserve"> et clique sur </w:t>
      </w:r>
      <w:r w:rsidRPr="00222B98">
        <w:rPr>
          <w:b/>
        </w:rPr>
        <w:t>Ok</w:t>
      </w:r>
      <w:r>
        <w:t xml:space="preserve"> pour envoyer à l’auteur. Ce message apparaît et demeure dans la section </w:t>
      </w:r>
      <w:r w:rsidRPr="006977AB">
        <w:rPr>
          <w:i/>
        </w:rPr>
        <w:t>Discussion sur la révision</w:t>
      </w:r>
      <w:r>
        <w:t>.</w:t>
      </w:r>
    </w:p>
    <w:p w14:paraId="78F182C7" w14:textId="244B0C53" w:rsidR="0015609D" w:rsidRDefault="00373AF2" w:rsidP="00860206">
      <w:r>
        <w:rPr>
          <w:noProof/>
        </w:rPr>
        <w:drawing>
          <wp:inline distT="0" distB="0" distL="0" distR="0" wp14:anchorId="0A29B094" wp14:editId="5DDC2C28">
            <wp:extent cx="5971540" cy="2752725"/>
            <wp:effectExtent l="19050" t="19050" r="10160" b="28575"/>
            <wp:docPr id="444138026" name="Imag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83" cstate="print">
                      <a:extLst>
                        <a:ext uri="{28A0092B-C50C-407E-A947-70E740481C1C}">
                          <a14:useLocalDpi xmlns:a14="http://schemas.microsoft.com/office/drawing/2010/main" val="0"/>
                        </a:ext>
                      </a:extLst>
                    </a:blip>
                    <a:srcRect/>
                    <a:stretch>
                      <a:fillRect/>
                    </a:stretch>
                  </pic:blipFill>
                  <pic:spPr bwMode="auto">
                    <a:xfrm>
                      <a:off x="0" y="0"/>
                      <a:ext cx="5971540" cy="2752725"/>
                    </a:xfrm>
                    <a:prstGeom prst="rect">
                      <a:avLst/>
                    </a:prstGeom>
                    <a:noFill/>
                    <a:ln>
                      <a:solidFill>
                        <a:schemeClr val="tx1"/>
                      </a:solidFill>
                    </a:ln>
                  </pic:spPr>
                </pic:pic>
              </a:graphicData>
            </a:graphic>
          </wp:inline>
        </w:drawing>
      </w:r>
    </w:p>
    <w:p w14:paraId="5C696754" w14:textId="77777777" w:rsidR="005929BC" w:rsidRDefault="005929BC" w:rsidP="005929BC">
      <w:pPr>
        <w:pStyle w:val="Titre4"/>
        <w:spacing w:line="276" w:lineRule="auto"/>
      </w:pPr>
      <w:bookmarkStart w:id="271" w:name="_Toc532994514"/>
      <w:bookmarkStart w:id="272" w:name="_Toc81979144"/>
      <w:bookmarkStart w:id="273" w:name="_Toc216255924"/>
      <w:bookmarkStart w:id="274" w:name="_Toc216445508"/>
      <w:bookmarkStart w:id="275" w:name="_Toc224826572"/>
      <w:r>
        <w:t>Réponse de l’auteur</w:t>
      </w:r>
      <w:bookmarkEnd w:id="271"/>
      <w:bookmarkEnd w:id="272"/>
      <w:bookmarkEnd w:id="273"/>
      <w:bookmarkEnd w:id="274"/>
      <w:bookmarkEnd w:id="275"/>
    </w:p>
    <w:p w14:paraId="52ADE518" w14:textId="74387089" w:rsidR="005929BC" w:rsidRDefault="005929BC" w:rsidP="005929BC">
      <w:pPr>
        <w:spacing w:line="276" w:lineRule="auto"/>
        <w:rPr>
          <w:noProof/>
        </w:rPr>
      </w:pPr>
      <w:r>
        <w:t>Lorsque l’auteur répond au message du réviseur, vous pouvez consulter sa rétroaction en vérifiant sa réponse à la discussion.</w:t>
      </w:r>
    </w:p>
    <w:p w14:paraId="6BB1F9E5" w14:textId="03B005BB" w:rsidR="005929BC" w:rsidRDefault="00B36F71" w:rsidP="005929BC">
      <w:pPr>
        <w:spacing w:line="276" w:lineRule="auto"/>
        <w:rPr>
          <w:noProof/>
        </w:rPr>
      </w:pPr>
      <w:r>
        <w:rPr>
          <w:noProof/>
        </w:rPr>
        <w:lastRenderedPageBreak/>
        <w:drawing>
          <wp:inline distT="0" distB="0" distL="0" distR="0" wp14:anchorId="56CC1DDE" wp14:editId="031C0FD7">
            <wp:extent cx="5971540" cy="2705100"/>
            <wp:effectExtent l="19050" t="19050" r="10160" b="19050"/>
            <wp:docPr id="113640027" name="Imag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84" cstate="print">
                      <a:extLst>
                        <a:ext uri="{28A0092B-C50C-407E-A947-70E740481C1C}">
                          <a14:useLocalDpi xmlns:a14="http://schemas.microsoft.com/office/drawing/2010/main" val="0"/>
                        </a:ext>
                      </a:extLst>
                    </a:blip>
                    <a:srcRect/>
                    <a:stretch>
                      <a:fillRect/>
                    </a:stretch>
                  </pic:blipFill>
                  <pic:spPr bwMode="auto">
                    <a:xfrm>
                      <a:off x="0" y="0"/>
                      <a:ext cx="5971540" cy="2705100"/>
                    </a:xfrm>
                    <a:prstGeom prst="rect">
                      <a:avLst/>
                    </a:prstGeom>
                    <a:noFill/>
                    <a:ln>
                      <a:solidFill>
                        <a:schemeClr val="tx1"/>
                      </a:solidFill>
                    </a:ln>
                  </pic:spPr>
                </pic:pic>
              </a:graphicData>
            </a:graphic>
          </wp:inline>
        </w:drawing>
      </w:r>
    </w:p>
    <w:p w14:paraId="0D2BC0DB" w14:textId="77777777" w:rsidR="006845CA" w:rsidRDefault="006845CA" w:rsidP="006845CA">
      <w:pPr>
        <w:spacing w:line="276" w:lineRule="auto"/>
      </w:pPr>
      <w:r>
        <w:t xml:space="preserve">Cliquez sur la conversation que vous souhaitez consulter dans la section </w:t>
      </w:r>
      <w:r w:rsidRPr="006977AB">
        <w:rPr>
          <w:i/>
        </w:rPr>
        <w:t>Discussions sur la révision</w:t>
      </w:r>
      <w:r>
        <w:t xml:space="preserve"> du tableau de bord.</w:t>
      </w:r>
    </w:p>
    <w:p w14:paraId="44D5B9EC" w14:textId="08C4849F" w:rsidR="0015609D" w:rsidRDefault="00E37AFC" w:rsidP="00860206">
      <w:r>
        <w:rPr>
          <w:noProof/>
        </w:rPr>
        <w:drawing>
          <wp:inline distT="0" distB="0" distL="0" distR="0" wp14:anchorId="48387A7A" wp14:editId="18984E6B">
            <wp:extent cx="5971540" cy="2152650"/>
            <wp:effectExtent l="19050" t="19050" r="10160" b="19050"/>
            <wp:docPr id="105797652" name="Imag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85" cstate="print">
                      <a:extLst>
                        <a:ext uri="{28A0092B-C50C-407E-A947-70E740481C1C}">
                          <a14:useLocalDpi xmlns:a14="http://schemas.microsoft.com/office/drawing/2010/main" val="0"/>
                        </a:ext>
                      </a:extLst>
                    </a:blip>
                    <a:srcRect/>
                    <a:stretch>
                      <a:fillRect/>
                    </a:stretch>
                  </pic:blipFill>
                  <pic:spPr bwMode="auto">
                    <a:xfrm>
                      <a:off x="0" y="0"/>
                      <a:ext cx="5971540" cy="2152650"/>
                    </a:xfrm>
                    <a:prstGeom prst="rect">
                      <a:avLst/>
                    </a:prstGeom>
                    <a:noFill/>
                    <a:ln>
                      <a:solidFill>
                        <a:schemeClr val="tx1"/>
                      </a:solidFill>
                    </a:ln>
                  </pic:spPr>
                </pic:pic>
              </a:graphicData>
            </a:graphic>
          </wp:inline>
        </w:drawing>
      </w:r>
    </w:p>
    <w:p w14:paraId="39090751" w14:textId="77777777" w:rsidR="00446C01" w:rsidRDefault="00446C01" w:rsidP="00446C01">
      <w:pPr>
        <w:pStyle w:val="Titre4"/>
        <w:spacing w:line="276" w:lineRule="auto"/>
      </w:pPr>
      <w:bookmarkStart w:id="276" w:name="_Toc532994515"/>
      <w:bookmarkStart w:id="277" w:name="_Toc81979145"/>
      <w:bookmarkStart w:id="278" w:name="_Toc216255925"/>
      <w:bookmarkStart w:id="279" w:name="_Toc216445509"/>
      <w:bookmarkStart w:id="280" w:name="_Toc224826573"/>
      <w:r>
        <w:t>Téléverser la copie finale de la soumission</w:t>
      </w:r>
      <w:bookmarkEnd w:id="276"/>
      <w:bookmarkEnd w:id="277"/>
      <w:bookmarkEnd w:id="278"/>
      <w:bookmarkEnd w:id="279"/>
      <w:bookmarkEnd w:id="280"/>
    </w:p>
    <w:p w14:paraId="2A6A728A" w14:textId="77777777" w:rsidR="00446C01" w:rsidRDefault="00446C01" w:rsidP="00446C01">
      <w:pPr>
        <w:spacing w:line="276" w:lineRule="auto"/>
      </w:pPr>
      <w:r>
        <w:t xml:space="preserve">Dans la section </w:t>
      </w:r>
      <w:r>
        <w:rPr>
          <w:i/>
        </w:rPr>
        <w:t>Fichiers révisés</w:t>
      </w:r>
      <w:r>
        <w:t xml:space="preserve"> au bas de l’écran, téléversez la version finale de la soumission en cliquant sur le bouton </w:t>
      </w:r>
      <w:r w:rsidRPr="00573E46">
        <w:rPr>
          <w:b/>
          <w:bCs/>
        </w:rPr>
        <w:t>Téléverser/Sélectionner les fichiers</w:t>
      </w:r>
      <w:r>
        <w:t>.</w:t>
      </w:r>
    </w:p>
    <w:p w14:paraId="50B8CFE1" w14:textId="77777777" w:rsidR="00446C01" w:rsidRDefault="00446C01" w:rsidP="00446C01">
      <w:pPr>
        <w:spacing w:line="276" w:lineRule="auto"/>
        <w:rPr>
          <w:noProof/>
        </w:rPr>
      </w:pPr>
      <w:r>
        <w:t>Il est important de noter que plusieurs options sont possibles :</w:t>
      </w:r>
      <w:r w:rsidRPr="00DD0644">
        <w:rPr>
          <w:noProof/>
        </w:rPr>
        <w:t xml:space="preserve"> </w:t>
      </w:r>
    </w:p>
    <w:p w14:paraId="345B7546" w14:textId="0FDD195E" w:rsidR="0015609D" w:rsidRDefault="00514EE4" w:rsidP="00860206">
      <w:r>
        <w:rPr>
          <w:noProof/>
        </w:rPr>
        <w:drawing>
          <wp:inline distT="0" distB="0" distL="0" distR="0" wp14:anchorId="1BA8F1F7" wp14:editId="31F45B2A">
            <wp:extent cx="5971540" cy="1600200"/>
            <wp:effectExtent l="19050" t="19050" r="10160" b="19050"/>
            <wp:docPr id="2122151401" name="Imag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86" cstate="print">
                      <a:extLst>
                        <a:ext uri="{28A0092B-C50C-407E-A947-70E740481C1C}">
                          <a14:useLocalDpi xmlns:a14="http://schemas.microsoft.com/office/drawing/2010/main" val="0"/>
                        </a:ext>
                      </a:extLst>
                    </a:blip>
                    <a:srcRect/>
                    <a:stretch>
                      <a:fillRect/>
                    </a:stretch>
                  </pic:blipFill>
                  <pic:spPr bwMode="auto">
                    <a:xfrm>
                      <a:off x="0" y="0"/>
                      <a:ext cx="5971540" cy="1600200"/>
                    </a:xfrm>
                    <a:prstGeom prst="rect">
                      <a:avLst/>
                    </a:prstGeom>
                    <a:noFill/>
                    <a:ln>
                      <a:solidFill>
                        <a:schemeClr val="tx1"/>
                      </a:solidFill>
                    </a:ln>
                  </pic:spPr>
                </pic:pic>
              </a:graphicData>
            </a:graphic>
          </wp:inline>
        </w:drawing>
      </w:r>
    </w:p>
    <w:p w14:paraId="1DDD636F" w14:textId="77777777" w:rsidR="00702FAC" w:rsidRDefault="00702FAC" w:rsidP="00CF6319">
      <w:pPr>
        <w:pStyle w:val="Paragraphedeliste"/>
        <w:numPr>
          <w:ilvl w:val="0"/>
          <w:numId w:val="32"/>
        </w:numPr>
        <w:spacing w:before="60" w:after="60" w:line="276" w:lineRule="auto"/>
      </w:pPr>
      <w:r>
        <w:lastRenderedPageBreak/>
        <w:t xml:space="preserve">Vous pouvez utiliser le bouton </w:t>
      </w:r>
      <w:r w:rsidRPr="00702FAC">
        <w:rPr>
          <w:b/>
        </w:rPr>
        <w:t>Téléverser</w:t>
      </w:r>
      <w:r>
        <w:t xml:space="preserve"> </w:t>
      </w:r>
      <w:r w:rsidRPr="00702FAC">
        <w:rPr>
          <w:b/>
          <w:bCs/>
        </w:rPr>
        <w:t>un fichier</w:t>
      </w:r>
      <w:r>
        <w:t xml:space="preserve"> pour ajouter un nouveau document (i.e. un document avec des modifications que vous avez effectuées depuis l’approbation de la révision par l’auteur);</w:t>
      </w:r>
    </w:p>
    <w:p w14:paraId="513C697F" w14:textId="77777777" w:rsidR="00702FAC" w:rsidRDefault="00702FAC" w:rsidP="00CF6319">
      <w:pPr>
        <w:pStyle w:val="Paragraphedeliste"/>
        <w:numPr>
          <w:ilvl w:val="0"/>
          <w:numId w:val="32"/>
        </w:numPr>
        <w:spacing w:before="60" w:after="60" w:line="276" w:lineRule="auto"/>
      </w:pPr>
      <w:r>
        <w:t xml:space="preserve">Vous pouvez sélectionner la copie révisée par l’auteur à la suite du processus d’évaluation </w:t>
      </w:r>
    </w:p>
    <w:p w14:paraId="15A8149E" w14:textId="77777777" w:rsidR="00702FAC" w:rsidRDefault="00702FAC" w:rsidP="00CF6319">
      <w:pPr>
        <w:pStyle w:val="Paragraphedeliste"/>
        <w:numPr>
          <w:ilvl w:val="0"/>
          <w:numId w:val="32"/>
        </w:numPr>
        <w:spacing w:before="60" w:after="60" w:line="276" w:lineRule="auto"/>
      </w:pPr>
      <w:r>
        <w:t>Vous pouvez sélectionner la copie révisée par réviseur que celui-ci a fait parvenir à l’auteur via la discussion</w:t>
      </w:r>
    </w:p>
    <w:p w14:paraId="6C2B9EF4" w14:textId="77777777" w:rsidR="00702FAC" w:rsidRDefault="00702FAC" w:rsidP="00702FAC">
      <w:pPr>
        <w:spacing w:line="276" w:lineRule="auto"/>
      </w:pPr>
      <w:r>
        <w:t xml:space="preserve">Terminez le processus en cliquant sur </w:t>
      </w:r>
      <w:r w:rsidRPr="00E050C5">
        <w:rPr>
          <w:b/>
        </w:rPr>
        <w:t>OK</w:t>
      </w:r>
      <w:r>
        <w:t>.</w:t>
      </w:r>
    </w:p>
    <w:p w14:paraId="607DE143" w14:textId="77777777" w:rsidR="00702FAC" w:rsidRDefault="00702FAC" w:rsidP="00702FAC">
      <w:pPr>
        <w:spacing w:line="276" w:lineRule="auto"/>
      </w:pPr>
      <w:r>
        <w:t xml:space="preserve">Le fichier est maintenant visible dans la section </w:t>
      </w:r>
      <w:r w:rsidRPr="00B05F68">
        <w:rPr>
          <w:i/>
        </w:rPr>
        <w:t>Version(s)</w:t>
      </w:r>
      <w:r w:rsidRPr="006977AB">
        <w:rPr>
          <w:i/>
        </w:rPr>
        <w:t xml:space="preserve"> révisé</w:t>
      </w:r>
      <w:r>
        <w:rPr>
          <w:i/>
        </w:rPr>
        <w:t>e</w:t>
      </w:r>
      <w:r w:rsidRPr="006977AB">
        <w:rPr>
          <w:i/>
        </w:rPr>
        <w:t>s</w:t>
      </w:r>
      <w:r>
        <w:t>, indiquant au rédacteur que la version finale est prête à passer à l’ultime étape du processus.</w:t>
      </w:r>
    </w:p>
    <w:p w14:paraId="0041815B" w14:textId="2E41D9A8" w:rsidR="0015609D" w:rsidRDefault="00372224" w:rsidP="00860206">
      <w:r>
        <w:rPr>
          <w:noProof/>
        </w:rPr>
        <w:drawing>
          <wp:inline distT="0" distB="0" distL="0" distR="0" wp14:anchorId="21CB1EB7" wp14:editId="7905BE38">
            <wp:extent cx="5971540" cy="2895600"/>
            <wp:effectExtent l="19050" t="19050" r="10160" b="19050"/>
            <wp:docPr id="1351457354" name="Imag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87" cstate="print">
                      <a:extLst>
                        <a:ext uri="{28A0092B-C50C-407E-A947-70E740481C1C}">
                          <a14:useLocalDpi xmlns:a14="http://schemas.microsoft.com/office/drawing/2010/main" val="0"/>
                        </a:ext>
                      </a:extLst>
                    </a:blip>
                    <a:srcRect/>
                    <a:stretch>
                      <a:fillRect/>
                    </a:stretch>
                  </pic:blipFill>
                  <pic:spPr bwMode="auto">
                    <a:xfrm>
                      <a:off x="0" y="0"/>
                      <a:ext cx="5971540" cy="2895600"/>
                    </a:xfrm>
                    <a:prstGeom prst="rect">
                      <a:avLst/>
                    </a:prstGeom>
                    <a:noFill/>
                    <a:ln>
                      <a:solidFill>
                        <a:schemeClr val="tx1"/>
                      </a:solidFill>
                    </a:ln>
                  </pic:spPr>
                </pic:pic>
              </a:graphicData>
            </a:graphic>
          </wp:inline>
        </w:drawing>
      </w:r>
    </w:p>
    <w:p w14:paraId="22B81290" w14:textId="77777777" w:rsidR="007E7873" w:rsidRDefault="007E7873" w:rsidP="007E7873">
      <w:pPr>
        <w:pStyle w:val="Titre4"/>
        <w:spacing w:line="276" w:lineRule="auto"/>
      </w:pPr>
      <w:bookmarkStart w:id="281" w:name="_Toc532994516"/>
      <w:bookmarkStart w:id="282" w:name="_Toc81979146"/>
      <w:bookmarkStart w:id="283" w:name="_Toc216255926"/>
      <w:bookmarkStart w:id="284" w:name="_Toc216445510"/>
      <w:bookmarkStart w:id="285" w:name="_Toc224826574"/>
      <w:r>
        <w:t xml:space="preserve">Envoyer la soumission </w:t>
      </w:r>
      <w:bookmarkEnd w:id="281"/>
      <w:r>
        <w:t>au montage</w:t>
      </w:r>
      <w:bookmarkEnd w:id="282"/>
      <w:bookmarkEnd w:id="283"/>
      <w:bookmarkEnd w:id="284"/>
      <w:bookmarkEnd w:id="285"/>
    </w:p>
    <w:p w14:paraId="0AACDDC8" w14:textId="77777777" w:rsidR="007E7873" w:rsidRDefault="007E7873" w:rsidP="007E7873">
      <w:pPr>
        <w:spacing w:line="276" w:lineRule="auto"/>
      </w:pPr>
      <w:r>
        <w:t xml:space="preserve">Une fois que les révisions ont été effectuées et que vous vous êtes assuré qu’il s’agit de la version finale de la soumission, cliquez sur </w:t>
      </w:r>
      <w:r w:rsidRPr="00E050C5">
        <w:rPr>
          <w:b/>
        </w:rPr>
        <w:t xml:space="preserve">Envoyer </w:t>
      </w:r>
      <w:r>
        <w:rPr>
          <w:b/>
        </w:rPr>
        <w:t xml:space="preserve">au montage </w:t>
      </w:r>
      <w:r>
        <w:t xml:space="preserve">pour passer à l’ultime étape du processus; la Production et la Publication. Cela mène à une page qui vous permet d’envoyer un courriel à l’auteur pour l’informer que sa soumission passe à la prochaine étape. </w:t>
      </w:r>
    </w:p>
    <w:p w14:paraId="24C4EF5D" w14:textId="77777777" w:rsidR="007E7873" w:rsidRPr="002E3DB0" w:rsidRDefault="007E7873" w:rsidP="007E7873">
      <w:pPr>
        <w:spacing w:line="276" w:lineRule="auto"/>
      </w:pPr>
      <w:r>
        <w:t xml:space="preserve">Vous pouvez outrepasser cette étape en cliquant sur le lien </w:t>
      </w:r>
      <w:r w:rsidRPr="00C74925">
        <w:rPr>
          <w:b/>
          <w:bCs/>
        </w:rPr>
        <w:t>Passer outre ce courriel</w:t>
      </w:r>
      <w:r>
        <w:t xml:space="preserve"> au bas de la page.</w:t>
      </w:r>
    </w:p>
    <w:p w14:paraId="1D47EC85" w14:textId="03B36268" w:rsidR="0015609D" w:rsidRDefault="004815AB" w:rsidP="00860206">
      <w:r w:rsidRPr="000916E6">
        <w:rPr>
          <w:noProof/>
        </w:rPr>
        <w:lastRenderedPageBreak/>
        <w:drawing>
          <wp:inline distT="0" distB="0" distL="0" distR="0" wp14:anchorId="13D2D4CD" wp14:editId="1A3A659C">
            <wp:extent cx="5486400" cy="2390775"/>
            <wp:effectExtent l="19050" t="19050" r="19050" b="28575"/>
            <wp:docPr id="1813494609" name="Picture 1813494609" descr="Une image contenant texte, Police, nombre, logiciel&#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3494609" name="Image 1" descr="Une image contenant texte, Police, nombre, logiciel&#10;&#10;Description générée automatiquement"/>
                    <pic:cNvPicPr/>
                  </pic:nvPicPr>
                  <pic:blipFill>
                    <a:blip r:embed="rId88"/>
                    <a:stretch>
                      <a:fillRect/>
                    </a:stretch>
                  </pic:blipFill>
                  <pic:spPr>
                    <a:xfrm>
                      <a:off x="0" y="0"/>
                      <a:ext cx="5486400" cy="2390775"/>
                    </a:xfrm>
                    <a:prstGeom prst="rect">
                      <a:avLst/>
                    </a:prstGeom>
                    <a:ln w="3175">
                      <a:solidFill>
                        <a:schemeClr val="tx1"/>
                      </a:solidFill>
                    </a:ln>
                  </pic:spPr>
                </pic:pic>
              </a:graphicData>
            </a:graphic>
          </wp:inline>
        </w:drawing>
      </w:r>
    </w:p>
    <w:p w14:paraId="3BC924C1" w14:textId="77777777" w:rsidR="00F832D4" w:rsidRDefault="00F832D4" w:rsidP="00F832D4">
      <w:pPr>
        <w:spacing w:line="276" w:lineRule="auto"/>
      </w:pPr>
      <w:r>
        <w:t xml:space="preserve">Cliquez sur le bouton </w:t>
      </w:r>
      <w:r>
        <w:rPr>
          <w:b/>
          <w:bCs/>
        </w:rPr>
        <w:t xml:space="preserve">Continuer, </w:t>
      </w:r>
      <w:r w:rsidRPr="00A43239">
        <w:t xml:space="preserve">la </w:t>
      </w:r>
      <w:r>
        <w:t>page</w:t>
      </w:r>
      <w:r w:rsidRPr="00A43239">
        <w:t xml:space="preserve"> suivante sert à choisir le fichier à envoyer à la prochaine étape.</w:t>
      </w:r>
      <w:r>
        <w:t xml:space="preserve"> Notez que le fichier, tiré de la section </w:t>
      </w:r>
      <w:r>
        <w:rPr>
          <w:i/>
        </w:rPr>
        <w:t>Fichiers révisés</w:t>
      </w:r>
      <w:r>
        <w:t>, est coché par défaut pour être transféré à l’étape de Production. Cliquez sur</w:t>
      </w:r>
      <w:r w:rsidRPr="00E050C5">
        <w:rPr>
          <w:b/>
        </w:rPr>
        <w:t xml:space="preserve"> </w:t>
      </w:r>
      <w:r>
        <w:rPr>
          <w:b/>
        </w:rPr>
        <w:t>Enregistrer la décision</w:t>
      </w:r>
      <w:r>
        <w:t>.</w:t>
      </w:r>
    </w:p>
    <w:p w14:paraId="78B3E685" w14:textId="1B7F2445" w:rsidR="004815AB" w:rsidRDefault="00491379" w:rsidP="00860206">
      <w:r>
        <w:rPr>
          <w:noProof/>
        </w:rPr>
        <w:drawing>
          <wp:inline distT="0" distB="0" distL="0" distR="0" wp14:anchorId="779F28CE" wp14:editId="2FED5A74">
            <wp:extent cx="5486400" cy="3404870"/>
            <wp:effectExtent l="19050" t="19050" r="19050" b="24130"/>
            <wp:docPr id="1069138965" name="Picture 1069138965" descr="Une image contenant texte, capture d’écran,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9138965" name="Image 1" descr="Une image contenant texte, capture d’écran, Police, nombre&#10;&#10;Description générée automatiquement"/>
                    <pic:cNvPicPr/>
                  </pic:nvPicPr>
                  <pic:blipFill>
                    <a:blip r:embed="rId89"/>
                    <a:stretch>
                      <a:fillRect/>
                    </a:stretch>
                  </pic:blipFill>
                  <pic:spPr>
                    <a:xfrm>
                      <a:off x="0" y="0"/>
                      <a:ext cx="5486400" cy="3404870"/>
                    </a:xfrm>
                    <a:prstGeom prst="rect">
                      <a:avLst/>
                    </a:prstGeom>
                    <a:ln w="3175">
                      <a:solidFill>
                        <a:schemeClr val="tx1"/>
                      </a:solidFill>
                    </a:ln>
                  </pic:spPr>
                </pic:pic>
              </a:graphicData>
            </a:graphic>
          </wp:inline>
        </w:drawing>
      </w:r>
    </w:p>
    <w:p w14:paraId="2BC67E9B" w14:textId="77777777" w:rsidR="00DB5257" w:rsidRDefault="00DB5257" w:rsidP="00DB5257">
      <w:pPr>
        <w:pStyle w:val="Titre4"/>
        <w:spacing w:line="276" w:lineRule="auto"/>
      </w:pPr>
      <w:bookmarkStart w:id="286" w:name="_Toc216255927"/>
      <w:bookmarkStart w:id="287" w:name="_Toc216445511"/>
      <w:bookmarkStart w:id="288" w:name="_Toc224826575"/>
      <w:r>
        <w:t>Annuler la révision</w:t>
      </w:r>
      <w:bookmarkEnd w:id="286"/>
      <w:bookmarkEnd w:id="287"/>
      <w:bookmarkEnd w:id="288"/>
    </w:p>
    <w:p w14:paraId="78F3D62C" w14:textId="77777777" w:rsidR="00DB5257" w:rsidRDefault="00DB5257" w:rsidP="00DB5257">
      <w:pPr>
        <w:pStyle w:val="Corpsdetexte2"/>
        <w:ind w:left="0"/>
      </w:pPr>
      <w:r>
        <w:t xml:space="preserve">Il est possible d’annuler l’étape de révision pour revenir à l’étape d’évaluation. Pour ce faire, cliquez sur le bouton </w:t>
      </w:r>
      <w:r w:rsidRPr="00D604C3">
        <w:rPr>
          <w:b/>
          <w:bCs/>
        </w:rPr>
        <w:t>Annuler la révision</w:t>
      </w:r>
      <w:r>
        <w:t xml:space="preserve">. Cela mènera à une page où vous pourrez envoyer un courriel à l’auteur pour l’aviser de votre décision. Vous pouvez outrepasser l’envoi de courriel en cliquant sur le lien </w:t>
      </w:r>
      <w:r w:rsidRPr="00D604C3">
        <w:rPr>
          <w:b/>
          <w:bCs/>
        </w:rPr>
        <w:t>Passer outre ce courriel</w:t>
      </w:r>
      <w:r>
        <w:t xml:space="preserve"> au bas de la page.</w:t>
      </w:r>
    </w:p>
    <w:p w14:paraId="3D6C5C55" w14:textId="77777777" w:rsidR="00DB5257" w:rsidRDefault="00DB5257" w:rsidP="00DB5257">
      <w:pPr>
        <w:pStyle w:val="Corpsdetexte2"/>
        <w:ind w:left="0"/>
      </w:pPr>
      <w:r>
        <w:t xml:space="preserve">Cliquez ensuite sur </w:t>
      </w:r>
      <w:r w:rsidRPr="00D604C3">
        <w:rPr>
          <w:b/>
          <w:bCs/>
        </w:rPr>
        <w:t>Enregistrer</w:t>
      </w:r>
      <w:r>
        <w:t xml:space="preserve"> </w:t>
      </w:r>
      <w:r w:rsidRPr="00B82209">
        <w:rPr>
          <w:b/>
          <w:bCs/>
        </w:rPr>
        <w:t>la décision</w:t>
      </w:r>
      <w:r>
        <w:t>. La soumission sera affichée à l’étape d’évaluation.</w:t>
      </w:r>
    </w:p>
    <w:p w14:paraId="0975A576" w14:textId="77777777" w:rsidR="00491379" w:rsidRDefault="00491379" w:rsidP="00860206"/>
    <w:p w14:paraId="64E69009" w14:textId="260512D2" w:rsidR="0015609D" w:rsidRDefault="00446F9D" w:rsidP="00860206">
      <w:r w:rsidRPr="002C1692">
        <w:rPr>
          <w:noProof/>
        </w:rPr>
        <w:lastRenderedPageBreak/>
        <w:drawing>
          <wp:inline distT="0" distB="0" distL="0" distR="0" wp14:anchorId="2BAFD157" wp14:editId="12FEC249">
            <wp:extent cx="5486400" cy="1875790"/>
            <wp:effectExtent l="19050" t="19050" r="19050" b="10160"/>
            <wp:docPr id="1457454377" name="Picture 1457454377" descr="Une image contenant texte, ligne,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7454377" name="Image 1" descr="Une image contenant texte, ligne, Police, nombre&#10;&#10;Description générée automatiquement"/>
                    <pic:cNvPicPr/>
                  </pic:nvPicPr>
                  <pic:blipFill>
                    <a:blip r:embed="rId90"/>
                    <a:stretch>
                      <a:fillRect/>
                    </a:stretch>
                  </pic:blipFill>
                  <pic:spPr>
                    <a:xfrm>
                      <a:off x="0" y="0"/>
                      <a:ext cx="5486400" cy="1875790"/>
                    </a:xfrm>
                    <a:prstGeom prst="rect">
                      <a:avLst/>
                    </a:prstGeom>
                    <a:ln w="3175">
                      <a:solidFill>
                        <a:schemeClr val="tx1"/>
                      </a:solidFill>
                    </a:ln>
                  </pic:spPr>
                </pic:pic>
              </a:graphicData>
            </a:graphic>
          </wp:inline>
        </w:drawing>
      </w:r>
    </w:p>
    <w:p w14:paraId="69C1BCA6" w14:textId="77777777" w:rsidR="00CD6643" w:rsidRDefault="00CD6643" w:rsidP="00CD6643">
      <w:pPr>
        <w:pStyle w:val="Titre2-Rouge"/>
      </w:pPr>
      <w:bookmarkStart w:id="289" w:name="_Toc81979147"/>
      <w:bookmarkStart w:id="290" w:name="_Toc216255928"/>
      <w:bookmarkStart w:id="291" w:name="_Toc216445512"/>
    </w:p>
    <w:p w14:paraId="6DE00318" w14:textId="6F4CA0CD" w:rsidR="00CD6643" w:rsidRDefault="00CD6643" w:rsidP="00CD6643">
      <w:pPr>
        <w:pStyle w:val="Titre2-Rouge"/>
      </w:pPr>
      <w:bookmarkStart w:id="292" w:name="SectionProductionetpublication"/>
      <w:r>
        <w:t>Production et publication</w:t>
      </w:r>
      <w:bookmarkEnd w:id="289"/>
      <w:bookmarkEnd w:id="290"/>
      <w:bookmarkEnd w:id="291"/>
      <w:bookmarkEnd w:id="292"/>
    </w:p>
    <w:p w14:paraId="45E39D7D" w14:textId="77777777" w:rsidR="00CD6643" w:rsidRDefault="00CD6643" w:rsidP="00CD6643">
      <w:pPr>
        <w:spacing w:line="276" w:lineRule="auto"/>
      </w:pPr>
      <w:r>
        <w:t xml:space="preserve">Après l’étape de Révision, la soumission est envoyée à l’étape de Production. C’est à cette étape que les fichiers révisés seront mis en forme pour la publication (PDF, HTML). Un numéro sera créé et les fichiers de publication y seront ajoutés. </w:t>
      </w:r>
    </w:p>
    <w:p w14:paraId="40E7F586" w14:textId="0F4139EE" w:rsidR="00446F9D" w:rsidRDefault="00D11C66" w:rsidP="00860206">
      <w:r w:rsidRPr="00ED7FF8">
        <w:rPr>
          <w:noProof/>
        </w:rPr>
        <w:drawing>
          <wp:inline distT="0" distB="0" distL="0" distR="0" wp14:anchorId="54580D04" wp14:editId="50F83D13">
            <wp:extent cx="5491163" cy="2551573"/>
            <wp:effectExtent l="19050" t="19050" r="14605" b="20320"/>
            <wp:docPr id="642358933" name="Picture 642358933" descr="Une image contenant texte, logiciel, Icône d’ordinateur, Page web&#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2358933" name="Picture 642358933" descr="Une image contenant texte, logiciel, Icône d’ordinateur, Page web&#10;&#10;Le contenu généré par l’IA peut être incorrect."/>
                    <pic:cNvPicPr/>
                  </pic:nvPicPr>
                  <pic:blipFill>
                    <a:blip r:embed="rId91" cstate="print">
                      <a:extLst>
                        <a:ext uri="{28A0092B-C50C-407E-A947-70E740481C1C}">
                          <a14:useLocalDpi xmlns:a14="http://schemas.microsoft.com/office/drawing/2010/main" val="0"/>
                        </a:ext>
                      </a:extLst>
                    </a:blip>
                    <a:stretch>
                      <a:fillRect/>
                    </a:stretch>
                  </pic:blipFill>
                  <pic:spPr>
                    <a:xfrm>
                      <a:off x="0" y="0"/>
                      <a:ext cx="5514150" cy="2562254"/>
                    </a:xfrm>
                    <a:prstGeom prst="rect">
                      <a:avLst/>
                    </a:prstGeom>
                    <a:ln w="3175">
                      <a:solidFill>
                        <a:schemeClr val="tx1"/>
                      </a:solidFill>
                    </a:ln>
                  </pic:spPr>
                </pic:pic>
              </a:graphicData>
            </a:graphic>
          </wp:inline>
        </w:drawing>
      </w:r>
    </w:p>
    <w:p w14:paraId="3EE397E3" w14:textId="77777777" w:rsidR="00BB646F" w:rsidRPr="00BB646F" w:rsidRDefault="00BB646F" w:rsidP="00BB646F">
      <w:pPr>
        <w:pStyle w:val="Titre4"/>
        <w:spacing w:line="276" w:lineRule="auto"/>
      </w:pPr>
      <w:bookmarkStart w:id="293" w:name="_Toc216255929"/>
      <w:bookmarkStart w:id="294" w:name="_Toc216445513"/>
      <w:bookmarkStart w:id="295" w:name="_Toc224826576"/>
      <w:r w:rsidRPr="00BB646F">
        <w:t>Retourner à la révision</w:t>
      </w:r>
      <w:bookmarkEnd w:id="293"/>
      <w:bookmarkEnd w:id="294"/>
      <w:bookmarkEnd w:id="295"/>
    </w:p>
    <w:p w14:paraId="3C46A479" w14:textId="77777777" w:rsidR="00BB646F" w:rsidRPr="00BB646F" w:rsidRDefault="00BB646F" w:rsidP="00BB646F">
      <w:pPr>
        <w:pStyle w:val="Corpsdetexte2"/>
        <w:ind w:left="0"/>
        <w:rPr>
          <w:rFonts w:ascii="Overpass" w:hAnsi="Overpass"/>
          <w:sz w:val="21"/>
          <w:szCs w:val="21"/>
        </w:rPr>
      </w:pPr>
      <w:r w:rsidRPr="00BB646F">
        <w:rPr>
          <w:rFonts w:ascii="Overpass" w:hAnsi="Overpass"/>
          <w:sz w:val="21"/>
          <w:szCs w:val="21"/>
        </w:rPr>
        <w:t xml:space="preserve">Il est possible d’annuler l’étape de révision pour revenir à l’étape de révision. Pour ce faire, cliquez sur le bouton </w:t>
      </w:r>
      <w:r w:rsidRPr="00BB646F">
        <w:rPr>
          <w:rFonts w:ascii="Overpass" w:hAnsi="Overpass"/>
          <w:b/>
          <w:bCs/>
          <w:sz w:val="21"/>
          <w:szCs w:val="21"/>
        </w:rPr>
        <w:t>Retour à la révision</w:t>
      </w:r>
      <w:r w:rsidRPr="00BB646F">
        <w:rPr>
          <w:rFonts w:ascii="Overpass" w:hAnsi="Overpass"/>
          <w:sz w:val="21"/>
          <w:szCs w:val="21"/>
        </w:rPr>
        <w:t xml:space="preserve">. Cela mènera à une page où vous pourrez envoyer un courriel à l’auteur pour l’aviser de votre décision. Vous pouvez outrepasser l’envoi de courriel en cliquant sur le lien </w:t>
      </w:r>
      <w:r w:rsidRPr="00BB646F">
        <w:rPr>
          <w:rFonts w:ascii="Overpass" w:hAnsi="Overpass"/>
          <w:b/>
          <w:bCs/>
          <w:sz w:val="21"/>
          <w:szCs w:val="21"/>
        </w:rPr>
        <w:t>Passer outre ce courriel</w:t>
      </w:r>
      <w:r w:rsidRPr="00BB646F">
        <w:rPr>
          <w:rFonts w:ascii="Overpass" w:hAnsi="Overpass"/>
          <w:sz w:val="21"/>
          <w:szCs w:val="21"/>
        </w:rPr>
        <w:t xml:space="preserve"> au bas de la page.</w:t>
      </w:r>
    </w:p>
    <w:p w14:paraId="7D209AF5" w14:textId="77777777" w:rsidR="00BB646F" w:rsidRDefault="00BB646F" w:rsidP="00BB646F">
      <w:pPr>
        <w:pStyle w:val="Corpsdetexte2"/>
        <w:ind w:left="0"/>
        <w:rPr>
          <w:rFonts w:ascii="Overpass" w:hAnsi="Overpass"/>
          <w:sz w:val="21"/>
          <w:szCs w:val="21"/>
        </w:rPr>
      </w:pPr>
      <w:r w:rsidRPr="00BB646F">
        <w:rPr>
          <w:rFonts w:ascii="Overpass" w:hAnsi="Overpass"/>
          <w:sz w:val="21"/>
          <w:szCs w:val="21"/>
        </w:rPr>
        <w:t xml:space="preserve">Cliquez ensuite sur </w:t>
      </w:r>
      <w:r w:rsidRPr="00BB646F">
        <w:rPr>
          <w:rFonts w:ascii="Overpass" w:hAnsi="Overpass"/>
          <w:b/>
          <w:bCs/>
          <w:sz w:val="21"/>
          <w:szCs w:val="21"/>
        </w:rPr>
        <w:t>Enregistrer</w:t>
      </w:r>
      <w:r w:rsidRPr="00BB646F">
        <w:rPr>
          <w:rFonts w:ascii="Overpass" w:hAnsi="Overpass"/>
          <w:sz w:val="21"/>
          <w:szCs w:val="21"/>
        </w:rPr>
        <w:t xml:space="preserve"> </w:t>
      </w:r>
      <w:r w:rsidRPr="00BB646F">
        <w:rPr>
          <w:rFonts w:ascii="Overpass" w:hAnsi="Overpass"/>
          <w:b/>
          <w:bCs/>
          <w:sz w:val="21"/>
          <w:szCs w:val="21"/>
        </w:rPr>
        <w:t>la décision</w:t>
      </w:r>
      <w:r w:rsidRPr="00BB646F">
        <w:rPr>
          <w:rFonts w:ascii="Overpass" w:hAnsi="Overpass"/>
          <w:sz w:val="21"/>
          <w:szCs w:val="21"/>
        </w:rPr>
        <w:t>. La soumission sera affichée à l’étape d’évaluation.</w:t>
      </w:r>
    </w:p>
    <w:p w14:paraId="6531ACF0" w14:textId="77777777" w:rsidR="00634230" w:rsidRPr="00BB646F" w:rsidRDefault="00634230" w:rsidP="00BB646F">
      <w:pPr>
        <w:pStyle w:val="Corpsdetexte2"/>
        <w:ind w:left="0"/>
        <w:rPr>
          <w:rFonts w:ascii="Overpass" w:hAnsi="Overpass"/>
          <w:sz w:val="21"/>
          <w:szCs w:val="21"/>
        </w:rPr>
      </w:pPr>
    </w:p>
    <w:p w14:paraId="66E5A382" w14:textId="77777777" w:rsidR="00BB646F" w:rsidRPr="00BB646F" w:rsidRDefault="00BB646F" w:rsidP="00A31E0A">
      <w:pPr>
        <w:pStyle w:val="Titre3-Noir"/>
      </w:pPr>
      <w:bookmarkStart w:id="296" w:name="_Onglet_Publication"/>
      <w:bookmarkStart w:id="297" w:name="_Toc81979148"/>
      <w:bookmarkStart w:id="298" w:name="_Toc216255930"/>
      <w:bookmarkStart w:id="299" w:name="_Toc216445514"/>
      <w:bookmarkStart w:id="300" w:name="SectionOngletPublication"/>
      <w:bookmarkEnd w:id="296"/>
      <w:r w:rsidRPr="00BB646F">
        <w:lastRenderedPageBreak/>
        <w:t>Onglet Publication</w:t>
      </w:r>
      <w:bookmarkEnd w:id="297"/>
      <w:bookmarkEnd w:id="298"/>
      <w:bookmarkEnd w:id="299"/>
      <w:bookmarkEnd w:id="300"/>
    </w:p>
    <w:p w14:paraId="12BEB1D5" w14:textId="77777777" w:rsidR="00BB646F" w:rsidRPr="00BB646F" w:rsidRDefault="00BB646F" w:rsidP="00BB646F">
      <w:pPr>
        <w:pStyle w:val="Corpsdetexte"/>
        <w:jc w:val="left"/>
        <w:rPr>
          <w:rFonts w:ascii="Overpass" w:hAnsi="Overpass"/>
          <w:sz w:val="21"/>
          <w:szCs w:val="21"/>
        </w:rPr>
      </w:pPr>
      <w:r w:rsidRPr="00BB646F">
        <w:rPr>
          <w:rFonts w:ascii="Overpass" w:hAnsi="Overpass"/>
          <w:sz w:val="21"/>
          <w:szCs w:val="21"/>
        </w:rPr>
        <w:t xml:space="preserve">Tout ce qui touche la publication se fait dans l’onglet </w:t>
      </w:r>
      <w:r w:rsidRPr="00BB646F">
        <w:rPr>
          <w:rFonts w:ascii="Overpass" w:hAnsi="Overpass"/>
          <w:i/>
          <w:sz w:val="21"/>
          <w:szCs w:val="21"/>
        </w:rPr>
        <w:t>Publication</w:t>
      </w:r>
      <w:r w:rsidRPr="00BB646F">
        <w:rPr>
          <w:rFonts w:ascii="Overpass" w:hAnsi="Overpass"/>
          <w:i/>
          <w:iCs/>
          <w:sz w:val="21"/>
          <w:szCs w:val="21"/>
        </w:rPr>
        <w:t xml:space="preserve"> </w:t>
      </w:r>
      <w:r w:rsidRPr="00BB646F">
        <w:rPr>
          <w:rFonts w:ascii="Overpass" w:hAnsi="Overpass"/>
          <w:sz w:val="21"/>
          <w:szCs w:val="21"/>
        </w:rPr>
        <w:t xml:space="preserve">de chaque soumission. Pour accéder à cette section, il faut soit cliquer sur l’onglet, soit cliquer sur le bouton </w:t>
      </w:r>
      <w:r w:rsidRPr="00BB646F">
        <w:rPr>
          <w:rFonts w:ascii="Overpass" w:hAnsi="Overpass"/>
          <w:b/>
          <w:bCs/>
          <w:sz w:val="21"/>
          <w:szCs w:val="21"/>
        </w:rPr>
        <w:t>Programmer la publication</w:t>
      </w:r>
      <w:r w:rsidRPr="00BB646F">
        <w:rPr>
          <w:rFonts w:ascii="Overpass" w:hAnsi="Overpass"/>
          <w:sz w:val="21"/>
          <w:szCs w:val="21"/>
        </w:rPr>
        <w:t>.</w:t>
      </w:r>
    </w:p>
    <w:p w14:paraId="38B8F8AB" w14:textId="77777777" w:rsidR="00BB646F" w:rsidRPr="00BB646F" w:rsidRDefault="00BB646F" w:rsidP="00BB646F">
      <w:pPr>
        <w:pStyle w:val="Corpsdetexte"/>
        <w:jc w:val="left"/>
        <w:rPr>
          <w:rFonts w:ascii="Overpass" w:hAnsi="Overpass"/>
          <w:sz w:val="21"/>
          <w:szCs w:val="21"/>
        </w:rPr>
      </w:pPr>
      <w:r w:rsidRPr="00BB646F">
        <w:rPr>
          <w:rFonts w:ascii="Overpass" w:hAnsi="Overpass"/>
          <w:sz w:val="21"/>
          <w:szCs w:val="21"/>
        </w:rPr>
        <w:t xml:space="preserve">Dans cet onglet, on peut voir le statut de la soumission en haut à gauche. Quatre statuts sont possibles : </w:t>
      </w:r>
    </w:p>
    <w:p w14:paraId="2B288C1E" w14:textId="77777777" w:rsidR="00BB646F" w:rsidRPr="00BB646F" w:rsidRDefault="00BB646F" w:rsidP="00CF6319">
      <w:pPr>
        <w:pStyle w:val="Corpsdetexte"/>
        <w:numPr>
          <w:ilvl w:val="0"/>
          <w:numId w:val="33"/>
        </w:numPr>
        <w:jc w:val="left"/>
        <w:rPr>
          <w:rFonts w:ascii="Overpass" w:hAnsi="Overpass"/>
          <w:sz w:val="21"/>
          <w:szCs w:val="21"/>
        </w:rPr>
      </w:pPr>
      <w:r w:rsidRPr="00BB646F">
        <w:rPr>
          <w:rFonts w:ascii="Overpass" w:hAnsi="Overpass"/>
          <w:b/>
          <w:bCs/>
          <w:sz w:val="21"/>
          <w:szCs w:val="21"/>
        </w:rPr>
        <w:t>Non planifié-e</w:t>
      </w:r>
      <w:r w:rsidRPr="00BB646F">
        <w:rPr>
          <w:rFonts w:ascii="Overpass" w:hAnsi="Overpass"/>
          <w:sz w:val="21"/>
          <w:szCs w:val="21"/>
        </w:rPr>
        <w:t> : la soumission n’a pas été assignée à un numéro.</w:t>
      </w:r>
    </w:p>
    <w:p w14:paraId="4D942620" w14:textId="77777777" w:rsidR="00BB646F" w:rsidRPr="00BB646F" w:rsidRDefault="00BB646F" w:rsidP="00CF6319">
      <w:pPr>
        <w:pStyle w:val="Corpsdetexte"/>
        <w:numPr>
          <w:ilvl w:val="0"/>
          <w:numId w:val="33"/>
        </w:numPr>
        <w:jc w:val="left"/>
        <w:rPr>
          <w:rFonts w:ascii="Overpass" w:hAnsi="Overpass"/>
          <w:sz w:val="21"/>
          <w:szCs w:val="21"/>
        </w:rPr>
      </w:pPr>
      <w:r w:rsidRPr="00BB646F">
        <w:rPr>
          <w:rFonts w:ascii="Overpass" w:hAnsi="Overpass"/>
          <w:b/>
          <w:bCs/>
          <w:sz w:val="21"/>
          <w:szCs w:val="21"/>
        </w:rPr>
        <w:t>Planifié-e</w:t>
      </w:r>
      <w:r w:rsidRPr="00BB646F">
        <w:rPr>
          <w:rFonts w:ascii="Overpass" w:hAnsi="Overpass"/>
          <w:sz w:val="21"/>
          <w:szCs w:val="21"/>
        </w:rPr>
        <w:t> : la soumission a été assignée à un numéro, mais le numéro n’est pas publié.</w:t>
      </w:r>
    </w:p>
    <w:p w14:paraId="4787818D" w14:textId="77777777" w:rsidR="00BB646F" w:rsidRPr="00BB646F" w:rsidRDefault="00BB646F" w:rsidP="00CF6319">
      <w:pPr>
        <w:pStyle w:val="Corpsdetexte"/>
        <w:numPr>
          <w:ilvl w:val="0"/>
          <w:numId w:val="33"/>
        </w:numPr>
        <w:jc w:val="left"/>
        <w:rPr>
          <w:rFonts w:ascii="Overpass" w:hAnsi="Overpass"/>
          <w:sz w:val="21"/>
          <w:szCs w:val="21"/>
        </w:rPr>
      </w:pPr>
      <w:r w:rsidRPr="00BB646F">
        <w:rPr>
          <w:rFonts w:ascii="Overpass" w:hAnsi="Overpass"/>
          <w:b/>
          <w:bCs/>
          <w:sz w:val="21"/>
          <w:szCs w:val="21"/>
        </w:rPr>
        <w:t>Publié-e</w:t>
      </w:r>
      <w:r w:rsidRPr="00BB646F">
        <w:rPr>
          <w:rFonts w:ascii="Overpass" w:hAnsi="Overpass"/>
          <w:sz w:val="21"/>
          <w:szCs w:val="21"/>
        </w:rPr>
        <w:t> : la soumission a été assignée à un numéro et celui-ci est publié.</w:t>
      </w:r>
    </w:p>
    <w:p w14:paraId="3481D597" w14:textId="77777777" w:rsidR="00BB646F" w:rsidRPr="00BB646F" w:rsidRDefault="00BB646F" w:rsidP="00CF6319">
      <w:pPr>
        <w:pStyle w:val="Corpsdetexte"/>
        <w:numPr>
          <w:ilvl w:val="0"/>
          <w:numId w:val="33"/>
        </w:numPr>
        <w:jc w:val="left"/>
        <w:rPr>
          <w:rFonts w:ascii="Overpass" w:hAnsi="Overpass"/>
          <w:sz w:val="21"/>
          <w:szCs w:val="21"/>
        </w:rPr>
      </w:pPr>
      <w:r w:rsidRPr="00BB646F">
        <w:rPr>
          <w:rFonts w:ascii="Overpass" w:hAnsi="Overpass"/>
          <w:b/>
          <w:bCs/>
          <w:sz w:val="21"/>
          <w:szCs w:val="21"/>
        </w:rPr>
        <w:t>Dépublié-e</w:t>
      </w:r>
      <w:r w:rsidRPr="00BB646F">
        <w:rPr>
          <w:rFonts w:ascii="Overpass" w:hAnsi="Overpass"/>
          <w:sz w:val="21"/>
          <w:szCs w:val="21"/>
        </w:rPr>
        <w:t> : la soumission a été dépubliée.</w:t>
      </w:r>
    </w:p>
    <w:p w14:paraId="73EBD3C0" w14:textId="77777777" w:rsidR="00BB646F" w:rsidRPr="00BB646F" w:rsidRDefault="00BB646F" w:rsidP="00BB646F">
      <w:pPr>
        <w:pStyle w:val="Corpsdetexte"/>
        <w:jc w:val="left"/>
        <w:rPr>
          <w:rFonts w:ascii="Overpass" w:hAnsi="Overpass"/>
          <w:sz w:val="21"/>
          <w:szCs w:val="21"/>
        </w:rPr>
      </w:pPr>
      <w:r w:rsidRPr="00BB646F">
        <w:rPr>
          <w:rFonts w:ascii="Overpass" w:hAnsi="Overpass"/>
          <w:sz w:val="21"/>
          <w:szCs w:val="21"/>
        </w:rPr>
        <w:t xml:space="preserve">À partir de l’onglet </w:t>
      </w:r>
      <w:r w:rsidRPr="00BB646F">
        <w:rPr>
          <w:rFonts w:ascii="Overpass" w:hAnsi="Overpass"/>
          <w:i/>
          <w:iCs/>
          <w:sz w:val="21"/>
          <w:szCs w:val="21"/>
        </w:rPr>
        <w:t xml:space="preserve">Publication </w:t>
      </w:r>
      <w:r w:rsidRPr="00BB646F">
        <w:rPr>
          <w:rFonts w:ascii="Overpass" w:hAnsi="Overpass"/>
          <w:sz w:val="21"/>
          <w:szCs w:val="21"/>
        </w:rPr>
        <w:t xml:space="preserve">vous pouvez également modifier ou ajouter des informations sur la soumission (titre, résumés et auteurs) et ajouter ou modifier des métadonnées. C’est aussi à partir de cet onglet que sont ajoutés les fichiers de publication (section </w:t>
      </w:r>
      <w:r w:rsidRPr="00BB646F">
        <w:rPr>
          <w:rFonts w:ascii="Overpass" w:hAnsi="Overpass"/>
          <w:i/>
          <w:iCs/>
          <w:sz w:val="21"/>
          <w:szCs w:val="21"/>
        </w:rPr>
        <w:t>Épreuves</w:t>
      </w:r>
      <w:r w:rsidRPr="00BB646F">
        <w:rPr>
          <w:rFonts w:ascii="Overpass" w:hAnsi="Overpass"/>
          <w:sz w:val="21"/>
          <w:szCs w:val="21"/>
        </w:rPr>
        <w:t>).</w:t>
      </w:r>
    </w:p>
    <w:p w14:paraId="39275B0C" w14:textId="77777777" w:rsidR="00BB646F" w:rsidRPr="00BB646F" w:rsidRDefault="00BB646F" w:rsidP="00BB646F">
      <w:pPr>
        <w:pStyle w:val="Corpsdetexte"/>
        <w:jc w:val="left"/>
        <w:rPr>
          <w:rFonts w:ascii="Overpass" w:hAnsi="Overpass"/>
          <w:sz w:val="21"/>
          <w:szCs w:val="21"/>
        </w:rPr>
      </w:pPr>
      <w:r w:rsidRPr="00BB646F">
        <w:rPr>
          <w:rFonts w:ascii="Overpass" w:hAnsi="Overpass"/>
          <w:sz w:val="21"/>
          <w:szCs w:val="21"/>
        </w:rPr>
        <w:t xml:space="preserve">Voilà un aperçu de chaque section de l’onglet </w:t>
      </w:r>
      <w:r w:rsidRPr="00BB646F">
        <w:rPr>
          <w:rFonts w:ascii="Overpass" w:hAnsi="Overpass"/>
          <w:i/>
          <w:iCs/>
          <w:sz w:val="21"/>
          <w:szCs w:val="21"/>
        </w:rPr>
        <w:t>Publication </w:t>
      </w:r>
      <w:r w:rsidRPr="00BB646F">
        <w:rPr>
          <w:rFonts w:ascii="Overpass" w:hAnsi="Overpass"/>
          <w:sz w:val="21"/>
          <w:szCs w:val="21"/>
        </w:rPr>
        <w:t>:</w:t>
      </w:r>
    </w:p>
    <w:p w14:paraId="35DC9D39" w14:textId="77777777" w:rsidR="00BB646F" w:rsidRPr="00BB646F" w:rsidRDefault="00BB646F" w:rsidP="00BB646F">
      <w:pPr>
        <w:pStyle w:val="Titre4"/>
        <w:spacing w:line="276" w:lineRule="auto"/>
      </w:pPr>
      <w:bookmarkStart w:id="301" w:name="_Toc81979149"/>
      <w:bookmarkStart w:id="302" w:name="_Toc216255931"/>
      <w:bookmarkStart w:id="303" w:name="_Toc216445515"/>
      <w:bookmarkStart w:id="304" w:name="_Toc224826577"/>
      <w:r w:rsidRPr="00BB646F">
        <w:t>Titre et résumé</w:t>
      </w:r>
      <w:bookmarkEnd w:id="301"/>
      <w:bookmarkEnd w:id="302"/>
      <w:bookmarkEnd w:id="303"/>
      <w:bookmarkEnd w:id="304"/>
    </w:p>
    <w:p w14:paraId="6B886095" w14:textId="77777777" w:rsidR="00BB646F" w:rsidRPr="00BB646F" w:rsidRDefault="00BB646F" w:rsidP="00BB646F">
      <w:pPr>
        <w:pStyle w:val="Corpsdetexte2"/>
        <w:jc w:val="left"/>
        <w:rPr>
          <w:rFonts w:ascii="Overpass" w:hAnsi="Overpass"/>
          <w:sz w:val="21"/>
          <w:szCs w:val="21"/>
        </w:rPr>
      </w:pPr>
      <w:r w:rsidRPr="00BB646F">
        <w:rPr>
          <w:rFonts w:ascii="Overpass" w:hAnsi="Overpass"/>
          <w:sz w:val="21"/>
          <w:szCs w:val="21"/>
        </w:rPr>
        <w:t xml:space="preserve">Pour modifier le titre, le sous-titre et le résumé. Cliquez sur </w:t>
      </w:r>
      <w:r w:rsidRPr="00BB646F">
        <w:rPr>
          <w:rFonts w:ascii="Overpass" w:hAnsi="Overpass"/>
          <w:b/>
          <w:bCs/>
          <w:sz w:val="21"/>
          <w:szCs w:val="21"/>
        </w:rPr>
        <w:t>Enregistrer</w:t>
      </w:r>
      <w:r w:rsidRPr="00BB646F">
        <w:rPr>
          <w:rFonts w:ascii="Overpass" w:hAnsi="Overpass"/>
          <w:sz w:val="21"/>
          <w:szCs w:val="21"/>
        </w:rPr>
        <w:t xml:space="preserve"> une fois la modification terminée.</w:t>
      </w:r>
    </w:p>
    <w:p w14:paraId="69EE1BE7" w14:textId="77777777" w:rsidR="00BB646F" w:rsidRPr="00BB646F" w:rsidRDefault="00BB646F" w:rsidP="00BB646F">
      <w:pPr>
        <w:pStyle w:val="Titre4"/>
        <w:spacing w:line="276" w:lineRule="auto"/>
      </w:pPr>
      <w:bookmarkStart w:id="305" w:name="_Toc81979150"/>
      <w:bookmarkStart w:id="306" w:name="_Toc216255932"/>
      <w:bookmarkStart w:id="307" w:name="_Toc216445516"/>
      <w:bookmarkStart w:id="308" w:name="_Toc224826578"/>
      <w:r w:rsidRPr="00BB646F">
        <w:t>Contributeurs-trice</w:t>
      </w:r>
      <w:bookmarkEnd w:id="305"/>
      <w:r w:rsidRPr="00BB646F">
        <w:t>s</w:t>
      </w:r>
      <w:bookmarkEnd w:id="306"/>
      <w:bookmarkEnd w:id="307"/>
      <w:bookmarkEnd w:id="308"/>
    </w:p>
    <w:p w14:paraId="6EB15CC9" w14:textId="77777777" w:rsidR="00BB646F" w:rsidRPr="00BB646F" w:rsidRDefault="00BB646F" w:rsidP="00BB646F">
      <w:pPr>
        <w:pStyle w:val="Corpsdetexte2"/>
        <w:jc w:val="left"/>
        <w:rPr>
          <w:rFonts w:ascii="Overpass" w:hAnsi="Overpass"/>
          <w:sz w:val="21"/>
          <w:szCs w:val="21"/>
        </w:rPr>
      </w:pPr>
      <w:r w:rsidRPr="00BB646F">
        <w:rPr>
          <w:rFonts w:ascii="Overpass" w:hAnsi="Overpass"/>
          <w:sz w:val="21"/>
          <w:szCs w:val="21"/>
        </w:rPr>
        <w:t xml:space="preserve">Permet de modifier ou d’ajouter un auteur. Pour modifier un auteur, cliquez sur le bouton </w:t>
      </w:r>
      <w:r w:rsidRPr="00BB646F">
        <w:rPr>
          <w:rFonts w:ascii="Overpass" w:hAnsi="Overpass"/>
          <w:b/>
          <w:bCs/>
          <w:sz w:val="21"/>
          <w:szCs w:val="21"/>
        </w:rPr>
        <w:t>Modifier</w:t>
      </w:r>
      <w:r w:rsidRPr="00BB646F">
        <w:rPr>
          <w:rFonts w:ascii="Overpass" w:hAnsi="Overpass"/>
          <w:sz w:val="21"/>
          <w:szCs w:val="21"/>
        </w:rPr>
        <w:t xml:space="preserve"> à droite. Une fois les modifications terminées, cliquer sur </w:t>
      </w:r>
      <w:r w:rsidRPr="00BB646F">
        <w:rPr>
          <w:rFonts w:ascii="Overpass" w:hAnsi="Overpass"/>
          <w:b/>
          <w:bCs/>
          <w:iCs/>
          <w:sz w:val="21"/>
          <w:szCs w:val="21"/>
        </w:rPr>
        <w:t>Enregistrer</w:t>
      </w:r>
      <w:r w:rsidRPr="00BB646F">
        <w:rPr>
          <w:rFonts w:ascii="Overpass" w:hAnsi="Overpass"/>
          <w:sz w:val="21"/>
          <w:szCs w:val="21"/>
        </w:rPr>
        <w:t xml:space="preserve">. Pour ajouter un auteur, cliquer sur le bouton </w:t>
      </w:r>
      <w:r w:rsidRPr="00BB646F">
        <w:rPr>
          <w:rFonts w:ascii="Overpass" w:hAnsi="Overpass"/>
          <w:b/>
          <w:bCs/>
          <w:iCs/>
          <w:sz w:val="21"/>
          <w:szCs w:val="21"/>
        </w:rPr>
        <w:t>Ajouter un-e contributeur-trice</w:t>
      </w:r>
      <w:r w:rsidRPr="00BB646F">
        <w:rPr>
          <w:rFonts w:ascii="Overpass" w:hAnsi="Overpass"/>
          <w:sz w:val="21"/>
          <w:szCs w:val="21"/>
        </w:rPr>
        <w:t xml:space="preserve"> et remplissez le formulaire. </w:t>
      </w:r>
    </w:p>
    <w:p w14:paraId="25416C21" w14:textId="77777777" w:rsidR="00BB646F" w:rsidRPr="00BB646F" w:rsidRDefault="00BB646F" w:rsidP="00BB646F">
      <w:pPr>
        <w:pStyle w:val="Titre4"/>
        <w:spacing w:line="276" w:lineRule="auto"/>
      </w:pPr>
      <w:bookmarkStart w:id="309" w:name="_Toc81979151"/>
      <w:bookmarkStart w:id="310" w:name="_Toc216255933"/>
      <w:bookmarkStart w:id="311" w:name="_Toc216445517"/>
      <w:bookmarkStart w:id="312" w:name="_Toc224826579"/>
      <w:r w:rsidRPr="00BB646F">
        <w:t>Métadonnées</w:t>
      </w:r>
      <w:bookmarkEnd w:id="309"/>
      <w:bookmarkEnd w:id="310"/>
      <w:bookmarkEnd w:id="311"/>
      <w:bookmarkEnd w:id="312"/>
    </w:p>
    <w:p w14:paraId="59DDF10C" w14:textId="77777777" w:rsidR="00BB646F" w:rsidRPr="00BB646F" w:rsidRDefault="00BB646F" w:rsidP="00BB646F">
      <w:pPr>
        <w:pStyle w:val="Corpsdetexte2"/>
        <w:jc w:val="left"/>
        <w:rPr>
          <w:rFonts w:ascii="Overpass" w:hAnsi="Overpass"/>
          <w:sz w:val="21"/>
          <w:szCs w:val="21"/>
        </w:rPr>
      </w:pPr>
      <w:r w:rsidRPr="00BB646F">
        <w:rPr>
          <w:rFonts w:ascii="Overpass" w:hAnsi="Overpass"/>
          <w:sz w:val="21"/>
          <w:szCs w:val="21"/>
        </w:rPr>
        <w:t xml:space="preserve">Permet de modifier et d’ajouter des métadonnées telles que des mots-clés, sujets, disciplines, etc., en fonction de ce que vous aurez activer précédemment dans les paramètres de la revue. Cliquez sur </w:t>
      </w:r>
      <w:r w:rsidRPr="00BB646F">
        <w:rPr>
          <w:rFonts w:ascii="Overpass" w:hAnsi="Overpass"/>
          <w:b/>
          <w:bCs/>
          <w:sz w:val="21"/>
          <w:szCs w:val="21"/>
        </w:rPr>
        <w:t>Enregistrer</w:t>
      </w:r>
      <w:r w:rsidRPr="00BB646F">
        <w:rPr>
          <w:rFonts w:ascii="Overpass" w:hAnsi="Overpass"/>
          <w:sz w:val="21"/>
          <w:szCs w:val="21"/>
        </w:rPr>
        <w:t xml:space="preserve"> lorsque la modification est terminée.</w:t>
      </w:r>
    </w:p>
    <w:p w14:paraId="32754901" w14:textId="3641169C" w:rsidR="00BB646F" w:rsidRPr="00BB646F" w:rsidRDefault="00BB646F" w:rsidP="00BB646F">
      <w:pPr>
        <w:pStyle w:val="Corpsdetexte2"/>
        <w:jc w:val="left"/>
        <w:rPr>
          <w:rFonts w:ascii="Overpass" w:hAnsi="Overpass"/>
          <w:sz w:val="21"/>
          <w:szCs w:val="21"/>
        </w:rPr>
      </w:pPr>
      <w:r w:rsidRPr="00BB646F">
        <w:rPr>
          <w:rFonts w:ascii="Overpass" w:hAnsi="Overpass"/>
          <w:sz w:val="21"/>
          <w:szCs w:val="21"/>
        </w:rPr>
        <w:t xml:space="preserve">Pour apparaître dans cette section, les métadonnées doivent avoir été activées lors de la configuration de la revue. Pour savoir comment les activer, consultez la section </w:t>
      </w:r>
      <w:hyperlink w:anchor="Configuration_Fluxtravaux_Métadonnées" w:history="1">
        <w:r w:rsidRPr="006907C9">
          <w:rPr>
            <w:rStyle w:val="Lienhypertexte"/>
            <w:rFonts w:ascii="Overpass" w:hAnsi="Overpass"/>
            <w:sz w:val="21"/>
            <w:szCs w:val="21"/>
          </w:rPr>
          <w:t>Configuration &gt; Flux des travaux &gt; Métadonnées</w:t>
        </w:r>
      </w:hyperlink>
      <w:r w:rsidRPr="00BB646F">
        <w:rPr>
          <w:rFonts w:ascii="Overpass" w:hAnsi="Overpass"/>
          <w:sz w:val="21"/>
          <w:szCs w:val="21"/>
        </w:rPr>
        <w:t xml:space="preserve"> de ce guide.</w:t>
      </w:r>
    </w:p>
    <w:p w14:paraId="587E7790" w14:textId="77777777" w:rsidR="00BB646F" w:rsidRPr="00BB646F" w:rsidRDefault="00BB646F" w:rsidP="00BB646F">
      <w:pPr>
        <w:pStyle w:val="Titre4"/>
        <w:spacing w:line="276" w:lineRule="auto"/>
      </w:pPr>
      <w:bookmarkStart w:id="313" w:name="_Toc81979152"/>
      <w:bookmarkStart w:id="314" w:name="_Toc216255934"/>
      <w:bookmarkStart w:id="315" w:name="_Toc216445518"/>
      <w:bookmarkStart w:id="316" w:name="_Toc224826580"/>
      <w:r w:rsidRPr="00BB646F">
        <w:t>Références</w:t>
      </w:r>
      <w:bookmarkEnd w:id="313"/>
      <w:bookmarkEnd w:id="314"/>
      <w:bookmarkEnd w:id="315"/>
      <w:bookmarkEnd w:id="316"/>
    </w:p>
    <w:p w14:paraId="06BDC51B" w14:textId="77777777" w:rsidR="00BB646F" w:rsidRPr="00BB646F" w:rsidRDefault="00BB646F" w:rsidP="00BB646F">
      <w:pPr>
        <w:pStyle w:val="Corpsdetexte2"/>
        <w:jc w:val="left"/>
        <w:rPr>
          <w:rFonts w:ascii="Overpass" w:hAnsi="Overpass"/>
          <w:sz w:val="21"/>
          <w:szCs w:val="21"/>
        </w:rPr>
      </w:pPr>
      <w:r w:rsidRPr="00BB646F">
        <w:rPr>
          <w:rFonts w:ascii="Overpass" w:hAnsi="Overpass"/>
          <w:sz w:val="21"/>
          <w:szCs w:val="21"/>
        </w:rPr>
        <w:t>Permet d’ajouter les références de l’article pour qu’elles soient ajoutées aux métadonnées et diffusées sous le résumé de l’article sur le site web de la revue.</w:t>
      </w:r>
    </w:p>
    <w:p w14:paraId="393F3E9A" w14:textId="17CBCD5D" w:rsidR="00BB646F" w:rsidRPr="00BB646F" w:rsidRDefault="00BB646F" w:rsidP="00BB646F">
      <w:pPr>
        <w:pStyle w:val="Corpsdetexte2"/>
        <w:jc w:val="left"/>
        <w:rPr>
          <w:rFonts w:ascii="Overpass" w:hAnsi="Overpass"/>
          <w:sz w:val="21"/>
          <w:szCs w:val="21"/>
        </w:rPr>
      </w:pPr>
      <w:r w:rsidRPr="00BB646F">
        <w:rPr>
          <w:rFonts w:ascii="Overpass" w:hAnsi="Overpass"/>
          <w:sz w:val="21"/>
          <w:szCs w:val="21"/>
        </w:rPr>
        <w:t xml:space="preserve">Il faut que cette métadonnée soit activée lors de la configuration de la revue pour la section apparaisse. Pour savoir comment les activer, consultez la section </w:t>
      </w:r>
      <w:hyperlink w:anchor="Configuration_Fluxtravaux_Métadonnées" w:history="1">
        <w:r w:rsidRPr="00BB646F">
          <w:rPr>
            <w:rStyle w:val="Lienhypertexte"/>
            <w:rFonts w:ascii="Overpass" w:hAnsi="Overpass"/>
            <w:sz w:val="21"/>
            <w:szCs w:val="21"/>
          </w:rPr>
          <w:t>Configuration &gt; Flux des travaux &gt; Métadonnées</w:t>
        </w:r>
      </w:hyperlink>
      <w:r w:rsidRPr="00BB646F">
        <w:rPr>
          <w:rFonts w:ascii="Overpass" w:hAnsi="Overpass"/>
          <w:sz w:val="21"/>
          <w:szCs w:val="21"/>
        </w:rPr>
        <w:t xml:space="preserve">. </w:t>
      </w:r>
    </w:p>
    <w:p w14:paraId="4A5170B6" w14:textId="77777777" w:rsidR="00BB646F" w:rsidRPr="00BB646F" w:rsidRDefault="00BB646F" w:rsidP="00BB646F">
      <w:pPr>
        <w:pStyle w:val="Titre4"/>
        <w:spacing w:line="276" w:lineRule="auto"/>
      </w:pPr>
      <w:bookmarkStart w:id="317" w:name="_Toc216255935"/>
      <w:bookmarkStart w:id="318" w:name="_Toc216445519"/>
      <w:bookmarkStart w:id="319" w:name="_Toc224826581"/>
      <w:r w:rsidRPr="00BB646F">
        <w:lastRenderedPageBreak/>
        <w:t>XML JATS</w:t>
      </w:r>
      <w:bookmarkEnd w:id="317"/>
      <w:bookmarkEnd w:id="318"/>
      <w:bookmarkEnd w:id="319"/>
    </w:p>
    <w:p w14:paraId="315DDCFF" w14:textId="77777777" w:rsidR="00BB646F" w:rsidRPr="00BB646F" w:rsidRDefault="00BB646F" w:rsidP="00BB646F">
      <w:pPr>
        <w:pStyle w:val="Corpsdetexte2"/>
        <w:jc w:val="left"/>
        <w:rPr>
          <w:rFonts w:ascii="Overpass" w:hAnsi="Overpass"/>
          <w:sz w:val="21"/>
          <w:szCs w:val="21"/>
        </w:rPr>
      </w:pPr>
      <w:r w:rsidRPr="00BB646F">
        <w:rPr>
          <w:rFonts w:ascii="Overpass" w:hAnsi="Overpass"/>
          <w:sz w:val="21"/>
          <w:szCs w:val="21"/>
        </w:rPr>
        <w:t xml:space="preserve">Permet de télécharger un fichier JATS généré automatiquement à partir des métadonnées de la soumission. </w:t>
      </w:r>
    </w:p>
    <w:p w14:paraId="78F3E52B" w14:textId="77777777" w:rsidR="00BB646F" w:rsidRPr="00BB646F" w:rsidRDefault="00BB646F" w:rsidP="00BB646F">
      <w:pPr>
        <w:pStyle w:val="Titre4"/>
        <w:spacing w:line="276" w:lineRule="auto"/>
      </w:pPr>
      <w:bookmarkStart w:id="320" w:name="_Toc81979154"/>
      <w:bookmarkStart w:id="321" w:name="_Toc216255936"/>
      <w:bookmarkStart w:id="322" w:name="_Toc216445520"/>
      <w:bookmarkStart w:id="323" w:name="_Toc224826582"/>
      <w:r w:rsidRPr="00BB646F">
        <w:t>Épreuves</w:t>
      </w:r>
      <w:bookmarkEnd w:id="320"/>
      <w:bookmarkEnd w:id="321"/>
      <w:bookmarkEnd w:id="322"/>
      <w:bookmarkEnd w:id="323"/>
    </w:p>
    <w:p w14:paraId="3FABAE36" w14:textId="50F118B6" w:rsidR="00BB646F" w:rsidRPr="00BB646F" w:rsidRDefault="00BB646F" w:rsidP="00BB646F">
      <w:pPr>
        <w:pStyle w:val="Corpsdetexte2"/>
        <w:jc w:val="left"/>
        <w:rPr>
          <w:rFonts w:ascii="Overpass" w:hAnsi="Overpass"/>
          <w:sz w:val="21"/>
          <w:szCs w:val="21"/>
        </w:rPr>
      </w:pPr>
      <w:r w:rsidRPr="00BB646F">
        <w:rPr>
          <w:rFonts w:ascii="Overpass" w:hAnsi="Overpass"/>
          <w:sz w:val="21"/>
          <w:szCs w:val="21"/>
        </w:rPr>
        <w:t xml:space="preserve">Section dans laquelle les fichiers finaux pour la publication des soumissions doivent être téléversés. L’ajout d’épreuves est expliqué plus en détail dans </w:t>
      </w:r>
      <w:hyperlink w:anchor="Miseenpageetajoutdesfichiersdepublicatio">
        <w:r w:rsidRPr="00BB646F">
          <w:rPr>
            <w:rStyle w:val="Lienhypertexte"/>
            <w:rFonts w:ascii="Overpass" w:hAnsi="Overpass"/>
            <w:sz w:val="21"/>
            <w:szCs w:val="21"/>
          </w:rPr>
          <w:t>la section Mise en page et ajout des fichiers de publication de ce guide</w:t>
        </w:r>
      </w:hyperlink>
      <w:r w:rsidRPr="00BB646F">
        <w:rPr>
          <w:rFonts w:ascii="Overpass" w:hAnsi="Overpass"/>
          <w:sz w:val="21"/>
          <w:szCs w:val="21"/>
        </w:rPr>
        <w:t>.</w:t>
      </w:r>
    </w:p>
    <w:p w14:paraId="384736BE" w14:textId="77777777" w:rsidR="00BB646F" w:rsidRPr="00BB646F" w:rsidRDefault="00BB646F" w:rsidP="00BB646F">
      <w:pPr>
        <w:pStyle w:val="Titre4"/>
        <w:spacing w:line="276" w:lineRule="auto"/>
      </w:pPr>
      <w:bookmarkStart w:id="324" w:name="_Toc81979155"/>
      <w:bookmarkStart w:id="325" w:name="_Toc216255937"/>
      <w:bookmarkStart w:id="326" w:name="_Toc216445521"/>
      <w:bookmarkStart w:id="327" w:name="_Toc224826583"/>
      <w:r w:rsidRPr="00BB646F">
        <w:t>Autorisations et divulgation</w:t>
      </w:r>
      <w:bookmarkEnd w:id="324"/>
      <w:bookmarkEnd w:id="325"/>
      <w:bookmarkEnd w:id="326"/>
      <w:bookmarkEnd w:id="327"/>
    </w:p>
    <w:p w14:paraId="1F0BEACC" w14:textId="77777777" w:rsidR="00BB646F" w:rsidRPr="00BB646F" w:rsidRDefault="00BB646F" w:rsidP="00BB646F">
      <w:pPr>
        <w:pStyle w:val="Corpsdetexte2"/>
        <w:jc w:val="left"/>
        <w:rPr>
          <w:rFonts w:ascii="Overpass" w:hAnsi="Overpass"/>
          <w:sz w:val="21"/>
          <w:szCs w:val="21"/>
        </w:rPr>
      </w:pPr>
      <w:r w:rsidRPr="00BB646F">
        <w:rPr>
          <w:rFonts w:ascii="Overpass" w:hAnsi="Overpass"/>
          <w:sz w:val="21"/>
          <w:szCs w:val="21"/>
        </w:rPr>
        <w:t xml:space="preserve">Comprend des informations concernant le droit d’auteur et un lien vers la licence, si cela s’applique. Ces informations sont complétées en fonction des configurations de la section </w:t>
      </w:r>
      <w:hyperlink w:anchor="_Licence" w:history="1">
        <w:r w:rsidRPr="00BB646F">
          <w:rPr>
            <w:rStyle w:val="Lienhypertexte"/>
            <w:rFonts w:ascii="Overpass" w:hAnsi="Overpass"/>
            <w:sz w:val="21"/>
            <w:szCs w:val="21"/>
          </w:rPr>
          <w:t>Distribution</w:t>
        </w:r>
      </w:hyperlink>
      <w:r w:rsidRPr="00BB646F">
        <w:rPr>
          <w:rFonts w:ascii="Overpass" w:hAnsi="Overpass"/>
          <w:sz w:val="21"/>
          <w:szCs w:val="21"/>
        </w:rPr>
        <w:t>.</w:t>
      </w:r>
    </w:p>
    <w:p w14:paraId="273B4A6F" w14:textId="77777777" w:rsidR="00BB646F" w:rsidRPr="00BB646F" w:rsidRDefault="00BB646F" w:rsidP="00BB646F">
      <w:pPr>
        <w:pStyle w:val="Titre4"/>
        <w:spacing w:line="276" w:lineRule="auto"/>
      </w:pPr>
      <w:bookmarkStart w:id="328" w:name="_Numéro"/>
      <w:bookmarkStart w:id="329" w:name="_Toc81979156"/>
      <w:bookmarkStart w:id="330" w:name="_Toc216255938"/>
      <w:bookmarkStart w:id="331" w:name="_Toc216445522"/>
      <w:bookmarkStart w:id="332" w:name="_Toc224826584"/>
      <w:bookmarkEnd w:id="328"/>
      <w:r w:rsidRPr="00BB646F">
        <w:t>Numéro</w:t>
      </w:r>
      <w:bookmarkEnd w:id="329"/>
      <w:bookmarkEnd w:id="330"/>
      <w:bookmarkEnd w:id="331"/>
      <w:bookmarkEnd w:id="332"/>
    </w:p>
    <w:p w14:paraId="28A35240" w14:textId="56A59D14" w:rsidR="00BB646F" w:rsidRPr="00BB646F" w:rsidRDefault="00BB646F" w:rsidP="00BB646F">
      <w:pPr>
        <w:pStyle w:val="Corpsdetexte2"/>
        <w:jc w:val="left"/>
        <w:rPr>
          <w:rFonts w:ascii="Overpass" w:hAnsi="Overpass"/>
          <w:sz w:val="21"/>
          <w:szCs w:val="21"/>
        </w:rPr>
      </w:pPr>
      <w:r w:rsidRPr="00BB646F">
        <w:rPr>
          <w:rFonts w:ascii="Overpass" w:hAnsi="Overpass"/>
          <w:sz w:val="21"/>
          <w:szCs w:val="21"/>
        </w:rPr>
        <w:t xml:space="preserve">Cet onglet sert à affecter une soumission à un numéro. Cette opération est expliquée dans la section </w:t>
      </w:r>
      <w:hyperlink w:anchor="Assignationdunesoumissionaunnuméro" w:history="1">
        <w:r w:rsidRPr="00BB646F">
          <w:rPr>
            <w:rStyle w:val="Lienhypertexte"/>
            <w:rFonts w:ascii="Overpass" w:hAnsi="Overpass"/>
            <w:sz w:val="21"/>
            <w:szCs w:val="21"/>
          </w:rPr>
          <w:t>Ajout d’une soumission à un numéro</w:t>
        </w:r>
      </w:hyperlink>
      <w:r w:rsidRPr="00BB646F">
        <w:rPr>
          <w:rFonts w:ascii="Overpass" w:hAnsi="Overpass"/>
          <w:sz w:val="21"/>
          <w:szCs w:val="21"/>
        </w:rPr>
        <w:t>.</w:t>
      </w:r>
    </w:p>
    <w:p w14:paraId="74200434" w14:textId="20126ACC" w:rsidR="0015609D" w:rsidRDefault="00047037" w:rsidP="00860206">
      <w:r>
        <w:rPr>
          <w:noProof/>
        </w:rPr>
        <w:drawing>
          <wp:inline distT="0" distB="0" distL="0" distR="0" wp14:anchorId="3964F5D4" wp14:editId="1963A741">
            <wp:extent cx="5953125" cy="2647950"/>
            <wp:effectExtent l="19050" t="19050" r="28575" b="19050"/>
            <wp:docPr id="300964918" name="Imag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92" cstate="print">
                      <a:extLst>
                        <a:ext uri="{28A0092B-C50C-407E-A947-70E740481C1C}">
                          <a14:useLocalDpi xmlns:a14="http://schemas.microsoft.com/office/drawing/2010/main" val="0"/>
                        </a:ext>
                      </a:extLst>
                    </a:blip>
                    <a:srcRect/>
                    <a:stretch>
                      <a:fillRect/>
                    </a:stretch>
                  </pic:blipFill>
                  <pic:spPr bwMode="auto">
                    <a:xfrm>
                      <a:off x="0" y="0"/>
                      <a:ext cx="5953125" cy="2647950"/>
                    </a:xfrm>
                    <a:prstGeom prst="rect">
                      <a:avLst/>
                    </a:prstGeom>
                    <a:noFill/>
                    <a:ln>
                      <a:solidFill>
                        <a:schemeClr val="tx1"/>
                      </a:solidFill>
                    </a:ln>
                  </pic:spPr>
                </pic:pic>
              </a:graphicData>
            </a:graphic>
          </wp:inline>
        </w:drawing>
      </w:r>
    </w:p>
    <w:p w14:paraId="026A6CF9" w14:textId="77777777" w:rsidR="005C2282" w:rsidRDefault="005C2282" w:rsidP="005C2282">
      <w:pPr>
        <w:pStyle w:val="Titre3-Noir"/>
        <w:spacing w:line="276" w:lineRule="auto"/>
      </w:pPr>
      <w:bookmarkStart w:id="333" w:name="_Toc81979157"/>
      <w:bookmarkStart w:id="334" w:name="_Toc216255939"/>
      <w:bookmarkStart w:id="335" w:name="_Toc216445523"/>
      <w:bookmarkStart w:id="336" w:name="Miseenpageetajoutdesfichiersdepublicatio"/>
      <w:r>
        <w:t>Mise en page et ajout des fichiers de publication (Épreuves)</w:t>
      </w:r>
      <w:bookmarkEnd w:id="333"/>
      <w:bookmarkEnd w:id="334"/>
      <w:bookmarkEnd w:id="335"/>
      <w:bookmarkEnd w:id="336"/>
    </w:p>
    <w:p w14:paraId="47E334FE" w14:textId="77777777" w:rsidR="005C2282" w:rsidRDefault="005C2282" w:rsidP="005C2282">
      <w:pPr>
        <w:spacing w:line="276" w:lineRule="auto"/>
      </w:pPr>
      <w:r>
        <w:t xml:space="preserve">Si la mise en forme finale des articles doit être faite par une personne dédiée à cette tâche, assignez celle-ci à la soumission en utilisant le bouton </w:t>
      </w:r>
      <w:r w:rsidRPr="347791DB">
        <w:rPr>
          <w:b/>
          <w:bCs/>
        </w:rPr>
        <w:t>Assigner</w:t>
      </w:r>
      <w:r>
        <w:t xml:space="preserve"> dans la section des participants. La personne ainsi assignée doit avoir un compte dans la plateforme.</w:t>
      </w:r>
    </w:p>
    <w:p w14:paraId="7274D861" w14:textId="77777777" w:rsidR="005C2282" w:rsidRDefault="005C2282" w:rsidP="005C2282">
      <w:pPr>
        <w:spacing w:line="276" w:lineRule="auto"/>
      </w:pPr>
      <w:r>
        <w:t xml:space="preserve">Pour effectuer les modifications au document afin de le mettre en forme selon le gabarit de la revue, rendez-vous dans l’onglet </w:t>
      </w:r>
      <w:r w:rsidRPr="347791DB">
        <w:rPr>
          <w:i/>
          <w:iCs/>
        </w:rPr>
        <w:t>Production</w:t>
      </w:r>
      <w:r>
        <w:t xml:space="preserve"> de la page </w:t>
      </w:r>
      <w:r w:rsidRPr="347791DB">
        <w:rPr>
          <w:i/>
          <w:iCs/>
        </w:rPr>
        <w:t>Soumissions</w:t>
      </w:r>
      <w:r>
        <w:t xml:space="preserve">, puis téléchargez le fichier révisé de la soumission se situant dans la section </w:t>
      </w:r>
      <w:r w:rsidRPr="001A2924">
        <w:rPr>
          <w:i/>
          <w:iCs/>
        </w:rPr>
        <w:t>Fichiers prêts pour la production</w:t>
      </w:r>
      <w:r>
        <w:t>.</w:t>
      </w:r>
    </w:p>
    <w:p w14:paraId="738F5D71" w14:textId="77777777" w:rsidR="0015609D" w:rsidRDefault="0015609D" w:rsidP="00860206"/>
    <w:p w14:paraId="0059F672" w14:textId="2012A13C" w:rsidR="0015609D" w:rsidRDefault="00B10F3B" w:rsidP="00860206">
      <w:r>
        <w:rPr>
          <w:noProof/>
        </w:rPr>
        <w:lastRenderedPageBreak/>
        <w:drawing>
          <wp:inline distT="0" distB="0" distL="0" distR="0" wp14:anchorId="025977BC" wp14:editId="6FBFF3AE">
            <wp:extent cx="5953125" cy="2657475"/>
            <wp:effectExtent l="19050" t="19050" r="28575" b="28575"/>
            <wp:docPr id="1988025914" name="Imag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93" cstate="print">
                      <a:extLst>
                        <a:ext uri="{28A0092B-C50C-407E-A947-70E740481C1C}">
                          <a14:useLocalDpi xmlns:a14="http://schemas.microsoft.com/office/drawing/2010/main" val="0"/>
                        </a:ext>
                      </a:extLst>
                    </a:blip>
                    <a:srcRect/>
                    <a:stretch>
                      <a:fillRect/>
                    </a:stretch>
                  </pic:blipFill>
                  <pic:spPr bwMode="auto">
                    <a:xfrm>
                      <a:off x="0" y="0"/>
                      <a:ext cx="5953125" cy="2657475"/>
                    </a:xfrm>
                    <a:prstGeom prst="rect">
                      <a:avLst/>
                    </a:prstGeom>
                    <a:noFill/>
                    <a:ln>
                      <a:solidFill>
                        <a:schemeClr val="tx1"/>
                      </a:solidFill>
                    </a:ln>
                  </pic:spPr>
                </pic:pic>
              </a:graphicData>
            </a:graphic>
          </wp:inline>
        </w:drawing>
      </w:r>
    </w:p>
    <w:p w14:paraId="1FE9DD3D" w14:textId="77777777" w:rsidR="00B5269D" w:rsidRDefault="00B5269D" w:rsidP="00B5269D">
      <w:pPr>
        <w:spacing w:line="276" w:lineRule="auto"/>
      </w:pPr>
      <w:r>
        <w:t xml:space="preserve">Une fois la mise en forme finale terminée, vous pouvez ajouter le fichier de publication en accédant à l’onglet </w:t>
      </w:r>
      <w:r w:rsidRPr="347791DB">
        <w:rPr>
          <w:i/>
          <w:iCs/>
        </w:rPr>
        <w:t>Publication</w:t>
      </w:r>
      <w:r>
        <w:t xml:space="preserve"> puis à la section </w:t>
      </w:r>
      <w:r w:rsidRPr="347791DB">
        <w:rPr>
          <w:i/>
          <w:iCs/>
        </w:rPr>
        <w:t>Épreuves</w:t>
      </w:r>
      <w:r>
        <w:t xml:space="preserve">. Cliquez sur le bouton </w:t>
      </w:r>
      <w:r w:rsidRPr="347791DB">
        <w:rPr>
          <w:b/>
          <w:bCs/>
        </w:rPr>
        <w:t xml:space="preserve">Ajouter des épreuves </w:t>
      </w:r>
      <w:r>
        <w:t xml:space="preserve">et remplissez le formulaire en respectant les instructions suivantes :  </w:t>
      </w:r>
    </w:p>
    <w:p w14:paraId="69D942BA" w14:textId="77777777" w:rsidR="00B5269D" w:rsidRDefault="00B5269D" w:rsidP="00B5269D">
      <w:pPr>
        <w:pStyle w:val="Listepuces-Noir"/>
      </w:pPr>
      <w:r w:rsidRPr="00B5269D">
        <w:rPr>
          <w:b/>
        </w:rPr>
        <w:t>Libellé des épreuves</w:t>
      </w:r>
      <w:r>
        <w:t xml:space="preserve"> : indiquez le format du fichier (PDF, HTML, etc.). </w:t>
      </w:r>
    </w:p>
    <w:p w14:paraId="4EE1C40B" w14:textId="77777777" w:rsidR="00B5269D" w:rsidRDefault="00B5269D" w:rsidP="00B5269D">
      <w:pPr>
        <w:pStyle w:val="Listepuces-Noir"/>
      </w:pPr>
      <w:r w:rsidRPr="00B5269D">
        <w:rPr>
          <w:b/>
        </w:rPr>
        <w:t>Langue</w:t>
      </w:r>
      <w:r>
        <w:t> : indiquez la langue de l’article.</w:t>
      </w:r>
    </w:p>
    <w:p w14:paraId="462AB81B" w14:textId="77777777" w:rsidR="00B5269D" w:rsidRDefault="00B5269D" w:rsidP="00B5269D">
      <w:pPr>
        <w:pStyle w:val="Listepuces-Noir"/>
      </w:pPr>
      <w:r>
        <w:t>L</w:t>
      </w:r>
      <w:r w:rsidRPr="00254435">
        <w:t>a case</w:t>
      </w:r>
      <w:r w:rsidRPr="00B5269D">
        <w:rPr>
          <w:b/>
        </w:rPr>
        <w:t xml:space="preserve"> Cette épreuve sera disponible sur un site web distinct, </w:t>
      </w:r>
      <w:r w:rsidRPr="00BF5AEE">
        <w:t>sert à fournir un URL pour l’article</w:t>
      </w:r>
      <w:r w:rsidRPr="00B5269D">
        <w:rPr>
          <w:b/>
        </w:rPr>
        <w:t xml:space="preserve"> </w:t>
      </w:r>
      <w:r w:rsidRPr="00254435">
        <w:t>s</w:t>
      </w:r>
      <w:r>
        <w:t xml:space="preserve">’il n’est </w:t>
      </w:r>
      <w:r w:rsidRPr="00254435">
        <w:t>pas diffusé directement sur OJS</w:t>
      </w:r>
      <w:r>
        <w:t xml:space="preserve">. </w:t>
      </w:r>
    </w:p>
    <w:p w14:paraId="6FE5C30A" w14:textId="77777777" w:rsidR="00B5269D" w:rsidRDefault="00B5269D" w:rsidP="00B5269D">
      <w:pPr>
        <w:pStyle w:val="Listepuces-Noir"/>
      </w:pPr>
      <w:r w:rsidRPr="00B5269D">
        <w:rPr>
          <w:b/>
        </w:rPr>
        <w:t>Chemin d’accès URL</w:t>
      </w:r>
      <w:r>
        <w:t> sert à indiquer une structure d’URL optionnelle au lieu d’utiliser le DOI.</w:t>
      </w:r>
    </w:p>
    <w:p w14:paraId="5C7851AA" w14:textId="77777777" w:rsidR="00B5269D" w:rsidRDefault="00B5269D" w:rsidP="00B5269D">
      <w:pPr>
        <w:spacing w:line="276" w:lineRule="auto"/>
      </w:pPr>
      <w:r>
        <w:t xml:space="preserve">Cliquez ensuite sur </w:t>
      </w:r>
      <w:r w:rsidRPr="00326914">
        <w:rPr>
          <w:b/>
          <w:bCs/>
        </w:rPr>
        <w:t>Enregistrer</w:t>
      </w:r>
      <w:r>
        <w:t xml:space="preserve"> puis suivez les étapes de téléversement du fichier.</w:t>
      </w:r>
    </w:p>
    <w:p w14:paraId="0EE1CA7E" w14:textId="500CC2D0" w:rsidR="00B5269D" w:rsidRDefault="00B5269D" w:rsidP="00B5269D">
      <w:pPr>
        <w:spacing w:line="276" w:lineRule="auto"/>
      </w:pPr>
      <w:r>
        <w:t xml:space="preserve">Une fois l’épreuve téléversée, vous pouvez modifier ses informations, modifier le fichier ou supprimer l’épreuve. Notez que vous ne pouvez plus modifier ses informations après la publication de l’article. Si vous avez à modifier des informations après la publication, il faut dépublier l’article ou créer une nouvelle version. Pour savoir comment faire, consultez la </w:t>
      </w:r>
      <w:hyperlink w:anchor="Modifierunarticleaprèslapublication">
        <w:r w:rsidRPr="347791DB">
          <w:rPr>
            <w:rStyle w:val="Lienhypertexte"/>
          </w:rPr>
          <w:t xml:space="preserve">section </w:t>
        </w:r>
        <w:r w:rsidRPr="347791DB">
          <w:rPr>
            <w:rStyle w:val="Lienhypertexte"/>
            <w:i/>
            <w:iCs/>
          </w:rPr>
          <w:t>Modifier un article après la publication</w:t>
        </w:r>
      </w:hyperlink>
      <w:r>
        <w:t xml:space="preserve"> de ce guide.</w:t>
      </w:r>
    </w:p>
    <w:p w14:paraId="0428491E" w14:textId="0B7069AD" w:rsidR="0015609D" w:rsidRDefault="00EA0FFB" w:rsidP="00860206">
      <w:r>
        <w:rPr>
          <w:noProof/>
        </w:rPr>
        <w:lastRenderedPageBreak/>
        <w:drawing>
          <wp:inline distT="0" distB="0" distL="0" distR="0" wp14:anchorId="0F19AB34" wp14:editId="2BA26295">
            <wp:extent cx="5971540" cy="2695575"/>
            <wp:effectExtent l="19050" t="19050" r="10160" b="28575"/>
            <wp:docPr id="1567618259" name="Imag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94" cstate="print">
                      <a:extLst>
                        <a:ext uri="{28A0092B-C50C-407E-A947-70E740481C1C}">
                          <a14:useLocalDpi xmlns:a14="http://schemas.microsoft.com/office/drawing/2010/main" val="0"/>
                        </a:ext>
                      </a:extLst>
                    </a:blip>
                    <a:srcRect/>
                    <a:stretch>
                      <a:fillRect/>
                    </a:stretch>
                  </pic:blipFill>
                  <pic:spPr bwMode="auto">
                    <a:xfrm>
                      <a:off x="0" y="0"/>
                      <a:ext cx="5971540" cy="2695575"/>
                    </a:xfrm>
                    <a:prstGeom prst="rect">
                      <a:avLst/>
                    </a:prstGeom>
                    <a:noFill/>
                    <a:ln>
                      <a:solidFill>
                        <a:schemeClr val="tx1"/>
                      </a:solidFill>
                    </a:ln>
                  </pic:spPr>
                </pic:pic>
              </a:graphicData>
            </a:graphic>
          </wp:inline>
        </w:drawing>
      </w:r>
    </w:p>
    <w:p w14:paraId="7F4202CB" w14:textId="77777777" w:rsidR="0078230E" w:rsidRPr="0078230E" w:rsidRDefault="0078230E" w:rsidP="0078230E">
      <w:pPr>
        <w:pStyle w:val="Titre3-Noir"/>
      </w:pPr>
      <w:bookmarkStart w:id="337" w:name="_Toc81979158"/>
      <w:bookmarkStart w:id="338" w:name="_Toc216255940"/>
      <w:bookmarkStart w:id="339" w:name="_Toc216445524"/>
      <w:r w:rsidRPr="0078230E">
        <w:t>Finalisation des métadonnées</w:t>
      </w:r>
      <w:bookmarkEnd w:id="337"/>
      <w:bookmarkEnd w:id="338"/>
      <w:bookmarkEnd w:id="339"/>
      <w:r w:rsidRPr="0078230E">
        <w:t xml:space="preserve"> </w:t>
      </w:r>
    </w:p>
    <w:p w14:paraId="22721E02" w14:textId="77777777" w:rsidR="0078230E" w:rsidRPr="0078230E" w:rsidRDefault="0078230E" w:rsidP="0078230E">
      <w:pPr>
        <w:pStyle w:val="Corpsdetexte"/>
        <w:jc w:val="left"/>
        <w:rPr>
          <w:rFonts w:ascii="Overpass" w:hAnsi="Overpass"/>
          <w:sz w:val="21"/>
          <w:szCs w:val="21"/>
        </w:rPr>
      </w:pPr>
      <w:r w:rsidRPr="0078230E">
        <w:rPr>
          <w:rFonts w:ascii="Overpass" w:hAnsi="Overpass"/>
          <w:sz w:val="21"/>
          <w:szCs w:val="21"/>
        </w:rPr>
        <w:t xml:space="preserve">Une fois le fichier de publication ajouté à la soumission, il importe de vérifier si les métadonnées de la soumission sont complètes et exactes et qu’elles concordent avec le fichier de publication (Épreuve). </w:t>
      </w:r>
    </w:p>
    <w:p w14:paraId="0EF5FABC" w14:textId="77777777" w:rsidR="0078230E" w:rsidRPr="0078230E" w:rsidRDefault="0078230E" w:rsidP="0078230E">
      <w:pPr>
        <w:spacing w:line="276" w:lineRule="auto"/>
      </w:pPr>
      <w:r w:rsidRPr="0078230E">
        <w:t>Ces informations sont en partie complétées par l’auteur au moment où il soumet son article. Or, des changements peuvent y être apportés au cours du processus éditorial. Avant du publier un article, il importe donc de les vérifier et de les modifier afin qu’elles soient identiques à celles présentes dans le fichier final de l'article. Voici les éléments qu’il est primordial de vérifier :</w:t>
      </w:r>
    </w:p>
    <w:p w14:paraId="0DA0C721" w14:textId="77777777" w:rsidR="0078230E" w:rsidRPr="0078230E" w:rsidRDefault="0078230E" w:rsidP="0078230E">
      <w:pPr>
        <w:pStyle w:val="Titre4"/>
        <w:spacing w:line="276" w:lineRule="auto"/>
      </w:pPr>
      <w:bookmarkStart w:id="340" w:name="_Toc81979159"/>
      <w:bookmarkStart w:id="341" w:name="_Toc216255941"/>
      <w:bookmarkStart w:id="342" w:name="_Toc216445525"/>
      <w:bookmarkStart w:id="343" w:name="_Toc224826585"/>
      <w:r w:rsidRPr="0078230E">
        <w:t>Titre et résumé</w:t>
      </w:r>
      <w:bookmarkEnd w:id="340"/>
      <w:bookmarkEnd w:id="341"/>
      <w:bookmarkEnd w:id="342"/>
      <w:bookmarkEnd w:id="343"/>
    </w:p>
    <w:p w14:paraId="6C0405BE" w14:textId="77777777" w:rsidR="0078230E" w:rsidRPr="0078230E" w:rsidRDefault="0078230E" w:rsidP="0078230E">
      <w:pPr>
        <w:pStyle w:val="Corpsdetexte2"/>
        <w:ind w:left="0"/>
        <w:jc w:val="left"/>
        <w:rPr>
          <w:rFonts w:ascii="Overpass" w:hAnsi="Overpass"/>
          <w:sz w:val="21"/>
          <w:szCs w:val="21"/>
        </w:rPr>
      </w:pPr>
      <w:r w:rsidRPr="0078230E">
        <w:rPr>
          <w:rFonts w:ascii="Overpass" w:hAnsi="Overpass"/>
          <w:sz w:val="21"/>
          <w:szCs w:val="21"/>
        </w:rPr>
        <w:t>Assurez-vous qu’ils soient identiques à ceux du fichier de publication. Si ces éléments sont présents dans plus d’une langue dans le fichier de l’article, il faut les ajouter dans chacune des langues en cliquant sur les autres langues en haut à gauche du formulaire. Cela fera apparaître un formulaire dans l’autre langue souhaitée.</w:t>
      </w:r>
    </w:p>
    <w:p w14:paraId="715D322C" w14:textId="77777777" w:rsidR="0078230E" w:rsidRPr="0078230E" w:rsidRDefault="0078230E" w:rsidP="0078230E">
      <w:pPr>
        <w:pStyle w:val="Corpsdetexte2"/>
        <w:ind w:left="0"/>
        <w:jc w:val="left"/>
        <w:rPr>
          <w:rFonts w:ascii="Overpass" w:hAnsi="Overpass"/>
          <w:sz w:val="21"/>
          <w:szCs w:val="21"/>
        </w:rPr>
      </w:pPr>
      <w:r w:rsidRPr="0078230E">
        <w:rPr>
          <w:rFonts w:ascii="Overpass" w:hAnsi="Overpass"/>
          <w:sz w:val="21"/>
          <w:szCs w:val="21"/>
        </w:rPr>
        <w:t xml:space="preserve">Si des modifications sont apportées, cliquez sur </w:t>
      </w:r>
      <w:r w:rsidRPr="0078230E">
        <w:rPr>
          <w:rFonts w:ascii="Overpass" w:hAnsi="Overpass"/>
          <w:b/>
          <w:bCs/>
          <w:sz w:val="21"/>
          <w:szCs w:val="21"/>
        </w:rPr>
        <w:t>Enregistrer.</w:t>
      </w:r>
    </w:p>
    <w:p w14:paraId="1F5AAE68" w14:textId="77777777" w:rsidR="0078230E" w:rsidRPr="0078230E" w:rsidRDefault="0078230E" w:rsidP="0078230E">
      <w:pPr>
        <w:pStyle w:val="Corpsdetexte2"/>
        <w:ind w:left="0"/>
        <w:jc w:val="left"/>
        <w:rPr>
          <w:rFonts w:ascii="Overpass" w:hAnsi="Overpass"/>
          <w:sz w:val="21"/>
          <w:szCs w:val="21"/>
        </w:rPr>
      </w:pPr>
      <w:r w:rsidRPr="0078230E">
        <w:rPr>
          <w:rFonts w:ascii="Overpass" w:hAnsi="Overpass"/>
          <w:sz w:val="21"/>
          <w:szCs w:val="21"/>
        </w:rPr>
        <w:t xml:space="preserve">IMPORTANT : </w:t>
      </w:r>
    </w:p>
    <w:p w14:paraId="74E19F53" w14:textId="77777777" w:rsidR="0078230E" w:rsidRPr="0078230E" w:rsidRDefault="0078230E" w:rsidP="00CF6319">
      <w:pPr>
        <w:pStyle w:val="Corpsdetexte2"/>
        <w:numPr>
          <w:ilvl w:val="0"/>
          <w:numId w:val="34"/>
        </w:numPr>
        <w:jc w:val="left"/>
        <w:rPr>
          <w:rFonts w:ascii="Overpass" w:hAnsi="Overpass"/>
          <w:sz w:val="21"/>
          <w:szCs w:val="21"/>
        </w:rPr>
      </w:pPr>
      <w:r w:rsidRPr="0078230E">
        <w:rPr>
          <w:rFonts w:ascii="Overpass" w:hAnsi="Overpass"/>
          <w:sz w:val="21"/>
          <w:szCs w:val="21"/>
        </w:rPr>
        <w:t>Il ne faut pas mettre de l’information autre que celle requise dans chaque champ</w:t>
      </w:r>
    </w:p>
    <w:p w14:paraId="0EAA214D" w14:textId="77777777" w:rsidR="0078230E" w:rsidRPr="0078230E" w:rsidRDefault="0078230E" w:rsidP="00CF6319">
      <w:pPr>
        <w:pStyle w:val="Corpsdetexte2"/>
        <w:numPr>
          <w:ilvl w:val="0"/>
          <w:numId w:val="34"/>
        </w:numPr>
        <w:jc w:val="left"/>
        <w:rPr>
          <w:rFonts w:ascii="Overpass" w:hAnsi="Overpass"/>
          <w:sz w:val="21"/>
          <w:szCs w:val="21"/>
        </w:rPr>
      </w:pPr>
      <w:r w:rsidRPr="0078230E">
        <w:rPr>
          <w:rFonts w:ascii="Overpass" w:hAnsi="Overpass"/>
          <w:sz w:val="21"/>
          <w:szCs w:val="21"/>
        </w:rPr>
        <w:t>Il ne faut pas mettre un élément dans une autre langue que le français dans le formulaire en français (cette règle s’applique quelles que soient les langues utilisées dans OJS). Si vous souhaitez inscrire le titre ou le résumé dans une autre langue que le français et que celle-ci n’est pas activée dans votre revue, contactez la Bibliothèque.</w:t>
      </w:r>
    </w:p>
    <w:p w14:paraId="74B5D719" w14:textId="2AA42D8F" w:rsidR="0015609D" w:rsidRDefault="003B42E4" w:rsidP="00860206">
      <w:r>
        <w:rPr>
          <w:noProof/>
        </w:rPr>
        <w:lastRenderedPageBreak/>
        <w:drawing>
          <wp:inline distT="0" distB="0" distL="0" distR="0" wp14:anchorId="79347550" wp14:editId="556F21F7">
            <wp:extent cx="5971540" cy="2886075"/>
            <wp:effectExtent l="19050" t="19050" r="10160" b="28575"/>
            <wp:docPr id="526924275" name="Imag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95" cstate="print">
                      <a:extLst>
                        <a:ext uri="{28A0092B-C50C-407E-A947-70E740481C1C}">
                          <a14:useLocalDpi xmlns:a14="http://schemas.microsoft.com/office/drawing/2010/main" val="0"/>
                        </a:ext>
                      </a:extLst>
                    </a:blip>
                    <a:srcRect/>
                    <a:stretch>
                      <a:fillRect/>
                    </a:stretch>
                  </pic:blipFill>
                  <pic:spPr bwMode="auto">
                    <a:xfrm>
                      <a:off x="0" y="0"/>
                      <a:ext cx="5971540" cy="2886075"/>
                    </a:xfrm>
                    <a:prstGeom prst="rect">
                      <a:avLst/>
                    </a:prstGeom>
                    <a:noFill/>
                    <a:ln>
                      <a:solidFill>
                        <a:schemeClr val="tx1"/>
                      </a:solidFill>
                    </a:ln>
                  </pic:spPr>
                </pic:pic>
              </a:graphicData>
            </a:graphic>
          </wp:inline>
        </w:drawing>
      </w:r>
    </w:p>
    <w:p w14:paraId="5F4AC20E" w14:textId="77777777" w:rsidR="001D078A" w:rsidRPr="001D078A" w:rsidRDefault="001D078A" w:rsidP="001D078A">
      <w:pPr>
        <w:pStyle w:val="Titre4"/>
        <w:spacing w:line="276" w:lineRule="auto"/>
      </w:pPr>
      <w:bookmarkStart w:id="344" w:name="_Toc81979160"/>
      <w:bookmarkStart w:id="345" w:name="_Toc216255942"/>
      <w:bookmarkStart w:id="346" w:name="_Toc216445526"/>
      <w:bookmarkStart w:id="347" w:name="_Toc224826586"/>
      <w:r w:rsidRPr="001D078A">
        <w:t>Contributeurs-trices</w:t>
      </w:r>
      <w:bookmarkEnd w:id="344"/>
      <w:bookmarkEnd w:id="345"/>
      <w:bookmarkEnd w:id="346"/>
      <w:bookmarkEnd w:id="347"/>
    </w:p>
    <w:p w14:paraId="52038CC5" w14:textId="77777777" w:rsidR="001D078A" w:rsidRPr="001D078A" w:rsidRDefault="001D078A" w:rsidP="007F1A62">
      <w:pPr>
        <w:pStyle w:val="Corpsdetexte2"/>
        <w:ind w:left="0"/>
        <w:jc w:val="left"/>
        <w:rPr>
          <w:rFonts w:ascii="Overpass" w:hAnsi="Overpass"/>
          <w:sz w:val="21"/>
          <w:szCs w:val="21"/>
        </w:rPr>
      </w:pPr>
      <w:r w:rsidRPr="001D078A">
        <w:rPr>
          <w:rFonts w:ascii="Overpass" w:hAnsi="Overpass"/>
          <w:sz w:val="21"/>
          <w:szCs w:val="21"/>
        </w:rPr>
        <w:t>Assurez-vous que la liste des contributeurs soit identique à celles du fichier de publication. Ajoutez-les dans le même ordre que celui du fichier de publication.</w:t>
      </w:r>
    </w:p>
    <w:p w14:paraId="6D3C3ACE" w14:textId="77777777" w:rsidR="001D078A" w:rsidRPr="001D078A" w:rsidRDefault="001D078A" w:rsidP="007F1A62">
      <w:pPr>
        <w:pStyle w:val="Corpsdetexte2"/>
        <w:ind w:left="0"/>
        <w:jc w:val="left"/>
        <w:rPr>
          <w:rFonts w:ascii="Overpass" w:hAnsi="Overpass"/>
          <w:sz w:val="21"/>
          <w:szCs w:val="21"/>
        </w:rPr>
      </w:pPr>
      <w:r w:rsidRPr="001D078A">
        <w:rPr>
          <w:rFonts w:ascii="Overpass" w:hAnsi="Overpass"/>
          <w:sz w:val="21"/>
          <w:szCs w:val="21"/>
        </w:rPr>
        <w:t xml:space="preserve">Pour ajouter un auteur, cliquez sur le bouton </w:t>
      </w:r>
      <w:r w:rsidRPr="001D078A">
        <w:rPr>
          <w:rFonts w:ascii="Overpass" w:hAnsi="Overpass"/>
          <w:i/>
          <w:iCs/>
          <w:sz w:val="21"/>
          <w:szCs w:val="21"/>
        </w:rPr>
        <w:t>Ajouter un-ne contributeur-trice</w:t>
      </w:r>
      <w:r w:rsidRPr="001D078A">
        <w:rPr>
          <w:rFonts w:ascii="Overpass" w:hAnsi="Overpass"/>
          <w:sz w:val="21"/>
          <w:szCs w:val="21"/>
        </w:rPr>
        <w:t xml:space="preserve">, puis remplissez le formulaire. Cliquez sur </w:t>
      </w:r>
      <w:r w:rsidRPr="001D078A">
        <w:rPr>
          <w:rFonts w:ascii="Overpass" w:hAnsi="Overpass"/>
          <w:b/>
          <w:bCs/>
          <w:sz w:val="21"/>
          <w:szCs w:val="21"/>
        </w:rPr>
        <w:t>Enregistrer.</w:t>
      </w:r>
    </w:p>
    <w:p w14:paraId="3AA8D77D" w14:textId="77777777" w:rsidR="001D078A" w:rsidRPr="001D078A" w:rsidRDefault="001D078A" w:rsidP="007F1A62">
      <w:pPr>
        <w:pStyle w:val="Corpsdetexte2"/>
        <w:ind w:left="0"/>
        <w:jc w:val="left"/>
        <w:rPr>
          <w:rFonts w:ascii="Overpass" w:hAnsi="Overpass"/>
          <w:sz w:val="21"/>
          <w:szCs w:val="21"/>
        </w:rPr>
      </w:pPr>
      <w:r w:rsidRPr="001D078A">
        <w:rPr>
          <w:rFonts w:ascii="Overpass" w:hAnsi="Overpass"/>
          <w:sz w:val="21"/>
          <w:szCs w:val="21"/>
        </w:rPr>
        <w:t xml:space="preserve">Vous pouvez modifier les informations sur l’auteur, par exemple son nom, en cliquant sur le bouton </w:t>
      </w:r>
      <w:r w:rsidRPr="001D078A">
        <w:rPr>
          <w:rFonts w:ascii="Overpass" w:hAnsi="Overpass"/>
          <w:b/>
          <w:bCs/>
          <w:sz w:val="21"/>
          <w:szCs w:val="21"/>
        </w:rPr>
        <w:t xml:space="preserve">Modifier </w:t>
      </w:r>
      <w:r w:rsidRPr="001D078A">
        <w:rPr>
          <w:rFonts w:ascii="Overpass" w:hAnsi="Overpass"/>
          <w:sz w:val="21"/>
          <w:szCs w:val="21"/>
        </w:rPr>
        <w:t xml:space="preserve">à droite. Si des modifications sont apportées, cliquez sur </w:t>
      </w:r>
      <w:r w:rsidRPr="001D078A">
        <w:rPr>
          <w:rFonts w:ascii="Overpass" w:hAnsi="Overpass"/>
          <w:b/>
          <w:bCs/>
          <w:sz w:val="21"/>
          <w:szCs w:val="21"/>
        </w:rPr>
        <w:t>Enregistrer.</w:t>
      </w:r>
    </w:p>
    <w:p w14:paraId="7A5FAA8D" w14:textId="77777777" w:rsidR="001D078A" w:rsidRPr="001D078A" w:rsidRDefault="001D078A" w:rsidP="007F1A62">
      <w:pPr>
        <w:pStyle w:val="Corpsdetexte2"/>
        <w:ind w:left="0"/>
        <w:jc w:val="left"/>
        <w:rPr>
          <w:rFonts w:ascii="Overpass" w:hAnsi="Overpass"/>
          <w:sz w:val="21"/>
          <w:szCs w:val="21"/>
        </w:rPr>
      </w:pPr>
      <w:r w:rsidRPr="001D078A">
        <w:rPr>
          <w:rFonts w:ascii="Overpass" w:hAnsi="Overpass"/>
          <w:sz w:val="21"/>
          <w:szCs w:val="21"/>
        </w:rPr>
        <w:t xml:space="preserve"> Vous pouvez aussi réordonner les auteurs en cliquant sur le bouton </w:t>
      </w:r>
      <w:r w:rsidRPr="001D078A">
        <w:rPr>
          <w:rFonts w:ascii="Overpass" w:hAnsi="Overpass"/>
          <w:b/>
          <w:bCs/>
          <w:sz w:val="21"/>
          <w:szCs w:val="21"/>
        </w:rPr>
        <w:t>Classer</w:t>
      </w:r>
      <w:r w:rsidRPr="001D078A">
        <w:rPr>
          <w:rFonts w:ascii="Overpass" w:hAnsi="Overpass"/>
          <w:sz w:val="21"/>
          <w:szCs w:val="21"/>
        </w:rPr>
        <w:t>.</w:t>
      </w:r>
    </w:p>
    <w:p w14:paraId="431EE2C0" w14:textId="77777777" w:rsidR="001D078A" w:rsidRPr="001D078A" w:rsidRDefault="001D078A" w:rsidP="00CF6319">
      <w:pPr>
        <w:pStyle w:val="Corpsdetexte2"/>
        <w:numPr>
          <w:ilvl w:val="0"/>
          <w:numId w:val="35"/>
        </w:numPr>
        <w:jc w:val="left"/>
        <w:rPr>
          <w:rFonts w:ascii="Overpass" w:hAnsi="Overpass"/>
          <w:sz w:val="21"/>
          <w:szCs w:val="21"/>
        </w:rPr>
      </w:pPr>
      <w:r w:rsidRPr="001D078A">
        <w:rPr>
          <w:rFonts w:ascii="Overpass" w:hAnsi="Overpass"/>
          <w:sz w:val="21"/>
          <w:szCs w:val="21"/>
        </w:rPr>
        <w:t>À noter : l’ajout ou la modification d’un auteur ne se répercute pas dans les utilisateurs.</w:t>
      </w:r>
    </w:p>
    <w:p w14:paraId="158B5B5B" w14:textId="27A43438" w:rsidR="0015609D" w:rsidRDefault="000C0B03" w:rsidP="00860206">
      <w:r>
        <w:rPr>
          <w:noProof/>
        </w:rPr>
        <w:drawing>
          <wp:inline distT="0" distB="0" distL="0" distR="0" wp14:anchorId="71298C91" wp14:editId="40B4FAE5">
            <wp:extent cx="5971540" cy="2714625"/>
            <wp:effectExtent l="19050" t="19050" r="10160" b="28575"/>
            <wp:docPr id="887102429" name="Imag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96" cstate="print">
                      <a:extLst>
                        <a:ext uri="{28A0092B-C50C-407E-A947-70E740481C1C}">
                          <a14:useLocalDpi xmlns:a14="http://schemas.microsoft.com/office/drawing/2010/main" val="0"/>
                        </a:ext>
                      </a:extLst>
                    </a:blip>
                    <a:srcRect/>
                    <a:stretch>
                      <a:fillRect/>
                    </a:stretch>
                  </pic:blipFill>
                  <pic:spPr bwMode="auto">
                    <a:xfrm>
                      <a:off x="0" y="0"/>
                      <a:ext cx="5971540" cy="2714625"/>
                    </a:xfrm>
                    <a:prstGeom prst="rect">
                      <a:avLst/>
                    </a:prstGeom>
                    <a:noFill/>
                    <a:ln>
                      <a:solidFill>
                        <a:schemeClr val="tx1"/>
                      </a:solidFill>
                    </a:ln>
                  </pic:spPr>
                </pic:pic>
              </a:graphicData>
            </a:graphic>
          </wp:inline>
        </w:drawing>
      </w:r>
    </w:p>
    <w:p w14:paraId="478F468C" w14:textId="77777777" w:rsidR="007F1A62" w:rsidRPr="007F1A62" w:rsidRDefault="007F1A62" w:rsidP="007F1A62">
      <w:pPr>
        <w:pStyle w:val="Titre4"/>
        <w:spacing w:line="276" w:lineRule="auto"/>
      </w:pPr>
      <w:bookmarkStart w:id="348" w:name="_Toc81979161"/>
      <w:bookmarkStart w:id="349" w:name="_Toc216255943"/>
      <w:bookmarkStart w:id="350" w:name="_Toc216445527"/>
      <w:bookmarkStart w:id="351" w:name="_Toc224826587"/>
      <w:r w:rsidRPr="007F1A62">
        <w:lastRenderedPageBreak/>
        <w:t>Métadonnées</w:t>
      </w:r>
      <w:bookmarkEnd w:id="348"/>
      <w:bookmarkEnd w:id="349"/>
      <w:bookmarkEnd w:id="350"/>
      <w:bookmarkEnd w:id="351"/>
    </w:p>
    <w:p w14:paraId="5E92488B" w14:textId="77777777" w:rsidR="007F1A62" w:rsidRPr="007F1A62" w:rsidRDefault="007F1A62" w:rsidP="007F1A62">
      <w:pPr>
        <w:pStyle w:val="Corpsdetexte2"/>
        <w:ind w:left="0"/>
        <w:jc w:val="left"/>
        <w:rPr>
          <w:rFonts w:ascii="Overpass" w:hAnsi="Overpass"/>
          <w:sz w:val="21"/>
          <w:szCs w:val="21"/>
        </w:rPr>
      </w:pPr>
      <w:r w:rsidRPr="007F1A62">
        <w:rPr>
          <w:rFonts w:ascii="Overpass" w:hAnsi="Overpass"/>
          <w:sz w:val="21"/>
          <w:szCs w:val="21"/>
        </w:rPr>
        <w:t xml:space="preserve">Assurez-vous que les métadonnées soient identiques à celles du fichier de publication ou, s’il s’agit de métadonnées qui ne sont pas dans le fichier de publication, que celles-ci soient adéquates. En effet, selon la configuration de la revue, toutes les métadonnées choisies ne sont pas nécessairement présentes dans le fichier de publication (voir la section </w:t>
      </w:r>
      <w:hyperlink w:anchor="_Métadonnées" w:history="1">
        <w:r w:rsidRPr="007F1A62">
          <w:rPr>
            <w:rStyle w:val="Lienhypertexte"/>
            <w:rFonts w:ascii="Overpass" w:hAnsi="Overpass"/>
            <w:sz w:val="21"/>
            <w:szCs w:val="21"/>
          </w:rPr>
          <w:t>Métadonnées</w:t>
        </w:r>
      </w:hyperlink>
      <w:r w:rsidRPr="007F1A62">
        <w:rPr>
          <w:rFonts w:ascii="Overpass" w:hAnsi="Overpass"/>
          <w:sz w:val="21"/>
          <w:szCs w:val="21"/>
        </w:rPr>
        <w:t xml:space="preserve"> de ce guide). Pour ajouter une métadonnée dans une des catégories suivantes : Mots-clés, Sujets, Disciplines, Langues, Organismes subventionnaires, entrez la métadonnée, puis enfoncez la touche Entrée. Pour supprimer une métadonnée dans ces catégories, cliquez sur le X rose à droite de celle-ci.</w:t>
      </w:r>
    </w:p>
    <w:p w14:paraId="2CF5D49D" w14:textId="77777777" w:rsidR="007F1A62" w:rsidRPr="007F1A62" w:rsidRDefault="007F1A62" w:rsidP="007F1A62">
      <w:pPr>
        <w:pStyle w:val="Corpsdetexte2"/>
        <w:ind w:left="0"/>
        <w:jc w:val="left"/>
        <w:rPr>
          <w:rFonts w:ascii="Overpass" w:hAnsi="Overpass"/>
          <w:sz w:val="21"/>
          <w:szCs w:val="21"/>
        </w:rPr>
      </w:pPr>
      <w:r w:rsidRPr="007F1A62">
        <w:rPr>
          <w:rFonts w:ascii="Overpass" w:hAnsi="Overpass"/>
          <w:sz w:val="21"/>
          <w:szCs w:val="21"/>
        </w:rPr>
        <w:t>Si les métadonnées doivent être présentées en plusieurs langues, il faut les ajouter dans chacune des langues en cliquant sur les autres langues en haut à gauche du formulaire. Cela fera apparaître un formulaire dans l’autre langue souhaitée.</w:t>
      </w:r>
    </w:p>
    <w:p w14:paraId="6DEA55E3" w14:textId="77777777" w:rsidR="007F1A62" w:rsidRPr="007F1A62" w:rsidRDefault="007F1A62" w:rsidP="007F1A62">
      <w:pPr>
        <w:pStyle w:val="Corpsdetexte2"/>
        <w:ind w:left="0"/>
        <w:jc w:val="left"/>
        <w:rPr>
          <w:rFonts w:ascii="Overpass" w:hAnsi="Overpass"/>
          <w:sz w:val="21"/>
          <w:szCs w:val="21"/>
        </w:rPr>
      </w:pPr>
      <w:r w:rsidRPr="007F1A62">
        <w:rPr>
          <w:rFonts w:ascii="Overpass" w:hAnsi="Overpass"/>
          <w:sz w:val="21"/>
          <w:szCs w:val="21"/>
        </w:rPr>
        <w:t xml:space="preserve">Si des ajouts sont faits ou des modifications sont apportées, cliquez sur </w:t>
      </w:r>
      <w:r w:rsidRPr="007F1A62">
        <w:rPr>
          <w:rFonts w:ascii="Overpass" w:hAnsi="Overpass"/>
          <w:b/>
          <w:bCs/>
          <w:sz w:val="21"/>
          <w:szCs w:val="21"/>
        </w:rPr>
        <w:t>Enregistrer.</w:t>
      </w:r>
    </w:p>
    <w:p w14:paraId="720C5897" w14:textId="77EE2662" w:rsidR="0015609D" w:rsidRDefault="00EE4840" w:rsidP="00860206">
      <w:r>
        <w:rPr>
          <w:noProof/>
        </w:rPr>
        <w:drawing>
          <wp:inline distT="0" distB="0" distL="0" distR="0" wp14:anchorId="08AA3F2D" wp14:editId="437127C5">
            <wp:extent cx="5953125" cy="2743200"/>
            <wp:effectExtent l="19050" t="19050" r="28575" b="19050"/>
            <wp:docPr id="532770865" name="Imag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97" cstate="print">
                      <a:extLst>
                        <a:ext uri="{28A0092B-C50C-407E-A947-70E740481C1C}">
                          <a14:useLocalDpi xmlns:a14="http://schemas.microsoft.com/office/drawing/2010/main" val="0"/>
                        </a:ext>
                      </a:extLst>
                    </a:blip>
                    <a:srcRect/>
                    <a:stretch>
                      <a:fillRect/>
                    </a:stretch>
                  </pic:blipFill>
                  <pic:spPr bwMode="auto">
                    <a:xfrm>
                      <a:off x="0" y="0"/>
                      <a:ext cx="5953125" cy="2743200"/>
                    </a:xfrm>
                    <a:prstGeom prst="rect">
                      <a:avLst/>
                    </a:prstGeom>
                    <a:noFill/>
                    <a:ln>
                      <a:solidFill>
                        <a:schemeClr val="tx1"/>
                      </a:solidFill>
                    </a:ln>
                  </pic:spPr>
                </pic:pic>
              </a:graphicData>
            </a:graphic>
          </wp:inline>
        </w:drawing>
      </w:r>
    </w:p>
    <w:p w14:paraId="093D810D" w14:textId="77777777" w:rsidR="00716F17" w:rsidRPr="00716F17" w:rsidRDefault="00716F17" w:rsidP="00716F17">
      <w:pPr>
        <w:pStyle w:val="Titre4"/>
        <w:spacing w:line="276" w:lineRule="auto"/>
      </w:pPr>
      <w:bookmarkStart w:id="352" w:name="_Toc81979162"/>
      <w:bookmarkStart w:id="353" w:name="_Toc216255944"/>
      <w:bookmarkStart w:id="354" w:name="_Toc216445528"/>
      <w:bookmarkStart w:id="355" w:name="_Toc224826588"/>
      <w:r w:rsidRPr="00716F17">
        <w:t>Références</w:t>
      </w:r>
      <w:bookmarkEnd w:id="352"/>
      <w:bookmarkEnd w:id="353"/>
      <w:bookmarkEnd w:id="354"/>
      <w:bookmarkEnd w:id="355"/>
    </w:p>
    <w:p w14:paraId="178C8A18" w14:textId="77777777" w:rsidR="00716F17" w:rsidRPr="00716F17" w:rsidRDefault="00716F17" w:rsidP="00716F17">
      <w:pPr>
        <w:pStyle w:val="Corpsdetexte2"/>
        <w:ind w:left="0"/>
        <w:jc w:val="left"/>
        <w:rPr>
          <w:rFonts w:ascii="Overpass" w:hAnsi="Overpass"/>
          <w:sz w:val="21"/>
          <w:szCs w:val="21"/>
        </w:rPr>
      </w:pPr>
      <w:r w:rsidRPr="00716F17">
        <w:rPr>
          <w:rFonts w:ascii="Overpass" w:hAnsi="Overpass"/>
          <w:sz w:val="21"/>
          <w:szCs w:val="21"/>
        </w:rPr>
        <w:t>Assurez-vous que la liste des références soit identique à celles du fichier de publication. Chaque référence doit être entrée sur une seule ligne.</w:t>
      </w:r>
    </w:p>
    <w:p w14:paraId="059A814E" w14:textId="77777777" w:rsidR="00716F17" w:rsidRPr="00716F17" w:rsidRDefault="00716F17" w:rsidP="00716F17">
      <w:pPr>
        <w:pStyle w:val="Corpsdetexte2"/>
        <w:ind w:left="0"/>
        <w:jc w:val="left"/>
        <w:rPr>
          <w:rFonts w:ascii="Overpass" w:hAnsi="Overpass"/>
          <w:b/>
          <w:bCs/>
          <w:sz w:val="21"/>
          <w:szCs w:val="21"/>
        </w:rPr>
      </w:pPr>
      <w:r w:rsidRPr="00716F17">
        <w:rPr>
          <w:rFonts w:ascii="Overpass" w:hAnsi="Overpass"/>
          <w:sz w:val="21"/>
          <w:szCs w:val="21"/>
        </w:rPr>
        <w:t xml:space="preserve">Une fois les références entrées, cliquez sur </w:t>
      </w:r>
      <w:r w:rsidRPr="00716F17">
        <w:rPr>
          <w:rFonts w:ascii="Overpass" w:hAnsi="Overpass"/>
          <w:b/>
          <w:bCs/>
          <w:sz w:val="21"/>
          <w:szCs w:val="21"/>
        </w:rPr>
        <w:t>Enregistrer.</w:t>
      </w:r>
    </w:p>
    <w:p w14:paraId="135F44DC" w14:textId="77777777" w:rsidR="00716F17" w:rsidRPr="00716F17" w:rsidRDefault="00716F17" w:rsidP="00716F17">
      <w:pPr>
        <w:pStyle w:val="Titre4"/>
        <w:spacing w:line="276" w:lineRule="auto"/>
      </w:pPr>
      <w:bookmarkStart w:id="356" w:name="_Toc81979163"/>
      <w:bookmarkStart w:id="357" w:name="_Toc216255945"/>
      <w:bookmarkStart w:id="358" w:name="_Toc216445529"/>
      <w:bookmarkStart w:id="359" w:name="_Toc224826589"/>
      <w:r w:rsidRPr="00716F17">
        <w:t>Afficher un aperçu de l’article</w:t>
      </w:r>
      <w:bookmarkEnd w:id="356"/>
      <w:bookmarkEnd w:id="357"/>
      <w:bookmarkEnd w:id="358"/>
      <w:bookmarkEnd w:id="359"/>
    </w:p>
    <w:p w14:paraId="48E17640" w14:textId="77777777" w:rsidR="00716F17" w:rsidRPr="00716F17" w:rsidRDefault="00716F17" w:rsidP="00716F17">
      <w:pPr>
        <w:pStyle w:val="Commentaire"/>
        <w:spacing w:line="276" w:lineRule="auto"/>
        <w:rPr>
          <w:rFonts w:ascii="Overpass" w:hAnsi="Overpass"/>
          <w:sz w:val="21"/>
          <w:szCs w:val="21"/>
        </w:rPr>
      </w:pPr>
      <w:r w:rsidRPr="00716F17">
        <w:rPr>
          <w:rFonts w:ascii="Overpass" w:hAnsi="Overpass"/>
          <w:i/>
          <w:iCs/>
          <w:sz w:val="21"/>
          <w:szCs w:val="21"/>
        </w:rPr>
        <w:t>*Cette fonctionnalité ne s’adresse qu’aux revues qui diffusent leurs articles sur OJS*</w:t>
      </w:r>
      <w:r w:rsidRPr="00716F17">
        <w:rPr>
          <w:rFonts w:ascii="Overpass" w:hAnsi="Overpass"/>
          <w:sz w:val="21"/>
          <w:szCs w:val="21"/>
        </w:rPr>
        <w:t xml:space="preserve"> </w:t>
      </w:r>
    </w:p>
    <w:p w14:paraId="0C825649" w14:textId="77777777" w:rsidR="00716F17" w:rsidRPr="00716F17" w:rsidRDefault="00716F17" w:rsidP="00716F17">
      <w:pPr>
        <w:pStyle w:val="Corpsdetexte2"/>
        <w:ind w:left="0"/>
        <w:jc w:val="left"/>
        <w:rPr>
          <w:rFonts w:ascii="Overpass" w:hAnsi="Overpass"/>
          <w:sz w:val="21"/>
          <w:szCs w:val="21"/>
        </w:rPr>
      </w:pPr>
      <w:r w:rsidRPr="00716F17">
        <w:rPr>
          <w:rFonts w:ascii="Overpass" w:hAnsi="Overpass"/>
          <w:sz w:val="21"/>
          <w:szCs w:val="21"/>
        </w:rPr>
        <w:t xml:space="preserve">À partir de l’étape de révision, il est possible de voir un aperçu de l’article tel qu’il sera publié sur le site. Il suffit de cliquer sur le bouton </w:t>
      </w:r>
      <w:r w:rsidRPr="00716F17">
        <w:rPr>
          <w:rFonts w:ascii="Overpass" w:hAnsi="Overpass"/>
          <w:b/>
          <w:bCs/>
          <w:sz w:val="21"/>
          <w:szCs w:val="21"/>
        </w:rPr>
        <w:t>Aperçu</w:t>
      </w:r>
      <w:r w:rsidRPr="00716F17">
        <w:rPr>
          <w:rFonts w:ascii="Overpass" w:hAnsi="Overpass"/>
          <w:sz w:val="21"/>
          <w:szCs w:val="21"/>
        </w:rPr>
        <w:t xml:space="preserve"> en haut à gauche. Cela peut être utile pour voir comment les métadonnées seront affichées sur le site, par exemple les références.</w:t>
      </w:r>
    </w:p>
    <w:p w14:paraId="6C5E5E99" w14:textId="2A47E83F" w:rsidR="0015609D" w:rsidRDefault="00A047C7" w:rsidP="00860206">
      <w:r>
        <w:rPr>
          <w:noProof/>
        </w:rPr>
        <w:lastRenderedPageBreak/>
        <w:drawing>
          <wp:inline distT="0" distB="0" distL="0" distR="0" wp14:anchorId="7A824694" wp14:editId="4D3509B5">
            <wp:extent cx="5971540" cy="609600"/>
            <wp:effectExtent l="19050" t="19050" r="10160" b="19050"/>
            <wp:docPr id="150765194" name="Imag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98" cstate="print">
                      <a:extLst>
                        <a:ext uri="{28A0092B-C50C-407E-A947-70E740481C1C}">
                          <a14:useLocalDpi xmlns:a14="http://schemas.microsoft.com/office/drawing/2010/main" val="0"/>
                        </a:ext>
                      </a:extLst>
                    </a:blip>
                    <a:srcRect/>
                    <a:stretch>
                      <a:fillRect/>
                    </a:stretch>
                  </pic:blipFill>
                  <pic:spPr bwMode="auto">
                    <a:xfrm>
                      <a:off x="0" y="0"/>
                      <a:ext cx="5971540" cy="609600"/>
                    </a:xfrm>
                    <a:prstGeom prst="rect">
                      <a:avLst/>
                    </a:prstGeom>
                    <a:noFill/>
                    <a:ln>
                      <a:solidFill>
                        <a:schemeClr val="tx1"/>
                      </a:solidFill>
                    </a:ln>
                  </pic:spPr>
                </pic:pic>
              </a:graphicData>
            </a:graphic>
          </wp:inline>
        </w:drawing>
      </w:r>
    </w:p>
    <w:p w14:paraId="1CAA2FC9" w14:textId="77777777" w:rsidR="00A83E48" w:rsidRPr="002269E5" w:rsidRDefault="00A83E48" w:rsidP="00351C69">
      <w:pPr>
        <w:pStyle w:val="Titre3-Noir"/>
      </w:pPr>
      <w:bookmarkStart w:id="360" w:name="_Toc81979164"/>
      <w:bookmarkStart w:id="361" w:name="_Toc216255946"/>
      <w:bookmarkStart w:id="362" w:name="_Toc216445530"/>
      <w:bookmarkStart w:id="363" w:name="SectionCréationnuméro"/>
      <w:r w:rsidRPr="002269E5">
        <w:t>Création d’un numéro</w:t>
      </w:r>
      <w:bookmarkEnd w:id="360"/>
      <w:bookmarkEnd w:id="361"/>
      <w:bookmarkEnd w:id="362"/>
      <w:bookmarkEnd w:id="363"/>
    </w:p>
    <w:p w14:paraId="47F7F6CE" w14:textId="77777777" w:rsidR="00A83E48" w:rsidRPr="00A83E48" w:rsidRDefault="00A83E48" w:rsidP="00A83E48">
      <w:pPr>
        <w:pStyle w:val="Corpsdetexte"/>
        <w:jc w:val="left"/>
        <w:rPr>
          <w:rFonts w:ascii="Overpass" w:hAnsi="Overpass"/>
          <w:sz w:val="21"/>
          <w:szCs w:val="21"/>
        </w:rPr>
      </w:pPr>
      <w:r w:rsidRPr="00A83E48">
        <w:rPr>
          <w:rFonts w:ascii="Overpass" w:hAnsi="Overpass"/>
          <w:sz w:val="21"/>
          <w:szCs w:val="21"/>
        </w:rPr>
        <w:t xml:space="preserve">Si ce n’est déjà fait, lorsque vous êtes prêt à publier un article, vous devez créer un numéro dans lequel publier l’article. Cela vous permet de planifier l’article pour publication. L’article n’est toutefois pas officiellement publié tant que le numéro n’est pas publié. </w:t>
      </w:r>
    </w:p>
    <w:p w14:paraId="0EC40CF0" w14:textId="77777777" w:rsidR="00A83E48" w:rsidRPr="00A83E48" w:rsidRDefault="00A83E48" w:rsidP="00CF6319">
      <w:pPr>
        <w:pStyle w:val="Corpsdetexte"/>
        <w:numPr>
          <w:ilvl w:val="0"/>
          <w:numId w:val="35"/>
        </w:numPr>
        <w:jc w:val="left"/>
        <w:rPr>
          <w:rFonts w:ascii="Overpass" w:hAnsi="Overpass"/>
          <w:sz w:val="21"/>
          <w:szCs w:val="21"/>
        </w:rPr>
      </w:pPr>
      <w:r w:rsidRPr="00A83E48">
        <w:rPr>
          <w:rFonts w:ascii="Overpass" w:hAnsi="Overpass"/>
          <w:sz w:val="21"/>
          <w:szCs w:val="21"/>
        </w:rPr>
        <w:t>À noter : les numéros peuvent être créés à n’importe quel moment, il n’est pas nécessaire d’attendre que des articles soient tous prêts pour la publication.</w:t>
      </w:r>
    </w:p>
    <w:p w14:paraId="12310D56" w14:textId="77777777" w:rsidR="00A83E48" w:rsidRPr="00A83E48" w:rsidRDefault="00A83E48" w:rsidP="00A83E48">
      <w:pPr>
        <w:pStyle w:val="Corpsdetexte"/>
        <w:jc w:val="left"/>
        <w:rPr>
          <w:rFonts w:ascii="Overpass" w:hAnsi="Overpass"/>
          <w:sz w:val="21"/>
          <w:szCs w:val="21"/>
        </w:rPr>
      </w:pPr>
      <w:r w:rsidRPr="00A83E48">
        <w:rPr>
          <w:rFonts w:ascii="Overpass" w:hAnsi="Overpass"/>
          <w:sz w:val="21"/>
          <w:szCs w:val="21"/>
        </w:rPr>
        <w:t xml:space="preserve">Pour créer un numéro, cliquez sur </w:t>
      </w:r>
      <w:r w:rsidRPr="00A83E48">
        <w:rPr>
          <w:rFonts w:ascii="Overpass" w:hAnsi="Overpass"/>
          <w:b/>
          <w:bCs/>
          <w:sz w:val="21"/>
          <w:szCs w:val="21"/>
        </w:rPr>
        <w:t>Numéros</w:t>
      </w:r>
      <w:r w:rsidRPr="00A83E48">
        <w:rPr>
          <w:rFonts w:ascii="Overpass" w:hAnsi="Overpass"/>
          <w:sz w:val="21"/>
          <w:szCs w:val="21"/>
        </w:rPr>
        <w:t xml:space="preserve"> dans le menu supérieur gauche pour accéder à la section qui vous permet de gérer tous les numéros, ceux à venir ou ceux déjà publiés.</w:t>
      </w:r>
    </w:p>
    <w:p w14:paraId="30C9DB52" w14:textId="1E319B17" w:rsidR="0015609D" w:rsidRDefault="00BA2275" w:rsidP="00860206">
      <w:r>
        <w:rPr>
          <w:noProof/>
        </w:rPr>
        <w:drawing>
          <wp:inline distT="0" distB="0" distL="0" distR="0" wp14:anchorId="7017805E" wp14:editId="440E32CE">
            <wp:extent cx="5883354" cy="1558737"/>
            <wp:effectExtent l="19050" t="19050" r="22225" b="22860"/>
            <wp:docPr id="849936195" name="Picture 849936195" descr="Une image contenant texte, capture d’écran, logiciel, Polic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36195" name="Picture 849936195" descr="Une image contenant texte, capture d’écran, logiciel, Police&#10;&#10;Le contenu généré par l’IA peut être incorrect."/>
                    <pic:cNvPicPr/>
                  </pic:nvPicPr>
                  <pic:blipFill>
                    <a:blip r:embed="rId99" cstate="print">
                      <a:extLst>
                        <a:ext uri="{28A0092B-C50C-407E-A947-70E740481C1C}">
                          <a14:useLocalDpi xmlns:a14="http://schemas.microsoft.com/office/drawing/2010/main" val="0"/>
                        </a:ext>
                      </a:extLst>
                    </a:blip>
                    <a:stretch>
                      <a:fillRect/>
                    </a:stretch>
                  </pic:blipFill>
                  <pic:spPr>
                    <a:xfrm>
                      <a:off x="0" y="0"/>
                      <a:ext cx="5883354" cy="1558737"/>
                    </a:xfrm>
                    <a:prstGeom prst="rect">
                      <a:avLst/>
                    </a:prstGeom>
                    <a:ln w="9525">
                      <a:solidFill>
                        <a:schemeClr val="tx1"/>
                      </a:solidFill>
                    </a:ln>
                  </pic:spPr>
                </pic:pic>
              </a:graphicData>
            </a:graphic>
          </wp:inline>
        </w:drawing>
      </w:r>
    </w:p>
    <w:p w14:paraId="6143C2F0" w14:textId="77777777" w:rsidR="00850EF4" w:rsidRDefault="00850EF4" w:rsidP="00850EF4">
      <w:pPr>
        <w:pStyle w:val="Titre4"/>
        <w:spacing w:line="276" w:lineRule="auto"/>
      </w:pPr>
      <w:bookmarkStart w:id="364" w:name="_Onglet_Numéros_à"/>
      <w:bookmarkStart w:id="365" w:name="_Toc81979165"/>
      <w:bookmarkStart w:id="366" w:name="_Toc216255947"/>
      <w:bookmarkStart w:id="367" w:name="_Toc216445531"/>
      <w:bookmarkStart w:id="368" w:name="_Toc224826590"/>
      <w:bookmarkEnd w:id="364"/>
      <w:r>
        <w:t>Onglet Numéros à venir</w:t>
      </w:r>
      <w:bookmarkEnd w:id="365"/>
      <w:bookmarkEnd w:id="366"/>
      <w:bookmarkEnd w:id="367"/>
      <w:bookmarkEnd w:id="368"/>
    </w:p>
    <w:p w14:paraId="7F9A6DF1" w14:textId="77777777" w:rsidR="00850EF4" w:rsidRPr="00186C33" w:rsidRDefault="00850EF4" w:rsidP="00186C33">
      <w:pPr>
        <w:pStyle w:val="Corpsdetexte"/>
        <w:jc w:val="left"/>
        <w:rPr>
          <w:rFonts w:ascii="Overpass" w:hAnsi="Overpass"/>
          <w:sz w:val="21"/>
          <w:szCs w:val="21"/>
        </w:rPr>
      </w:pPr>
      <w:r w:rsidRPr="00186C33">
        <w:rPr>
          <w:rFonts w:ascii="Overpass" w:hAnsi="Overpass"/>
          <w:sz w:val="21"/>
          <w:szCs w:val="21"/>
        </w:rPr>
        <w:t xml:space="preserve">L’onglet </w:t>
      </w:r>
      <w:r w:rsidRPr="00186C33">
        <w:rPr>
          <w:rFonts w:ascii="Overpass" w:hAnsi="Overpass"/>
          <w:i/>
          <w:iCs/>
          <w:sz w:val="21"/>
          <w:szCs w:val="21"/>
        </w:rPr>
        <w:t>Numéros à venir</w:t>
      </w:r>
      <w:r w:rsidRPr="00186C33">
        <w:rPr>
          <w:rFonts w:ascii="Overpass" w:hAnsi="Overpass"/>
          <w:sz w:val="21"/>
          <w:szCs w:val="21"/>
        </w:rPr>
        <w:t xml:space="preserve"> comprend tous les numéros non publiés. Vous pouvez en créer autant que vous voulez et attribuer des soumissions à n’importe lesquels d’entre eux.</w:t>
      </w:r>
    </w:p>
    <w:p w14:paraId="403A9F63" w14:textId="01F3D0D2" w:rsidR="00BA2275" w:rsidRDefault="00542DE2" w:rsidP="00860206">
      <w:r>
        <w:rPr>
          <w:noProof/>
        </w:rPr>
        <w:drawing>
          <wp:inline distT="0" distB="0" distL="0" distR="0" wp14:anchorId="019EAD28" wp14:editId="3F659919">
            <wp:extent cx="5876925" cy="1678053"/>
            <wp:effectExtent l="19050" t="19050" r="9525" b="17780"/>
            <wp:docPr id="849936198" name="Picture 849936198" descr="Une image contenant texte, capture d’écran, Polic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36198" name="Picture 849936198" descr="Une image contenant texte, capture d’écran, Police&#10;&#10;Le contenu généré par l’IA peut être incorrect."/>
                    <pic:cNvPicPr/>
                  </pic:nvPicPr>
                  <pic:blipFill>
                    <a:blip r:embed="rId100"/>
                    <a:stretch>
                      <a:fillRect/>
                    </a:stretch>
                  </pic:blipFill>
                  <pic:spPr>
                    <a:xfrm>
                      <a:off x="0" y="0"/>
                      <a:ext cx="5884334" cy="1680168"/>
                    </a:xfrm>
                    <a:prstGeom prst="rect">
                      <a:avLst/>
                    </a:prstGeom>
                    <a:ln w="9525">
                      <a:solidFill>
                        <a:schemeClr val="tx1"/>
                      </a:solidFill>
                    </a:ln>
                  </pic:spPr>
                </pic:pic>
              </a:graphicData>
            </a:graphic>
          </wp:inline>
        </w:drawing>
      </w:r>
    </w:p>
    <w:p w14:paraId="322A0D73" w14:textId="77777777" w:rsidR="00186C33" w:rsidRPr="00186C33" w:rsidRDefault="00186C33" w:rsidP="00186C33">
      <w:pPr>
        <w:pStyle w:val="Corpsdetexte"/>
        <w:jc w:val="left"/>
        <w:rPr>
          <w:rFonts w:ascii="Overpass" w:hAnsi="Overpass"/>
          <w:sz w:val="21"/>
          <w:szCs w:val="21"/>
        </w:rPr>
      </w:pPr>
      <w:r w:rsidRPr="00186C33">
        <w:rPr>
          <w:rFonts w:ascii="Overpass" w:hAnsi="Overpass"/>
          <w:sz w:val="21"/>
          <w:szCs w:val="21"/>
        </w:rPr>
        <w:t xml:space="preserve">Pour créer un numéro, cliquez sur le bouton </w:t>
      </w:r>
      <w:r w:rsidRPr="00186C33">
        <w:rPr>
          <w:rFonts w:ascii="Overpass" w:hAnsi="Overpass"/>
          <w:b/>
          <w:bCs/>
          <w:sz w:val="21"/>
          <w:szCs w:val="21"/>
        </w:rPr>
        <w:t>Créer un numéro</w:t>
      </w:r>
      <w:r w:rsidRPr="00186C33">
        <w:rPr>
          <w:rFonts w:ascii="Overpass" w:hAnsi="Overpass"/>
          <w:sz w:val="21"/>
          <w:szCs w:val="21"/>
        </w:rPr>
        <w:t xml:space="preserve"> et remplissez le formulaire qui apparaît. Vous pouvez y inscrire le volume, le numéro, l’année et le titre. Toutes ces informations doivent être complétées si elles sont toutes cochées (voir encadré dans l’image ci-dessous). Vous pouvez en décocher certaines, mais il faut au moins en laisser une active. </w:t>
      </w:r>
    </w:p>
    <w:p w14:paraId="1252B6CB" w14:textId="77777777" w:rsidR="00186C33" w:rsidRPr="00186C33" w:rsidRDefault="00186C33" w:rsidP="00CF6319">
      <w:pPr>
        <w:pStyle w:val="Corpsdetexte"/>
        <w:numPr>
          <w:ilvl w:val="0"/>
          <w:numId w:val="11"/>
        </w:numPr>
        <w:jc w:val="left"/>
        <w:rPr>
          <w:rFonts w:ascii="Overpass" w:hAnsi="Overpass"/>
          <w:sz w:val="21"/>
          <w:szCs w:val="21"/>
        </w:rPr>
      </w:pPr>
      <w:r w:rsidRPr="00186C33">
        <w:rPr>
          <w:rFonts w:ascii="Overpass" w:hAnsi="Overpass"/>
          <w:sz w:val="21"/>
          <w:szCs w:val="21"/>
        </w:rPr>
        <w:t xml:space="preserve">Si le titre du numéro doit apparaitre en plus d’une langue, entrez-le dans le champ requis à cet effet. </w:t>
      </w:r>
    </w:p>
    <w:p w14:paraId="0A3B3E33" w14:textId="77777777" w:rsidR="00186C33" w:rsidRPr="00186C33" w:rsidRDefault="00186C33" w:rsidP="00186C33">
      <w:pPr>
        <w:pStyle w:val="Corpsdetexte"/>
        <w:jc w:val="left"/>
        <w:rPr>
          <w:rFonts w:ascii="Overpass" w:hAnsi="Overpass"/>
          <w:sz w:val="21"/>
          <w:szCs w:val="21"/>
        </w:rPr>
      </w:pPr>
      <w:r w:rsidRPr="00186C33">
        <w:rPr>
          <w:rFonts w:ascii="Overpass" w:hAnsi="Overpass"/>
          <w:sz w:val="21"/>
          <w:szCs w:val="21"/>
        </w:rPr>
        <w:lastRenderedPageBreak/>
        <w:t xml:space="preserve">Si vous complétez la section </w:t>
      </w:r>
      <w:r w:rsidRPr="00186C33">
        <w:rPr>
          <w:rFonts w:ascii="Overpass" w:hAnsi="Overpass"/>
          <w:i/>
          <w:iCs/>
          <w:sz w:val="21"/>
          <w:szCs w:val="21"/>
        </w:rPr>
        <w:t>Description</w:t>
      </w:r>
      <w:r w:rsidRPr="00186C33">
        <w:rPr>
          <w:rFonts w:ascii="Overpass" w:hAnsi="Overpass"/>
          <w:sz w:val="21"/>
          <w:szCs w:val="21"/>
        </w:rPr>
        <w:t xml:space="preserve"> et que vous ajoutez une image, ces éléments apparaîtront en haut de la page du numéro sur le site de la revue.</w:t>
      </w:r>
    </w:p>
    <w:p w14:paraId="1DCDE3B3" w14:textId="77777777" w:rsidR="00186C33" w:rsidRPr="00186C33" w:rsidRDefault="00186C33" w:rsidP="00186C33">
      <w:pPr>
        <w:pStyle w:val="Corpsdetexte"/>
        <w:jc w:val="left"/>
        <w:rPr>
          <w:rFonts w:ascii="Overpass" w:hAnsi="Overpass"/>
          <w:b/>
          <w:bCs/>
          <w:sz w:val="21"/>
          <w:szCs w:val="21"/>
        </w:rPr>
      </w:pPr>
      <w:r w:rsidRPr="00186C33">
        <w:rPr>
          <w:rFonts w:ascii="Overpass" w:hAnsi="Overpass"/>
          <w:sz w:val="21"/>
          <w:szCs w:val="21"/>
        </w:rPr>
        <w:t>Un chemin d’accès URL différent de celui de l’identifiant peut être utilisé.</w:t>
      </w:r>
    </w:p>
    <w:p w14:paraId="04E3CA1F" w14:textId="1B0563B9" w:rsidR="00542DE2" w:rsidRDefault="00705425" w:rsidP="00860206">
      <w:r>
        <w:rPr>
          <w:noProof/>
        </w:rPr>
        <w:drawing>
          <wp:inline distT="0" distB="0" distL="0" distR="0" wp14:anchorId="38CF60E9" wp14:editId="06C5A709">
            <wp:extent cx="5486400" cy="6580505"/>
            <wp:effectExtent l="19050" t="19050" r="19050" b="10795"/>
            <wp:docPr id="849936202" name="Picture 849936202" descr="Une image contenant texte, capture d’écran, nombre, Parallèl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36202" name="Picture 849936202" descr="Une image contenant texte, capture d’écran, nombre, Parallèle&#10;&#10;Le contenu généré par l’IA peut être incorrect."/>
                    <pic:cNvPicPr/>
                  </pic:nvPicPr>
                  <pic:blipFill>
                    <a:blip r:embed="rId101"/>
                    <a:stretch>
                      <a:fillRect/>
                    </a:stretch>
                  </pic:blipFill>
                  <pic:spPr>
                    <a:xfrm>
                      <a:off x="0" y="0"/>
                      <a:ext cx="5486400" cy="6580505"/>
                    </a:xfrm>
                    <a:prstGeom prst="rect">
                      <a:avLst/>
                    </a:prstGeom>
                    <a:ln w="9525">
                      <a:solidFill>
                        <a:schemeClr val="tx1"/>
                      </a:solidFill>
                    </a:ln>
                  </pic:spPr>
                </pic:pic>
              </a:graphicData>
            </a:graphic>
          </wp:inline>
        </w:drawing>
      </w:r>
    </w:p>
    <w:p w14:paraId="6F6C9484" w14:textId="77777777" w:rsidR="007E3380" w:rsidRPr="007E3380" w:rsidRDefault="007E3380" w:rsidP="007E3380">
      <w:pPr>
        <w:pStyle w:val="Titre4"/>
        <w:spacing w:line="276" w:lineRule="auto"/>
      </w:pPr>
      <w:bookmarkStart w:id="369" w:name="_Toc81979166"/>
      <w:bookmarkStart w:id="370" w:name="_Toc216255948"/>
      <w:bookmarkStart w:id="371" w:name="_Toc216445532"/>
      <w:bookmarkStart w:id="372" w:name="_Toc224826591"/>
      <w:r w:rsidRPr="007E3380">
        <w:t>Afficher un aperçu du numéro</w:t>
      </w:r>
      <w:bookmarkEnd w:id="369"/>
      <w:bookmarkEnd w:id="370"/>
      <w:bookmarkEnd w:id="371"/>
      <w:bookmarkEnd w:id="372"/>
    </w:p>
    <w:p w14:paraId="338A9213" w14:textId="77777777" w:rsidR="007E3380" w:rsidRPr="007E3380" w:rsidRDefault="007E3380" w:rsidP="007E3380">
      <w:pPr>
        <w:pStyle w:val="Corpsdetexte2"/>
        <w:ind w:left="0"/>
        <w:jc w:val="left"/>
        <w:rPr>
          <w:rFonts w:ascii="Overpass" w:hAnsi="Overpass"/>
          <w:sz w:val="21"/>
          <w:szCs w:val="21"/>
        </w:rPr>
      </w:pPr>
      <w:r w:rsidRPr="007E3380">
        <w:rPr>
          <w:rFonts w:ascii="Overpass" w:hAnsi="Overpass"/>
          <w:sz w:val="21"/>
          <w:szCs w:val="21"/>
        </w:rPr>
        <w:t xml:space="preserve">Comme pour les articles, vous pouvez afficher un aperçu du numéro. Cela vous permet de prévisualiser la page sommaire de celui-ci. Pour ce faire, il faut aller dans la section </w:t>
      </w:r>
      <w:r w:rsidRPr="007E3380">
        <w:rPr>
          <w:rFonts w:ascii="Overpass" w:hAnsi="Overpass"/>
          <w:i/>
          <w:iCs/>
          <w:sz w:val="21"/>
          <w:szCs w:val="21"/>
        </w:rPr>
        <w:t>Numéros</w:t>
      </w:r>
      <w:r w:rsidRPr="007E3380">
        <w:rPr>
          <w:rFonts w:ascii="Overpass" w:hAnsi="Overpass"/>
          <w:sz w:val="21"/>
          <w:szCs w:val="21"/>
        </w:rPr>
        <w:t xml:space="preserve">, puis </w:t>
      </w:r>
      <w:r w:rsidRPr="007E3380">
        <w:rPr>
          <w:rFonts w:ascii="Overpass" w:hAnsi="Overpass"/>
          <w:sz w:val="21"/>
          <w:szCs w:val="21"/>
        </w:rPr>
        <w:lastRenderedPageBreak/>
        <w:t xml:space="preserve">dans l’onglet </w:t>
      </w:r>
      <w:r w:rsidRPr="007E3380">
        <w:rPr>
          <w:rFonts w:ascii="Overpass" w:hAnsi="Overpass"/>
          <w:i/>
          <w:iCs/>
          <w:sz w:val="21"/>
          <w:szCs w:val="21"/>
        </w:rPr>
        <w:t>Numéros à venir</w:t>
      </w:r>
      <w:r w:rsidRPr="007E3380">
        <w:rPr>
          <w:rFonts w:ascii="Overpass" w:hAnsi="Overpass"/>
          <w:sz w:val="21"/>
          <w:szCs w:val="21"/>
        </w:rPr>
        <w:t xml:space="preserve">, cliquer sur la flèche bleue à gauche du numéro, puis cliquer sur </w:t>
      </w:r>
      <w:r w:rsidRPr="007E3380">
        <w:rPr>
          <w:rFonts w:ascii="Overpass" w:hAnsi="Overpass"/>
          <w:b/>
          <w:bCs/>
          <w:sz w:val="21"/>
          <w:szCs w:val="21"/>
        </w:rPr>
        <w:t>Aperçu</w:t>
      </w:r>
      <w:r w:rsidRPr="007E3380">
        <w:rPr>
          <w:rFonts w:ascii="Overpass" w:hAnsi="Overpass"/>
          <w:sz w:val="21"/>
          <w:szCs w:val="21"/>
        </w:rPr>
        <w:t>.</w:t>
      </w:r>
    </w:p>
    <w:p w14:paraId="1704FEB8" w14:textId="474A9444" w:rsidR="00705425" w:rsidRDefault="00201751" w:rsidP="00860206">
      <w:r>
        <w:rPr>
          <w:noProof/>
        </w:rPr>
        <w:drawing>
          <wp:inline distT="0" distB="0" distL="0" distR="0" wp14:anchorId="1326C7F4" wp14:editId="51D1878C">
            <wp:extent cx="5622524" cy="1809750"/>
            <wp:effectExtent l="19050" t="19050" r="16510" b="19050"/>
            <wp:docPr id="849936197" name="Picture 849936197" descr="Une image contenant texte, capture d’écran, logiciel, Polic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36197" name="Picture 849936197" descr="Une image contenant texte, capture d’écran, logiciel, Police&#10;&#10;Le contenu généré par l’IA peut être incorrect."/>
                    <pic:cNvPicPr/>
                  </pic:nvPicPr>
                  <pic:blipFill>
                    <a:blip r:embed="rId102"/>
                    <a:stretch>
                      <a:fillRect/>
                    </a:stretch>
                  </pic:blipFill>
                  <pic:spPr>
                    <a:xfrm>
                      <a:off x="0" y="0"/>
                      <a:ext cx="5627788" cy="1811444"/>
                    </a:xfrm>
                    <a:prstGeom prst="rect">
                      <a:avLst/>
                    </a:prstGeom>
                    <a:ln w="9525">
                      <a:solidFill>
                        <a:schemeClr val="tx1"/>
                      </a:solidFill>
                    </a:ln>
                  </pic:spPr>
                </pic:pic>
              </a:graphicData>
            </a:graphic>
          </wp:inline>
        </w:drawing>
      </w:r>
    </w:p>
    <w:p w14:paraId="64CEA050" w14:textId="77777777" w:rsidR="00980953" w:rsidRPr="00980953" w:rsidRDefault="00980953" w:rsidP="00980953">
      <w:pPr>
        <w:pStyle w:val="Corpsdetexte2"/>
        <w:ind w:left="0"/>
        <w:jc w:val="left"/>
        <w:rPr>
          <w:rFonts w:ascii="Overpass" w:hAnsi="Overpass"/>
          <w:sz w:val="21"/>
          <w:szCs w:val="21"/>
        </w:rPr>
      </w:pPr>
      <w:r w:rsidRPr="00980953">
        <w:rPr>
          <w:rFonts w:ascii="Overpass" w:hAnsi="Overpass"/>
          <w:sz w:val="21"/>
          <w:szCs w:val="21"/>
        </w:rPr>
        <w:t>Une fois dans l’aperçu du numéro, vous pouvez aussi cliquer sur chacun des articles pour prévisualiser ceux-ci.</w:t>
      </w:r>
    </w:p>
    <w:p w14:paraId="65E90FC7" w14:textId="77777777" w:rsidR="00980953" w:rsidRPr="00980953" w:rsidRDefault="00980953" w:rsidP="00980953">
      <w:pPr>
        <w:pStyle w:val="Titre3-Noir"/>
      </w:pPr>
      <w:bookmarkStart w:id="373" w:name="_Assignation_d’une_soumission"/>
      <w:bookmarkStart w:id="374" w:name="_Toc81979167"/>
      <w:bookmarkStart w:id="375" w:name="_Ref81990021"/>
      <w:bookmarkStart w:id="376" w:name="_Toc216255949"/>
      <w:bookmarkStart w:id="377" w:name="_Toc216445533"/>
      <w:bookmarkStart w:id="378" w:name="Assignationdunesoumissionaunnuméro"/>
      <w:bookmarkEnd w:id="373"/>
      <w:r w:rsidRPr="00980953">
        <w:t>Assignation d’une soumission à un numéro</w:t>
      </w:r>
      <w:bookmarkEnd w:id="374"/>
      <w:bookmarkEnd w:id="375"/>
      <w:bookmarkEnd w:id="376"/>
      <w:bookmarkEnd w:id="377"/>
      <w:bookmarkEnd w:id="378"/>
    </w:p>
    <w:p w14:paraId="390F22A8" w14:textId="77777777" w:rsidR="00980953" w:rsidRPr="00980953" w:rsidRDefault="00980953" w:rsidP="00980953">
      <w:pPr>
        <w:pStyle w:val="Corpsdetexte"/>
        <w:jc w:val="left"/>
        <w:rPr>
          <w:rFonts w:ascii="Overpass" w:hAnsi="Overpass"/>
          <w:sz w:val="21"/>
          <w:szCs w:val="21"/>
        </w:rPr>
      </w:pPr>
      <w:r w:rsidRPr="00980953">
        <w:rPr>
          <w:rFonts w:ascii="Overpass" w:hAnsi="Overpass"/>
          <w:sz w:val="21"/>
          <w:szCs w:val="21"/>
        </w:rPr>
        <w:t>L’ajout d’une soumission à un numéro et la publication se fait en réalisant les 3 étapes illustrées ci-dessous. Celles-ci sont expliquées en détail dans cette section et celles qui suivent.</w:t>
      </w:r>
    </w:p>
    <w:p w14:paraId="00704607" w14:textId="38DBC16D" w:rsidR="00201751" w:rsidRDefault="00F20AB5" w:rsidP="00860206">
      <w:r w:rsidRPr="00F20AB5">
        <w:rPr>
          <w:rFonts w:ascii="Arial" w:eastAsia="Arial" w:hAnsi="Arial"/>
          <w:noProof/>
          <w:sz w:val="19"/>
          <w:szCs w:val="20"/>
          <w:lang w:eastAsia="fr-CA"/>
        </w:rPr>
        <w:drawing>
          <wp:inline distT="0" distB="0" distL="0" distR="0" wp14:anchorId="6198573A" wp14:editId="14A1CA20">
            <wp:extent cx="5486400" cy="3200400"/>
            <wp:effectExtent l="0" t="19050" r="19050" b="38100"/>
            <wp:docPr id="770633249" name="Diagramme 77063324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03" r:lo="rId104" r:qs="rId105" r:cs="rId106"/>
              </a:graphicData>
            </a:graphic>
          </wp:inline>
        </w:drawing>
      </w:r>
    </w:p>
    <w:p w14:paraId="0B104B60" w14:textId="77777777" w:rsidR="00BB7DFB" w:rsidRPr="00BB7DFB" w:rsidRDefault="00BB7DFB" w:rsidP="00BB7DFB">
      <w:pPr>
        <w:pStyle w:val="Corpsdetexte2"/>
        <w:ind w:left="0"/>
        <w:jc w:val="left"/>
        <w:rPr>
          <w:rFonts w:ascii="Overpass" w:hAnsi="Overpass"/>
          <w:sz w:val="21"/>
          <w:szCs w:val="21"/>
        </w:rPr>
      </w:pPr>
      <w:r w:rsidRPr="00BB7DFB">
        <w:rPr>
          <w:rFonts w:ascii="Overpass" w:hAnsi="Overpass"/>
          <w:sz w:val="21"/>
          <w:szCs w:val="21"/>
        </w:rPr>
        <w:t xml:space="preserve">Une fois que vous avez créé un numéro, vous pouvez y ajouter des soumissions. Notez que tant que le numéro n’est pas publié, l’article ne l’est pas non plus. </w:t>
      </w:r>
    </w:p>
    <w:p w14:paraId="0B285415" w14:textId="77777777" w:rsidR="00BB7DFB" w:rsidRPr="00BB7DFB" w:rsidRDefault="00BB7DFB" w:rsidP="00BB7DFB">
      <w:pPr>
        <w:pStyle w:val="Corpsdetexte"/>
        <w:jc w:val="left"/>
        <w:rPr>
          <w:rFonts w:ascii="Overpass" w:hAnsi="Overpass"/>
          <w:sz w:val="21"/>
          <w:szCs w:val="21"/>
        </w:rPr>
      </w:pPr>
      <w:r w:rsidRPr="00BB7DFB">
        <w:rPr>
          <w:rFonts w:ascii="Overpass" w:hAnsi="Overpass"/>
          <w:sz w:val="21"/>
          <w:szCs w:val="21"/>
        </w:rPr>
        <w:t>Voilà les étapes à suivre :</w:t>
      </w:r>
    </w:p>
    <w:p w14:paraId="252E5191" w14:textId="77777777" w:rsidR="00BB7DFB" w:rsidRPr="00BB7DFB" w:rsidRDefault="00BB7DFB" w:rsidP="00A47955">
      <w:pPr>
        <w:pStyle w:val="Listepuces-Noir"/>
      </w:pPr>
      <w:r w:rsidRPr="00BB7DFB">
        <w:t xml:space="preserve">Dans le </w:t>
      </w:r>
      <w:r w:rsidRPr="00BB7DFB">
        <w:rPr>
          <w:i/>
          <w:iCs/>
        </w:rPr>
        <w:t>Tableau de bord éditorial</w:t>
      </w:r>
      <w:r w:rsidRPr="00BB7DFB">
        <w:t>, identifiez la soumission à publier</w:t>
      </w:r>
    </w:p>
    <w:p w14:paraId="7CFBFA65" w14:textId="77777777" w:rsidR="00BB7DFB" w:rsidRPr="00BB7DFB" w:rsidRDefault="00BB7DFB" w:rsidP="00A47955">
      <w:pPr>
        <w:pStyle w:val="Listepuces-Noir"/>
      </w:pPr>
      <w:r w:rsidRPr="00BB7DFB">
        <w:t xml:space="preserve">Cliquez sur </w:t>
      </w:r>
      <w:r w:rsidRPr="00BB7DFB">
        <w:rPr>
          <w:b/>
        </w:rPr>
        <w:t>Afficher</w:t>
      </w:r>
      <w:r w:rsidRPr="00BB7DFB">
        <w:t xml:space="preserve"> et allez dans l’onglet </w:t>
      </w:r>
      <w:r w:rsidRPr="00BB7DFB">
        <w:rPr>
          <w:i/>
          <w:iCs/>
        </w:rPr>
        <w:t>Publication</w:t>
      </w:r>
      <w:r w:rsidRPr="00BB7DFB">
        <w:t xml:space="preserve"> et dans la section </w:t>
      </w:r>
      <w:r w:rsidRPr="00BB7DFB">
        <w:rPr>
          <w:i/>
          <w:iCs/>
        </w:rPr>
        <w:t>Numéro</w:t>
      </w:r>
    </w:p>
    <w:p w14:paraId="69C1E2E9" w14:textId="77777777" w:rsidR="00BB7DFB" w:rsidRPr="00BB7DFB" w:rsidRDefault="00BB7DFB" w:rsidP="00A47955">
      <w:pPr>
        <w:pStyle w:val="Listepuces-Noir"/>
      </w:pPr>
      <w:r w:rsidRPr="00BB7DFB">
        <w:lastRenderedPageBreak/>
        <w:t xml:space="preserve">Dans la section </w:t>
      </w:r>
      <w:r w:rsidRPr="00BB7DFB">
        <w:rPr>
          <w:i/>
          <w:iCs/>
        </w:rPr>
        <w:t>Numéro</w:t>
      </w:r>
      <w:r w:rsidRPr="00BB7DFB">
        <w:t xml:space="preserve">, en haut, cliquez sur le bouton </w:t>
      </w:r>
      <w:r w:rsidRPr="00BB7DFB">
        <w:rPr>
          <w:b/>
        </w:rPr>
        <w:t xml:space="preserve">Assigner à un numéro, </w:t>
      </w:r>
      <w:r w:rsidRPr="00BB7DFB">
        <w:t xml:space="preserve">puis dans la fenêtre qui apparaît, choisissez le numéro auquel ajouter la soumission et cliquez sur </w:t>
      </w:r>
      <w:r w:rsidRPr="00BB7DFB">
        <w:rPr>
          <w:b/>
        </w:rPr>
        <w:t>Enregistrer</w:t>
      </w:r>
      <w:r w:rsidRPr="00BB7DFB">
        <w:t>.</w:t>
      </w:r>
    </w:p>
    <w:p w14:paraId="4E2AE5FA" w14:textId="77777777" w:rsidR="00BB7DFB" w:rsidRPr="00BB7DFB" w:rsidRDefault="00BB7DFB" w:rsidP="00A47955">
      <w:pPr>
        <w:pStyle w:val="Listepuces-Noir"/>
      </w:pPr>
      <w:r w:rsidRPr="00BB7DFB">
        <w:t>À ce stade, vous pouvez :</w:t>
      </w:r>
    </w:p>
    <w:p w14:paraId="5EC57FC9" w14:textId="77777777" w:rsidR="00BB7DFB" w:rsidRPr="00BB7DFB" w:rsidRDefault="00BB7DFB" w:rsidP="00A47955">
      <w:pPr>
        <w:pStyle w:val="Listepuces-Noir"/>
        <w:numPr>
          <w:ilvl w:val="1"/>
          <w:numId w:val="4"/>
        </w:numPr>
      </w:pPr>
      <w:r w:rsidRPr="00BB7DFB">
        <w:t xml:space="preserve">Changer la soumission de rubrique. </w:t>
      </w:r>
    </w:p>
    <w:p w14:paraId="59C4254C" w14:textId="77777777" w:rsidR="00BB7DFB" w:rsidRPr="00BB7DFB" w:rsidRDefault="00BB7DFB" w:rsidP="00A47955">
      <w:pPr>
        <w:pStyle w:val="Listepuces-Noir"/>
        <w:numPr>
          <w:ilvl w:val="1"/>
          <w:numId w:val="4"/>
        </w:numPr>
      </w:pPr>
      <w:r w:rsidRPr="00BB7DFB">
        <w:t>Notez que, le cas échéant, l’article doit être associé à une rubrique identique à celle de la version papier de la revue.</w:t>
      </w:r>
    </w:p>
    <w:p w14:paraId="54D7C84C" w14:textId="61BE3D8E" w:rsidR="00BB7DFB" w:rsidRPr="00BB7DFB" w:rsidRDefault="00BB7DFB" w:rsidP="00A47955">
      <w:pPr>
        <w:pStyle w:val="Listepuces-Noir"/>
        <w:numPr>
          <w:ilvl w:val="1"/>
          <w:numId w:val="4"/>
        </w:numPr>
      </w:pPr>
      <w:r w:rsidRPr="00BB7DFB">
        <w:t xml:space="preserve">Au besoin, ajouter la soumission à une Catégorie ou la changer de Catégorie. Pour savoir comment créer des catégories, consultez la </w:t>
      </w:r>
      <w:hyperlink w:anchor="SectionCatégories" w:history="1">
        <w:r w:rsidRPr="00BB7DFB">
          <w:rPr>
            <w:rStyle w:val="Lienhypertexte"/>
          </w:rPr>
          <w:t>section Catégorie de ce guide</w:t>
        </w:r>
      </w:hyperlink>
      <w:r w:rsidRPr="00BB7DFB">
        <w:t>.</w:t>
      </w:r>
    </w:p>
    <w:p w14:paraId="752BF6D4" w14:textId="77777777" w:rsidR="00BB7DFB" w:rsidRPr="00BB7DFB" w:rsidRDefault="00BB7DFB" w:rsidP="00A47955">
      <w:pPr>
        <w:pStyle w:val="Listepuces-Noir"/>
        <w:numPr>
          <w:ilvl w:val="1"/>
          <w:numId w:val="4"/>
        </w:numPr>
      </w:pPr>
      <w:r w:rsidRPr="00BB7DFB">
        <w:t>Ajouter une image qui s’affichera en haut de l’article sur le site web.</w:t>
      </w:r>
    </w:p>
    <w:p w14:paraId="32A92072" w14:textId="77777777" w:rsidR="00BB7DFB" w:rsidRPr="00BB7DFB" w:rsidRDefault="00BB7DFB" w:rsidP="00A47955">
      <w:pPr>
        <w:pStyle w:val="Listepuces-Noir"/>
        <w:numPr>
          <w:ilvl w:val="1"/>
          <w:numId w:val="4"/>
        </w:numPr>
      </w:pPr>
      <w:r w:rsidRPr="00BB7DFB">
        <w:t>Ajouter les numéros de pages qui apparaitront dans le sommaire</w:t>
      </w:r>
    </w:p>
    <w:p w14:paraId="1D4E91F4" w14:textId="77777777" w:rsidR="00BB7DFB" w:rsidRPr="00BB7DFB" w:rsidRDefault="00BB7DFB" w:rsidP="00A47955">
      <w:pPr>
        <w:pStyle w:val="Listepuces-Noir"/>
        <w:numPr>
          <w:ilvl w:val="1"/>
          <w:numId w:val="4"/>
        </w:numPr>
      </w:pPr>
      <w:r w:rsidRPr="00BB7DFB">
        <w:t>Notez que, le cas échéant, les pages de l’article doivent correspondre à celles de la version papier de la revue.</w:t>
      </w:r>
    </w:p>
    <w:p w14:paraId="6A41FDA1" w14:textId="77777777" w:rsidR="00BB7DFB" w:rsidRPr="00BB7DFB" w:rsidRDefault="00BB7DFB" w:rsidP="00A47955">
      <w:pPr>
        <w:pStyle w:val="Listepuces-Noir"/>
        <w:numPr>
          <w:ilvl w:val="1"/>
          <w:numId w:val="4"/>
        </w:numPr>
      </w:pPr>
      <w:r w:rsidRPr="00BB7DFB">
        <w:t>Changer le chemin d’accès URL si vous ne souhaitez pas qu’OJS utilise un identifiant (ex : DOI) dans l’URL</w:t>
      </w:r>
    </w:p>
    <w:p w14:paraId="00ABE7FA" w14:textId="77777777" w:rsidR="00BB7DFB" w:rsidRPr="00BB7DFB" w:rsidRDefault="00BB7DFB" w:rsidP="00A47955">
      <w:pPr>
        <w:pStyle w:val="Listepuces-Noir"/>
      </w:pPr>
      <w:r w:rsidRPr="00BB7DFB">
        <w:t>La date de publication sera inscrite automatiquement au moment où le numéro sera publié. Toutefois, vous pouvez l’entrer manuellement si celle-ci correspond à une date antérieure à la date de publication du numéro dans OJS. Cela est utile seulement lorsqu’un article avait été publié ailleurs avant de l’être dans OJS.</w:t>
      </w:r>
    </w:p>
    <w:p w14:paraId="084C44C4" w14:textId="67303601" w:rsidR="00EE4840" w:rsidRDefault="0012444F" w:rsidP="00860206">
      <w:r>
        <w:rPr>
          <w:noProof/>
        </w:rPr>
        <w:drawing>
          <wp:inline distT="0" distB="0" distL="0" distR="0" wp14:anchorId="6B64916C" wp14:editId="15BABE2C">
            <wp:extent cx="5962650" cy="2809875"/>
            <wp:effectExtent l="19050" t="19050" r="19050" b="28575"/>
            <wp:docPr id="1246278528" name="Imag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108" cstate="print">
                      <a:extLst>
                        <a:ext uri="{28A0092B-C50C-407E-A947-70E740481C1C}">
                          <a14:useLocalDpi xmlns:a14="http://schemas.microsoft.com/office/drawing/2010/main" val="0"/>
                        </a:ext>
                      </a:extLst>
                    </a:blip>
                    <a:srcRect/>
                    <a:stretch>
                      <a:fillRect/>
                    </a:stretch>
                  </pic:blipFill>
                  <pic:spPr bwMode="auto">
                    <a:xfrm>
                      <a:off x="0" y="0"/>
                      <a:ext cx="5962650" cy="2809875"/>
                    </a:xfrm>
                    <a:prstGeom prst="rect">
                      <a:avLst/>
                    </a:prstGeom>
                    <a:noFill/>
                    <a:ln>
                      <a:solidFill>
                        <a:schemeClr val="tx1"/>
                      </a:solidFill>
                    </a:ln>
                  </pic:spPr>
                </pic:pic>
              </a:graphicData>
            </a:graphic>
          </wp:inline>
        </w:drawing>
      </w:r>
    </w:p>
    <w:p w14:paraId="6793A741" w14:textId="77777777" w:rsidR="000B39A6" w:rsidRPr="000B39A6" w:rsidRDefault="000B39A6" w:rsidP="000B39A6">
      <w:pPr>
        <w:pStyle w:val="Corpsdetexte"/>
        <w:jc w:val="left"/>
        <w:rPr>
          <w:rFonts w:ascii="Overpass" w:hAnsi="Overpass"/>
          <w:sz w:val="21"/>
          <w:szCs w:val="21"/>
        </w:rPr>
      </w:pPr>
      <w:r w:rsidRPr="000B39A6">
        <w:rPr>
          <w:rFonts w:ascii="Overpass" w:hAnsi="Overpass"/>
          <w:sz w:val="21"/>
          <w:szCs w:val="21"/>
        </w:rPr>
        <w:t xml:space="preserve">Lorsque vous avez complété les étapes nécessaires, cliquez sur </w:t>
      </w:r>
      <w:r w:rsidRPr="000B39A6">
        <w:rPr>
          <w:rFonts w:ascii="Overpass" w:hAnsi="Overpass"/>
          <w:b/>
          <w:bCs/>
          <w:sz w:val="21"/>
          <w:szCs w:val="21"/>
        </w:rPr>
        <w:t>Enregistrer</w:t>
      </w:r>
      <w:r w:rsidRPr="000B39A6">
        <w:rPr>
          <w:rFonts w:ascii="Overpass" w:hAnsi="Overpass"/>
          <w:sz w:val="21"/>
          <w:szCs w:val="21"/>
        </w:rPr>
        <w:t>.</w:t>
      </w:r>
    </w:p>
    <w:p w14:paraId="268450C4" w14:textId="77777777" w:rsidR="000B39A6" w:rsidRPr="000B39A6" w:rsidRDefault="000B39A6" w:rsidP="000B39A6">
      <w:pPr>
        <w:pStyle w:val="Titre3-Noir"/>
      </w:pPr>
      <w:bookmarkStart w:id="379" w:name="_Attribuer_un_DOI"/>
      <w:bookmarkStart w:id="380" w:name="_Planifier_une_soumission"/>
      <w:bookmarkStart w:id="381" w:name="_Toc81979169"/>
      <w:bookmarkStart w:id="382" w:name="_Toc216255950"/>
      <w:bookmarkStart w:id="383" w:name="_Toc216445534"/>
      <w:bookmarkEnd w:id="379"/>
      <w:bookmarkEnd w:id="380"/>
      <w:r w:rsidRPr="000B39A6">
        <w:t>Planification d’une soumission pour publication</w:t>
      </w:r>
      <w:bookmarkEnd w:id="381"/>
      <w:bookmarkEnd w:id="382"/>
      <w:bookmarkEnd w:id="383"/>
    </w:p>
    <w:p w14:paraId="3D1B351D" w14:textId="77777777" w:rsidR="000B39A6" w:rsidRPr="000B39A6" w:rsidRDefault="000B39A6" w:rsidP="000B39A6">
      <w:pPr>
        <w:pStyle w:val="Corpsdetexte"/>
        <w:jc w:val="left"/>
        <w:rPr>
          <w:rFonts w:ascii="Overpass" w:hAnsi="Overpass"/>
          <w:sz w:val="21"/>
          <w:szCs w:val="21"/>
        </w:rPr>
      </w:pPr>
      <w:r w:rsidRPr="000B39A6">
        <w:rPr>
          <w:rFonts w:ascii="Overpass" w:hAnsi="Overpass"/>
          <w:sz w:val="21"/>
          <w:szCs w:val="21"/>
        </w:rPr>
        <w:t xml:space="preserve">Pour confirmer qu’une soumission est prête à être publiée, il faut planifier sa publication. Seules les soumissions ayant passé l’étape d’évaluation peuvent être planifiées. De plus, seuls les utilisateurs qui ont un rôle de rédacteur peuvent faire cette opération. </w:t>
      </w:r>
    </w:p>
    <w:p w14:paraId="57D15F11" w14:textId="77777777" w:rsidR="000B39A6" w:rsidRPr="000B39A6" w:rsidRDefault="000B39A6" w:rsidP="000B39A6">
      <w:pPr>
        <w:pStyle w:val="Corpsdetexte"/>
        <w:jc w:val="left"/>
        <w:rPr>
          <w:rFonts w:ascii="Overpass" w:hAnsi="Overpass"/>
          <w:sz w:val="21"/>
          <w:szCs w:val="21"/>
        </w:rPr>
      </w:pPr>
      <w:r w:rsidRPr="000B39A6">
        <w:rPr>
          <w:rFonts w:ascii="Overpass" w:hAnsi="Overpass"/>
          <w:sz w:val="21"/>
          <w:szCs w:val="21"/>
        </w:rPr>
        <w:t>Cette opération n’a pas pour effet de publier automatiquement la soumission. Il faut que le numéro soit publié pour qu’elle le soit.</w:t>
      </w:r>
    </w:p>
    <w:p w14:paraId="1638FE99" w14:textId="77777777" w:rsidR="000B39A6" w:rsidRDefault="000B39A6" w:rsidP="000B39A6">
      <w:pPr>
        <w:pStyle w:val="Corpsdetexte"/>
        <w:jc w:val="left"/>
        <w:rPr>
          <w:rFonts w:ascii="Overpass" w:hAnsi="Overpass"/>
          <w:sz w:val="21"/>
          <w:szCs w:val="21"/>
        </w:rPr>
      </w:pPr>
      <w:r w:rsidRPr="000B39A6">
        <w:rPr>
          <w:rFonts w:ascii="Overpass" w:hAnsi="Overpass"/>
          <w:sz w:val="21"/>
          <w:szCs w:val="21"/>
        </w:rPr>
        <w:lastRenderedPageBreak/>
        <w:t xml:space="preserve">Pour ce faire, à l’étape de production, allez dans l’onglet </w:t>
      </w:r>
      <w:r w:rsidRPr="000B39A6">
        <w:rPr>
          <w:rFonts w:ascii="Overpass" w:hAnsi="Overpass"/>
          <w:i/>
          <w:iCs/>
          <w:sz w:val="21"/>
          <w:szCs w:val="21"/>
        </w:rPr>
        <w:t>Publication</w:t>
      </w:r>
      <w:r w:rsidRPr="000B39A6">
        <w:rPr>
          <w:rFonts w:ascii="Overpass" w:hAnsi="Overpass"/>
          <w:sz w:val="21"/>
          <w:szCs w:val="21"/>
        </w:rPr>
        <w:t xml:space="preserve">, puis cliquez sur le bouton </w:t>
      </w:r>
      <w:r w:rsidRPr="000B39A6">
        <w:rPr>
          <w:rFonts w:ascii="Overpass" w:hAnsi="Overpass"/>
          <w:b/>
          <w:bCs/>
          <w:sz w:val="21"/>
          <w:szCs w:val="21"/>
        </w:rPr>
        <w:t>Programmer la publication</w:t>
      </w:r>
      <w:r w:rsidRPr="000B39A6">
        <w:rPr>
          <w:rFonts w:ascii="Overpass" w:hAnsi="Overpass"/>
          <w:sz w:val="21"/>
          <w:szCs w:val="21"/>
        </w:rPr>
        <w:t xml:space="preserve">, puis dans la nouvelle fenêtre affichée, cliquer à nouveau sur le bouton </w:t>
      </w:r>
      <w:r w:rsidRPr="000B39A6">
        <w:rPr>
          <w:rFonts w:ascii="Overpass" w:hAnsi="Overpass"/>
          <w:b/>
          <w:bCs/>
          <w:iCs/>
          <w:sz w:val="21"/>
          <w:szCs w:val="21"/>
        </w:rPr>
        <w:t>Programmer la publication</w:t>
      </w:r>
      <w:r w:rsidRPr="000B39A6">
        <w:rPr>
          <w:rFonts w:ascii="Overpass" w:hAnsi="Overpass"/>
          <w:sz w:val="21"/>
          <w:szCs w:val="21"/>
        </w:rPr>
        <w:t>.</w:t>
      </w:r>
    </w:p>
    <w:p w14:paraId="27F78070" w14:textId="7DC52C4A" w:rsidR="000B39A6" w:rsidRPr="000B39A6" w:rsidRDefault="00521E99" w:rsidP="000B39A6">
      <w:pPr>
        <w:pStyle w:val="Corpsdetexte"/>
        <w:jc w:val="left"/>
        <w:rPr>
          <w:rFonts w:ascii="Overpass" w:hAnsi="Overpass"/>
          <w:sz w:val="21"/>
          <w:szCs w:val="21"/>
        </w:rPr>
      </w:pPr>
      <w:r>
        <w:rPr>
          <w:rFonts w:ascii="Overpass" w:hAnsi="Overpass"/>
          <w:noProof/>
          <w:sz w:val="21"/>
          <w:szCs w:val="21"/>
        </w:rPr>
        <w:drawing>
          <wp:inline distT="0" distB="0" distL="0" distR="0" wp14:anchorId="35F8BA2C" wp14:editId="553A990C">
            <wp:extent cx="5962650" cy="962025"/>
            <wp:effectExtent l="19050" t="19050" r="19050" b="28575"/>
            <wp:docPr id="1081573519" name="Imag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109" cstate="print">
                      <a:extLst>
                        <a:ext uri="{28A0092B-C50C-407E-A947-70E740481C1C}">
                          <a14:useLocalDpi xmlns:a14="http://schemas.microsoft.com/office/drawing/2010/main" val="0"/>
                        </a:ext>
                      </a:extLst>
                    </a:blip>
                    <a:srcRect/>
                    <a:stretch>
                      <a:fillRect/>
                    </a:stretch>
                  </pic:blipFill>
                  <pic:spPr bwMode="auto">
                    <a:xfrm>
                      <a:off x="0" y="0"/>
                      <a:ext cx="5962650" cy="962025"/>
                    </a:xfrm>
                    <a:prstGeom prst="rect">
                      <a:avLst/>
                    </a:prstGeom>
                    <a:noFill/>
                    <a:ln>
                      <a:solidFill>
                        <a:schemeClr val="tx1"/>
                      </a:solidFill>
                    </a:ln>
                  </pic:spPr>
                </pic:pic>
              </a:graphicData>
            </a:graphic>
          </wp:inline>
        </w:drawing>
      </w:r>
    </w:p>
    <w:p w14:paraId="57AB3213" w14:textId="77777777" w:rsidR="00976EAB" w:rsidRPr="00976EAB" w:rsidRDefault="00976EAB" w:rsidP="00CF6319">
      <w:pPr>
        <w:pStyle w:val="Corpsdetexte"/>
        <w:numPr>
          <w:ilvl w:val="0"/>
          <w:numId w:val="35"/>
        </w:numPr>
        <w:jc w:val="left"/>
        <w:rPr>
          <w:rFonts w:ascii="Overpass" w:hAnsi="Overpass"/>
          <w:sz w:val="21"/>
          <w:szCs w:val="21"/>
        </w:rPr>
      </w:pPr>
      <w:r w:rsidRPr="00976EAB">
        <w:rPr>
          <w:rFonts w:ascii="Overpass" w:hAnsi="Overpass"/>
          <w:sz w:val="21"/>
          <w:szCs w:val="21"/>
        </w:rPr>
        <w:t xml:space="preserve">À noter : si le numéro auquel vous ajoutez la soumission est déjà publié, le </w:t>
      </w:r>
      <w:r w:rsidRPr="00976EAB">
        <w:rPr>
          <w:rFonts w:ascii="Overpass" w:hAnsi="Overpass"/>
          <w:b/>
          <w:bCs/>
          <w:sz w:val="21"/>
          <w:szCs w:val="21"/>
        </w:rPr>
        <w:t>bouton Programmer la publication</w:t>
      </w:r>
      <w:r w:rsidRPr="00976EAB">
        <w:rPr>
          <w:rFonts w:ascii="Overpass" w:hAnsi="Overpass"/>
          <w:sz w:val="21"/>
          <w:szCs w:val="21"/>
        </w:rPr>
        <w:t xml:space="preserve"> sera remplacé par le bouton </w:t>
      </w:r>
      <w:r w:rsidRPr="00976EAB">
        <w:rPr>
          <w:rFonts w:ascii="Overpass" w:hAnsi="Overpass"/>
          <w:b/>
          <w:bCs/>
          <w:sz w:val="21"/>
          <w:szCs w:val="21"/>
        </w:rPr>
        <w:t>Publier</w:t>
      </w:r>
      <w:r w:rsidRPr="00976EAB">
        <w:rPr>
          <w:rFonts w:ascii="Overpass" w:hAnsi="Overpass"/>
          <w:sz w:val="21"/>
          <w:szCs w:val="21"/>
        </w:rPr>
        <w:t xml:space="preserve">. Même chose si la date de publication indiquée dans la section </w:t>
      </w:r>
      <w:r w:rsidRPr="00976EAB">
        <w:rPr>
          <w:rFonts w:ascii="Overpass" w:hAnsi="Overpass"/>
          <w:i/>
          <w:iCs/>
          <w:sz w:val="21"/>
          <w:szCs w:val="21"/>
        </w:rPr>
        <w:t>Numéro</w:t>
      </w:r>
      <w:r w:rsidRPr="00976EAB">
        <w:rPr>
          <w:rFonts w:ascii="Overpass" w:hAnsi="Overpass"/>
          <w:sz w:val="21"/>
          <w:szCs w:val="21"/>
        </w:rPr>
        <w:t xml:space="preserve"> est antérieure à la date de planification. Cliquez sur le bouton </w:t>
      </w:r>
      <w:r w:rsidRPr="00976EAB">
        <w:rPr>
          <w:rFonts w:ascii="Overpass" w:hAnsi="Overpass"/>
          <w:b/>
          <w:bCs/>
          <w:sz w:val="21"/>
          <w:szCs w:val="21"/>
        </w:rPr>
        <w:t>Publier</w:t>
      </w:r>
      <w:r w:rsidRPr="00976EAB">
        <w:rPr>
          <w:rFonts w:ascii="Overpass" w:hAnsi="Overpass"/>
          <w:sz w:val="21"/>
          <w:szCs w:val="21"/>
        </w:rPr>
        <w:t xml:space="preserve"> aura pour effet de publier immédiatement la soumission.</w:t>
      </w:r>
    </w:p>
    <w:p w14:paraId="5DACD77F" w14:textId="77777777" w:rsidR="00976EAB" w:rsidRPr="00976EAB" w:rsidRDefault="00976EAB" w:rsidP="00976EAB">
      <w:pPr>
        <w:pStyle w:val="Corpsdetexte"/>
        <w:jc w:val="left"/>
        <w:rPr>
          <w:rFonts w:ascii="Overpass" w:hAnsi="Overpass"/>
          <w:sz w:val="21"/>
          <w:szCs w:val="21"/>
        </w:rPr>
      </w:pPr>
      <w:r w:rsidRPr="00976EAB">
        <w:rPr>
          <w:rFonts w:ascii="Overpass" w:hAnsi="Overpass"/>
          <w:sz w:val="21"/>
          <w:szCs w:val="21"/>
        </w:rPr>
        <w:t xml:space="preserve">À tout moment, vous pouvez retirer une soumission de la planification en cliquant sur le bouton </w:t>
      </w:r>
      <w:r w:rsidRPr="00976EAB">
        <w:rPr>
          <w:rFonts w:ascii="Overpass" w:hAnsi="Overpass"/>
          <w:b/>
          <w:bCs/>
          <w:sz w:val="21"/>
          <w:szCs w:val="21"/>
        </w:rPr>
        <w:t>Retirer de la planification</w:t>
      </w:r>
      <w:r w:rsidRPr="00976EAB">
        <w:rPr>
          <w:rFonts w:ascii="Overpass" w:hAnsi="Overpass"/>
          <w:sz w:val="21"/>
          <w:szCs w:val="21"/>
        </w:rPr>
        <w:t>. Cela vous permet, par exemple, de changer une soumission de numéro. Cela n’a pas pour effet de changer la date de publication si vous aviez changé celle-ci manuellement.</w:t>
      </w:r>
    </w:p>
    <w:p w14:paraId="4AD3FFBF" w14:textId="77777777" w:rsidR="00976EAB" w:rsidRPr="00976EAB" w:rsidRDefault="00976EAB" w:rsidP="00976EAB">
      <w:pPr>
        <w:pStyle w:val="Titre3-Noir"/>
      </w:pPr>
      <w:bookmarkStart w:id="384" w:name="_Toc81979170"/>
      <w:bookmarkStart w:id="385" w:name="_Toc216255951"/>
      <w:bookmarkStart w:id="386" w:name="_Toc216445535"/>
      <w:r w:rsidRPr="00976EAB">
        <w:t>Publication d’un numéro</w:t>
      </w:r>
      <w:bookmarkEnd w:id="384"/>
      <w:bookmarkEnd w:id="385"/>
      <w:bookmarkEnd w:id="386"/>
    </w:p>
    <w:p w14:paraId="42072FB5" w14:textId="77777777" w:rsidR="00976EAB" w:rsidRPr="00976EAB" w:rsidRDefault="00976EAB" w:rsidP="00976EAB">
      <w:pPr>
        <w:pStyle w:val="Corpsdetexte"/>
        <w:jc w:val="left"/>
        <w:rPr>
          <w:rFonts w:ascii="Overpass" w:hAnsi="Overpass"/>
          <w:sz w:val="21"/>
          <w:szCs w:val="21"/>
        </w:rPr>
      </w:pPr>
      <w:r w:rsidRPr="00976EAB">
        <w:rPr>
          <w:rFonts w:ascii="Overpass" w:hAnsi="Overpass"/>
          <w:sz w:val="21"/>
          <w:szCs w:val="21"/>
        </w:rPr>
        <w:t xml:space="preserve">Avant de publier un numéro, il est souhaitable de vérifier si toutes les informations le concernant sont bien entrées et que le sommaire est dans l’ordre souhaité. Pour ce faire, il faut aller dans l’onglet </w:t>
      </w:r>
      <w:r w:rsidRPr="00976EAB">
        <w:rPr>
          <w:rFonts w:ascii="Overpass" w:hAnsi="Overpass"/>
          <w:i/>
          <w:iCs/>
          <w:sz w:val="21"/>
          <w:szCs w:val="21"/>
        </w:rPr>
        <w:t>Numéros</w:t>
      </w:r>
      <w:r w:rsidRPr="00976EAB">
        <w:rPr>
          <w:rFonts w:ascii="Overpass" w:hAnsi="Overpass"/>
          <w:sz w:val="21"/>
          <w:szCs w:val="21"/>
        </w:rPr>
        <w:t xml:space="preserve"> </w:t>
      </w:r>
      <w:r w:rsidRPr="00976EAB">
        <w:rPr>
          <w:rFonts w:ascii="Overpass" w:hAnsi="Overpass"/>
          <w:i/>
          <w:iCs/>
          <w:sz w:val="21"/>
          <w:szCs w:val="21"/>
        </w:rPr>
        <w:t>à venir</w:t>
      </w:r>
      <w:r w:rsidRPr="00976EAB">
        <w:rPr>
          <w:rFonts w:ascii="Overpass" w:hAnsi="Overpass"/>
          <w:sz w:val="21"/>
          <w:szCs w:val="21"/>
        </w:rPr>
        <w:t xml:space="preserve"> et utiliser l’option </w:t>
      </w:r>
      <w:r w:rsidRPr="00976EAB">
        <w:rPr>
          <w:rFonts w:ascii="Overpass" w:hAnsi="Overpass"/>
          <w:i/>
          <w:iCs/>
          <w:sz w:val="21"/>
          <w:szCs w:val="21"/>
        </w:rPr>
        <w:t>Modifier</w:t>
      </w:r>
      <w:r w:rsidRPr="00976EAB">
        <w:rPr>
          <w:rFonts w:ascii="Overpass" w:hAnsi="Overpass"/>
          <w:sz w:val="21"/>
          <w:szCs w:val="21"/>
        </w:rPr>
        <w:t xml:space="preserve">. </w:t>
      </w:r>
    </w:p>
    <w:p w14:paraId="28BE0D1F" w14:textId="77777777" w:rsidR="00976EAB" w:rsidRPr="00976EAB" w:rsidRDefault="00976EAB" w:rsidP="00976EAB">
      <w:pPr>
        <w:pStyle w:val="Titre4"/>
        <w:spacing w:line="276" w:lineRule="auto"/>
      </w:pPr>
      <w:bookmarkStart w:id="387" w:name="_Toc81979171"/>
      <w:bookmarkStart w:id="388" w:name="_Toc216255952"/>
      <w:bookmarkStart w:id="389" w:name="_Toc216445536"/>
      <w:bookmarkStart w:id="390" w:name="_Toc224826592"/>
      <w:r w:rsidRPr="00976EAB">
        <w:t>Modifier un numéro à venir</w:t>
      </w:r>
      <w:bookmarkEnd w:id="387"/>
      <w:bookmarkEnd w:id="388"/>
      <w:bookmarkEnd w:id="389"/>
      <w:bookmarkEnd w:id="390"/>
    </w:p>
    <w:p w14:paraId="1E0A13FD" w14:textId="77777777" w:rsidR="00976EAB" w:rsidRPr="00976EAB" w:rsidRDefault="00976EAB" w:rsidP="00976EAB">
      <w:pPr>
        <w:spacing w:line="276" w:lineRule="auto"/>
      </w:pPr>
      <w:r w:rsidRPr="00976EAB">
        <w:t xml:space="preserve">Pour modifier un numéro à venir, il faut cliquer sur la flèche bleue à gauche du numéro, puis sur le lien </w:t>
      </w:r>
      <w:r w:rsidRPr="00976EAB">
        <w:rPr>
          <w:b/>
          <w:bCs/>
        </w:rPr>
        <w:t>Modifier</w:t>
      </w:r>
      <w:r w:rsidRPr="00976EAB">
        <w:t>.</w:t>
      </w:r>
    </w:p>
    <w:p w14:paraId="4775A445" w14:textId="02913815" w:rsidR="00EE4840" w:rsidRDefault="000E525D" w:rsidP="00860206">
      <w:r>
        <w:rPr>
          <w:noProof/>
        </w:rPr>
        <w:drawing>
          <wp:inline distT="0" distB="0" distL="0" distR="0" wp14:anchorId="182141F7" wp14:editId="4EEC6D62">
            <wp:extent cx="5486400" cy="1730375"/>
            <wp:effectExtent l="19050" t="19050" r="19050" b="22225"/>
            <wp:docPr id="849936203" name="Picture 849936203" descr="Une image contenant texte, capture d’écran, Police, logiciel&#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36203" name="Picture 849936203" descr="Une image contenant texte, capture d’écran, Police, logiciel&#10;&#10;Le contenu généré par l’IA peut être incorrect."/>
                    <pic:cNvPicPr/>
                  </pic:nvPicPr>
                  <pic:blipFill>
                    <a:blip r:embed="rId110"/>
                    <a:stretch>
                      <a:fillRect/>
                    </a:stretch>
                  </pic:blipFill>
                  <pic:spPr>
                    <a:xfrm>
                      <a:off x="0" y="0"/>
                      <a:ext cx="5486400" cy="1730375"/>
                    </a:xfrm>
                    <a:prstGeom prst="rect">
                      <a:avLst/>
                    </a:prstGeom>
                    <a:ln w="9525">
                      <a:solidFill>
                        <a:schemeClr val="tx1"/>
                      </a:solidFill>
                    </a:ln>
                  </pic:spPr>
                </pic:pic>
              </a:graphicData>
            </a:graphic>
          </wp:inline>
        </w:drawing>
      </w:r>
    </w:p>
    <w:p w14:paraId="412786C4" w14:textId="1B7972BA" w:rsidR="00C670CB" w:rsidRDefault="00C670CB" w:rsidP="00C670CB">
      <w:pPr>
        <w:spacing w:line="276" w:lineRule="auto"/>
      </w:pPr>
      <w:r>
        <w:t>Cela vous mènera vers une fenêtre présentant le sommaire des soumissions planifiées dans ce numéro. Ils apparaîtront dans les rubriques auxquelles ils ont été attribués.</w:t>
      </w:r>
    </w:p>
    <w:p w14:paraId="2469E77E" w14:textId="5222B0D4" w:rsidR="00C670CB" w:rsidRDefault="00C670CB" w:rsidP="00C670CB">
      <w:pPr>
        <w:spacing w:line="276" w:lineRule="auto"/>
      </w:pPr>
      <w:r>
        <w:t xml:space="preserve">L’ordre des rubriques est propre à chaque numéro et peut être modifié au niveau du numéro en cliquant sur </w:t>
      </w:r>
      <w:r w:rsidRPr="00DF591A">
        <w:rPr>
          <w:b/>
          <w:bCs/>
        </w:rPr>
        <w:t>Trier</w:t>
      </w:r>
      <w:r>
        <w:t xml:space="preserve">. Si vous souhaitez modifier l’ordre des rubriques pour tous les numéros, référez-vous à la </w:t>
      </w:r>
      <w:hyperlink w:anchor="Trier" w:history="1">
        <w:r w:rsidRPr="003A46A9">
          <w:rPr>
            <w:rStyle w:val="Lienhypertexte"/>
          </w:rPr>
          <w:t>sous-section Trier de la section Rubriques de la revue de ce guide</w:t>
        </w:r>
      </w:hyperlink>
      <w:r>
        <w:t>. L’ordre des articles dans les rubriques peut aussi être modifié.</w:t>
      </w:r>
    </w:p>
    <w:p w14:paraId="0DE2A1E5" w14:textId="77777777" w:rsidR="00C670CB" w:rsidRDefault="00C670CB" w:rsidP="00C670CB">
      <w:pPr>
        <w:spacing w:line="276" w:lineRule="auto"/>
      </w:pPr>
    </w:p>
    <w:p w14:paraId="4E9A3808" w14:textId="0E0F2537" w:rsidR="00C670CB" w:rsidRDefault="00C670CB" w:rsidP="00CF6319">
      <w:pPr>
        <w:pStyle w:val="Paragraphedeliste"/>
        <w:numPr>
          <w:ilvl w:val="0"/>
          <w:numId w:val="35"/>
        </w:numPr>
        <w:spacing w:before="60" w:after="60" w:line="276" w:lineRule="auto"/>
      </w:pPr>
      <w:r>
        <w:t>À noter, le cas échéant, l’ordre des rubriques et des articles doit être identique à celui de la version papier de la revue.</w:t>
      </w:r>
    </w:p>
    <w:p w14:paraId="0D6467E5" w14:textId="77777777" w:rsidR="00C670CB" w:rsidRDefault="00C670CB" w:rsidP="00C670CB">
      <w:pPr>
        <w:spacing w:line="276" w:lineRule="auto"/>
      </w:pPr>
      <w:r w:rsidRPr="005E0250">
        <w:t xml:space="preserve">L’onglet </w:t>
      </w:r>
      <w:r w:rsidRPr="005E0250">
        <w:rPr>
          <w:b/>
          <w:bCs/>
        </w:rPr>
        <w:t>Données du numéro</w:t>
      </w:r>
      <w:r>
        <w:t xml:space="preserve"> vous permet de modifier les informations entrées à l’étape de création du numéro. </w:t>
      </w:r>
    </w:p>
    <w:p w14:paraId="5FF27FA0" w14:textId="77777777" w:rsidR="00C670CB" w:rsidRDefault="00C670CB" w:rsidP="00C670CB">
      <w:pPr>
        <w:spacing w:line="276" w:lineRule="auto"/>
      </w:pPr>
      <w:r>
        <w:t xml:space="preserve">L’onglet </w:t>
      </w:r>
      <w:r w:rsidRPr="005E0250">
        <w:rPr>
          <w:b/>
          <w:bCs/>
        </w:rPr>
        <w:t>Épreuves</w:t>
      </w:r>
      <w:r>
        <w:t xml:space="preserve"> </w:t>
      </w:r>
      <w:r w:rsidRPr="00AF35CC">
        <w:rPr>
          <w:b/>
          <w:bCs/>
        </w:rPr>
        <w:t>du numéro</w:t>
      </w:r>
      <w:r>
        <w:t xml:space="preserve"> permet de téléverser un PDF du numéro complet, avec tous les articles, qui pourra être téléchargé dans la page du numéro sur le site de la revue.</w:t>
      </w:r>
    </w:p>
    <w:p w14:paraId="141F535D" w14:textId="026CC658" w:rsidR="00C670CB" w:rsidRDefault="00D40E2A" w:rsidP="00C670CB">
      <w:pPr>
        <w:spacing w:line="276" w:lineRule="auto"/>
      </w:pPr>
      <w:r w:rsidRPr="00933ECA">
        <w:rPr>
          <w:noProof/>
        </w:rPr>
        <w:drawing>
          <wp:inline distT="0" distB="0" distL="0" distR="0" wp14:anchorId="2201CE86" wp14:editId="3A5CB922">
            <wp:extent cx="5486400" cy="2492375"/>
            <wp:effectExtent l="19050" t="19050" r="19050" b="22225"/>
            <wp:docPr id="1153617765" name="Picture 1153617765" descr="Une image contenant texte, capture d’écran,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3617765" name="Image 1" descr="Une image contenant texte, capture d’écran, Police, nombre&#10;&#10;Description générée automatiquement"/>
                    <pic:cNvPicPr/>
                  </pic:nvPicPr>
                  <pic:blipFill>
                    <a:blip r:embed="rId111"/>
                    <a:stretch>
                      <a:fillRect/>
                    </a:stretch>
                  </pic:blipFill>
                  <pic:spPr>
                    <a:xfrm>
                      <a:off x="0" y="0"/>
                      <a:ext cx="5486400" cy="2492375"/>
                    </a:xfrm>
                    <a:prstGeom prst="rect">
                      <a:avLst/>
                    </a:prstGeom>
                    <a:ln w="3175">
                      <a:solidFill>
                        <a:schemeClr val="tx1"/>
                      </a:solidFill>
                    </a:ln>
                  </pic:spPr>
                </pic:pic>
              </a:graphicData>
            </a:graphic>
          </wp:inline>
        </w:drawing>
      </w:r>
    </w:p>
    <w:p w14:paraId="4ABB4AB4" w14:textId="77777777" w:rsidR="00EB0D02" w:rsidRDefault="00EB0D02" w:rsidP="00EB0D02">
      <w:pPr>
        <w:spacing w:line="276" w:lineRule="auto"/>
      </w:pPr>
      <w:r>
        <w:t>Les numéros précédents peuvent aussi être modifiés avec la même méthode.</w:t>
      </w:r>
    </w:p>
    <w:p w14:paraId="0E2DAB6B" w14:textId="77777777" w:rsidR="00EB0D02" w:rsidRDefault="00EB0D02" w:rsidP="00EB0D02">
      <w:pPr>
        <w:pStyle w:val="Titre4"/>
        <w:spacing w:line="276" w:lineRule="auto"/>
      </w:pPr>
      <w:bookmarkStart w:id="391" w:name="_Toc81979172"/>
      <w:bookmarkStart w:id="392" w:name="_Toc216255953"/>
      <w:bookmarkStart w:id="393" w:name="_Toc216445537"/>
      <w:bookmarkStart w:id="394" w:name="_Toc224826593"/>
      <w:r>
        <w:t>Visionner un aperçu du numéro et le publier</w:t>
      </w:r>
      <w:bookmarkEnd w:id="391"/>
      <w:bookmarkEnd w:id="392"/>
      <w:bookmarkEnd w:id="393"/>
      <w:bookmarkEnd w:id="394"/>
      <w:r>
        <w:t xml:space="preserve"> </w:t>
      </w:r>
    </w:p>
    <w:p w14:paraId="0915DB0D" w14:textId="77777777" w:rsidR="00EB0D02" w:rsidRDefault="00EB0D02" w:rsidP="00EB0D02">
      <w:pPr>
        <w:spacing w:line="276" w:lineRule="auto"/>
      </w:pPr>
      <w:r>
        <w:t xml:space="preserve">Si vous voulez avoir un aperçu de la page du numéro sur le site de la revue, cliquez sur la flèche bleue à gauche du numéro, puis sur le lien </w:t>
      </w:r>
      <w:r w:rsidRPr="00341130">
        <w:rPr>
          <w:b/>
          <w:bCs/>
        </w:rPr>
        <w:t>Aperçu</w:t>
      </w:r>
      <w:r>
        <w:t xml:space="preserve">. Une fois prêt à publier, cliquez sur le lien </w:t>
      </w:r>
      <w:r w:rsidRPr="0055149F">
        <w:rPr>
          <w:b/>
          <w:bCs/>
        </w:rPr>
        <w:t>Publier</w:t>
      </w:r>
      <w:r>
        <w:rPr>
          <w:b/>
          <w:bCs/>
        </w:rPr>
        <w:t xml:space="preserve"> le numéro</w:t>
      </w:r>
      <w:r>
        <w:t xml:space="preserve">. </w:t>
      </w:r>
    </w:p>
    <w:p w14:paraId="7644DA0D" w14:textId="59A89B0B" w:rsidR="00D40E2A" w:rsidRDefault="00522793" w:rsidP="00C670CB">
      <w:pPr>
        <w:spacing w:line="276" w:lineRule="auto"/>
      </w:pPr>
      <w:r>
        <w:rPr>
          <w:noProof/>
        </w:rPr>
        <w:drawing>
          <wp:inline distT="0" distB="0" distL="0" distR="0" wp14:anchorId="3450CEE9" wp14:editId="1B1E994A">
            <wp:extent cx="5828671" cy="1838325"/>
            <wp:effectExtent l="19050" t="19050" r="19685" b="9525"/>
            <wp:docPr id="849936205" name="Picture 849936205" descr="Une image contenant texte, capture d’écran, Police, logiciel&#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36205" name="Picture 849936205" descr="Une image contenant texte, capture d’écran, Police, logiciel&#10;&#10;Le contenu généré par l’IA peut être incorrect."/>
                    <pic:cNvPicPr/>
                  </pic:nvPicPr>
                  <pic:blipFill>
                    <a:blip r:embed="rId112"/>
                    <a:stretch>
                      <a:fillRect/>
                    </a:stretch>
                  </pic:blipFill>
                  <pic:spPr>
                    <a:xfrm>
                      <a:off x="0" y="0"/>
                      <a:ext cx="5831496" cy="1839216"/>
                    </a:xfrm>
                    <a:prstGeom prst="rect">
                      <a:avLst/>
                    </a:prstGeom>
                    <a:ln w="9525">
                      <a:solidFill>
                        <a:schemeClr val="tx1"/>
                      </a:solidFill>
                    </a:ln>
                  </pic:spPr>
                </pic:pic>
              </a:graphicData>
            </a:graphic>
          </wp:inline>
        </w:drawing>
      </w:r>
    </w:p>
    <w:p w14:paraId="475B7DC8" w14:textId="77777777" w:rsidR="00A608F1" w:rsidRDefault="00A608F1" w:rsidP="00A608F1">
      <w:pPr>
        <w:spacing w:line="276" w:lineRule="auto"/>
      </w:pPr>
      <w:r>
        <w:t>Une fenêtre s’ouvrira et vous aurez la possibilité d’envoyer ou non une notification aux lecteurs</w:t>
      </w:r>
      <w:r w:rsidRPr="00B1381F">
        <w:t xml:space="preserve"> </w:t>
      </w:r>
      <w:r>
        <w:t xml:space="preserve">pour annoncer la publication du numéro, en laissant cochée ou en décochant la case à cet effet. </w:t>
      </w:r>
    </w:p>
    <w:p w14:paraId="06C5CCE2" w14:textId="05890256" w:rsidR="00522793" w:rsidRDefault="00E84C89" w:rsidP="00C670CB">
      <w:pPr>
        <w:spacing w:line="276" w:lineRule="auto"/>
      </w:pPr>
      <w:r w:rsidRPr="00B93F6B">
        <w:rPr>
          <w:noProof/>
        </w:rPr>
        <w:lastRenderedPageBreak/>
        <w:drawing>
          <wp:inline distT="0" distB="0" distL="0" distR="0" wp14:anchorId="742B60E6" wp14:editId="3F315895">
            <wp:extent cx="5486400" cy="1536065"/>
            <wp:effectExtent l="19050" t="19050" r="19050" b="26035"/>
            <wp:docPr id="1078894776" name="Picture 1078894776" descr="Une image contenant texte, Police, capture d’écran, algè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8894776" name="Image 1" descr="Une image contenant texte, Police, capture d’écran, algèbre&#10;&#10;Description générée automatiquement"/>
                    <pic:cNvPicPr/>
                  </pic:nvPicPr>
                  <pic:blipFill>
                    <a:blip r:embed="rId113"/>
                    <a:stretch>
                      <a:fillRect/>
                    </a:stretch>
                  </pic:blipFill>
                  <pic:spPr>
                    <a:xfrm>
                      <a:off x="0" y="0"/>
                      <a:ext cx="5486400" cy="1536065"/>
                    </a:xfrm>
                    <a:prstGeom prst="rect">
                      <a:avLst/>
                    </a:prstGeom>
                    <a:ln w="3175">
                      <a:solidFill>
                        <a:schemeClr val="tx1"/>
                      </a:solidFill>
                    </a:ln>
                  </pic:spPr>
                </pic:pic>
              </a:graphicData>
            </a:graphic>
          </wp:inline>
        </w:drawing>
      </w:r>
    </w:p>
    <w:p w14:paraId="224657D5" w14:textId="77777777" w:rsidR="00614F3A" w:rsidRPr="00614F3A" w:rsidRDefault="00614F3A" w:rsidP="00614F3A">
      <w:pPr>
        <w:pStyle w:val="Titre4"/>
        <w:spacing w:line="276" w:lineRule="auto"/>
      </w:pPr>
      <w:bookmarkStart w:id="395" w:name="_Toc81979173"/>
      <w:bookmarkStart w:id="396" w:name="_Toc216255954"/>
      <w:bookmarkStart w:id="397" w:name="_Toc216445538"/>
      <w:bookmarkStart w:id="398" w:name="_Toc224826594"/>
      <w:r w:rsidRPr="00614F3A">
        <w:t>Dépublier un numéro</w:t>
      </w:r>
      <w:bookmarkEnd w:id="395"/>
      <w:bookmarkEnd w:id="396"/>
      <w:bookmarkEnd w:id="397"/>
      <w:bookmarkEnd w:id="398"/>
    </w:p>
    <w:p w14:paraId="7FA449F6" w14:textId="77777777" w:rsidR="00614F3A" w:rsidRPr="00614F3A" w:rsidRDefault="00614F3A" w:rsidP="00614F3A">
      <w:pPr>
        <w:pStyle w:val="Corpsdetexte2"/>
        <w:ind w:left="0"/>
        <w:jc w:val="left"/>
        <w:rPr>
          <w:rFonts w:ascii="Overpass" w:hAnsi="Overpass"/>
          <w:sz w:val="21"/>
          <w:szCs w:val="21"/>
        </w:rPr>
      </w:pPr>
      <w:r w:rsidRPr="00614F3A">
        <w:rPr>
          <w:rFonts w:ascii="Overpass" w:hAnsi="Overpass"/>
          <w:sz w:val="21"/>
          <w:szCs w:val="21"/>
        </w:rPr>
        <w:t xml:space="preserve">Pour dépublier un numéro, il faut aller dans l’onglet </w:t>
      </w:r>
      <w:r w:rsidRPr="00614F3A">
        <w:rPr>
          <w:rFonts w:ascii="Overpass" w:hAnsi="Overpass"/>
          <w:i/>
          <w:iCs/>
          <w:sz w:val="21"/>
          <w:szCs w:val="21"/>
        </w:rPr>
        <w:t>Numéros précédents</w:t>
      </w:r>
      <w:r w:rsidRPr="00614F3A">
        <w:rPr>
          <w:rFonts w:ascii="Overpass" w:hAnsi="Overpass"/>
          <w:sz w:val="21"/>
          <w:szCs w:val="21"/>
        </w:rPr>
        <w:t xml:space="preserve">. Choisissez le numéro à dépublier, cliquez sur la flèche bleue à gauche du numéro, puis cliquez sur </w:t>
      </w:r>
      <w:r w:rsidRPr="00614F3A">
        <w:rPr>
          <w:rFonts w:ascii="Overpass" w:hAnsi="Overpass"/>
          <w:b/>
          <w:bCs/>
          <w:sz w:val="21"/>
          <w:szCs w:val="21"/>
        </w:rPr>
        <w:t>Dépublier</w:t>
      </w:r>
      <w:r w:rsidRPr="00614F3A">
        <w:rPr>
          <w:rFonts w:ascii="Overpass" w:hAnsi="Overpass"/>
          <w:sz w:val="21"/>
          <w:szCs w:val="21"/>
        </w:rPr>
        <w:t xml:space="preserve">. Cela aura pour effet de retirer l’accès public à ce numéro. Il se retrouvera alors dans l’onglet </w:t>
      </w:r>
      <w:r w:rsidRPr="00614F3A">
        <w:rPr>
          <w:rFonts w:ascii="Overpass" w:hAnsi="Overpass"/>
          <w:i/>
          <w:iCs/>
          <w:sz w:val="21"/>
          <w:szCs w:val="21"/>
        </w:rPr>
        <w:t>Numéros à venir</w:t>
      </w:r>
      <w:r w:rsidRPr="00614F3A">
        <w:rPr>
          <w:rFonts w:ascii="Overpass" w:hAnsi="Overpass"/>
          <w:sz w:val="21"/>
          <w:szCs w:val="21"/>
        </w:rPr>
        <w:t>.</w:t>
      </w:r>
    </w:p>
    <w:p w14:paraId="5CB65C6D" w14:textId="77777777" w:rsidR="00614F3A" w:rsidRPr="00614F3A" w:rsidRDefault="00614F3A" w:rsidP="00614F3A">
      <w:pPr>
        <w:pStyle w:val="Titre4"/>
        <w:spacing w:line="276" w:lineRule="auto"/>
      </w:pPr>
      <w:bookmarkStart w:id="399" w:name="_Toc81979174"/>
      <w:bookmarkStart w:id="400" w:name="_Toc216255955"/>
      <w:bookmarkStart w:id="401" w:name="_Toc216445539"/>
      <w:bookmarkStart w:id="402" w:name="_Toc224826595"/>
      <w:r w:rsidRPr="00614F3A">
        <w:t>Supprimer un numéro</w:t>
      </w:r>
      <w:bookmarkEnd w:id="399"/>
      <w:bookmarkEnd w:id="400"/>
      <w:bookmarkEnd w:id="401"/>
      <w:bookmarkEnd w:id="402"/>
    </w:p>
    <w:p w14:paraId="5B049764" w14:textId="77777777" w:rsidR="00614F3A" w:rsidRPr="00614F3A" w:rsidRDefault="00614F3A" w:rsidP="00614F3A">
      <w:pPr>
        <w:pStyle w:val="Corpsdetexte2"/>
        <w:ind w:left="0"/>
        <w:jc w:val="left"/>
        <w:rPr>
          <w:rFonts w:ascii="Overpass" w:hAnsi="Overpass"/>
          <w:sz w:val="21"/>
          <w:szCs w:val="21"/>
        </w:rPr>
      </w:pPr>
      <w:r w:rsidRPr="00614F3A">
        <w:rPr>
          <w:rFonts w:ascii="Overpass" w:hAnsi="Overpass"/>
          <w:sz w:val="21"/>
          <w:szCs w:val="21"/>
        </w:rPr>
        <w:t>Il est possible de supprimer un numéro. En plus de le dépublier, cette action aura pour effet de supprimer le numéro en entier du site de la revue et des onglets de gestion des numéros en plus de supprimer toutes les métadonnées associées (volume, numéro, titre, etc.) Les articles associés à ce numéro seront conservés, mais retourneront au statut Non-publié.</w:t>
      </w:r>
    </w:p>
    <w:p w14:paraId="1A2E4534" w14:textId="3E6C17E6" w:rsidR="00E84C89" w:rsidRDefault="00902F10" w:rsidP="00C670CB">
      <w:pPr>
        <w:spacing w:line="276" w:lineRule="auto"/>
      </w:pPr>
      <w:r>
        <w:rPr>
          <w:noProof/>
        </w:rPr>
        <w:drawing>
          <wp:inline distT="0" distB="0" distL="0" distR="0" wp14:anchorId="53DD9B9C" wp14:editId="77A78D54">
            <wp:extent cx="5847574" cy="2590800"/>
            <wp:effectExtent l="19050" t="19050" r="20320" b="19050"/>
            <wp:docPr id="849936199" name="Picture 849936199" descr="Une image contenant texte, capture d’écran, nombre, logiciel&#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36199" name="Picture 849936199" descr="Une image contenant texte, capture d’écran, nombre, logiciel&#10;&#10;Le contenu généré par l’IA peut être incorrect."/>
                    <pic:cNvPicPr/>
                  </pic:nvPicPr>
                  <pic:blipFill>
                    <a:blip r:embed="rId114"/>
                    <a:stretch>
                      <a:fillRect/>
                    </a:stretch>
                  </pic:blipFill>
                  <pic:spPr>
                    <a:xfrm>
                      <a:off x="0" y="0"/>
                      <a:ext cx="5849844" cy="2591806"/>
                    </a:xfrm>
                    <a:prstGeom prst="rect">
                      <a:avLst/>
                    </a:prstGeom>
                    <a:ln w="9525">
                      <a:solidFill>
                        <a:schemeClr val="tx1"/>
                      </a:solidFill>
                    </a:ln>
                  </pic:spPr>
                </pic:pic>
              </a:graphicData>
            </a:graphic>
          </wp:inline>
        </w:drawing>
      </w:r>
    </w:p>
    <w:p w14:paraId="0460113E" w14:textId="77777777" w:rsidR="00A26FDF" w:rsidRPr="00A26FDF" w:rsidRDefault="00A26FDF" w:rsidP="00A26FDF">
      <w:pPr>
        <w:pStyle w:val="Titre3-Noir"/>
      </w:pPr>
      <w:bookmarkStart w:id="403" w:name="_Toc81979175"/>
      <w:bookmarkStart w:id="404" w:name="_Toc216255956"/>
      <w:bookmarkStart w:id="405" w:name="_Toc216445540"/>
      <w:bookmarkStart w:id="406" w:name="Modifierunarticleaprèslapublication"/>
      <w:r w:rsidRPr="00A26FDF">
        <w:t>Modifier un article après la publication</w:t>
      </w:r>
      <w:bookmarkEnd w:id="403"/>
      <w:bookmarkEnd w:id="404"/>
      <w:bookmarkEnd w:id="405"/>
      <w:bookmarkEnd w:id="406"/>
    </w:p>
    <w:p w14:paraId="74822933" w14:textId="77777777" w:rsidR="00A26FDF" w:rsidRPr="00A26FDF" w:rsidRDefault="00A26FDF" w:rsidP="00A26FDF">
      <w:pPr>
        <w:spacing w:line="276" w:lineRule="auto"/>
      </w:pPr>
      <w:r w:rsidRPr="00A26FDF">
        <w:t xml:space="preserve">Pour modifier un article après sa publication, il faut soit le dépublier, soit créer une nouvelle version. </w:t>
      </w:r>
    </w:p>
    <w:p w14:paraId="407373C7" w14:textId="77777777" w:rsidR="00A26FDF" w:rsidRPr="00A26FDF" w:rsidRDefault="00A26FDF" w:rsidP="00A26FDF">
      <w:pPr>
        <w:pStyle w:val="Titre4"/>
        <w:spacing w:line="276" w:lineRule="auto"/>
      </w:pPr>
      <w:bookmarkStart w:id="407" w:name="_Toc81979176"/>
      <w:bookmarkStart w:id="408" w:name="_Toc216255957"/>
      <w:bookmarkStart w:id="409" w:name="_Toc216445541"/>
      <w:bookmarkStart w:id="410" w:name="_Toc224826596"/>
      <w:r w:rsidRPr="00A26FDF">
        <w:t>Dépublier</w:t>
      </w:r>
      <w:bookmarkEnd w:id="407"/>
      <w:bookmarkEnd w:id="408"/>
      <w:bookmarkEnd w:id="409"/>
      <w:bookmarkEnd w:id="410"/>
    </w:p>
    <w:p w14:paraId="282D62A6" w14:textId="77777777" w:rsidR="00A26FDF" w:rsidRPr="00A26FDF" w:rsidRDefault="00A26FDF" w:rsidP="00A26FDF">
      <w:pPr>
        <w:pStyle w:val="Corpsdetexte"/>
        <w:jc w:val="left"/>
        <w:rPr>
          <w:rFonts w:ascii="Overpass" w:hAnsi="Overpass"/>
          <w:sz w:val="21"/>
          <w:szCs w:val="21"/>
        </w:rPr>
      </w:pPr>
      <w:r w:rsidRPr="00A26FDF">
        <w:rPr>
          <w:rFonts w:ascii="Overpass" w:hAnsi="Overpass"/>
          <w:sz w:val="21"/>
          <w:szCs w:val="21"/>
        </w:rPr>
        <w:t xml:space="preserve">Pour dépublier un article, repérez l’article dans l’onglet </w:t>
      </w:r>
      <w:r w:rsidRPr="00A26FDF">
        <w:rPr>
          <w:rFonts w:ascii="Overpass" w:hAnsi="Overpass"/>
          <w:i/>
          <w:iCs/>
          <w:sz w:val="21"/>
          <w:szCs w:val="21"/>
        </w:rPr>
        <w:t>Publiées</w:t>
      </w:r>
      <w:r w:rsidRPr="00A26FDF">
        <w:rPr>
          <w:rFonts w:ascii="Overpass" w:hAnsi="Overpass"/>
          <w:sz w:val="21"/>
          <w:szCs w:val="21"/>
        </w:rPr>
        <w:t xml:space="preserve">, puis affichez-le. Accédez à l’onglet </w:t>
      </w:r>
      <w:r w:rsidRPr="00A26FDF">
        <w:rPr>
          <w:rFonts w:ascii="Overpass" w:hAnsi="Overpass"/>
          <w:i/>
          <w:iCs/>
          <w:sz w:val="21"/>
          <w:szCs w:val="21"/>
        </w:rPr>
        <w:t>Publication</w:t>
      </w:r>
      <w:r w:rsidRPr="00A26FDF">
        <w:rPr>
          <w:rFonts w:ascii="Overpass" w:hAnsi="Overpass"/>
          <w:sz w:val="21"/>
          <w:szCs w:val="21"/>
        </w:rPr>
        <w:t xml:space="preserve"> cliquez sur le bouton </w:t>
      </w:r>
      <w:r w:rsidRPr="00A26FDF">
        <w:rPr>
          <w:rFonts w:ascii="Overpass" w:hAnsi="Overpass"/>
          <w:b/>
          <w:bCs/>
          <w:sz w:val="21"/>
          <w:szCs w:val="21"/>
        </w:rPr>
        <w:t xml:space="preserve">Dépublier </w:t>
      </w:r>
      <w:r w:rsidRPr="00A26FDF">
        <w:rPr>
          <w:rFonts w:ascii="Overpass" w:hAnsi="Overpass"/>
          <w:sz w:val="21"/>
          <w:szCs w:val="21"/>
        </w:rPr>
        <w:t xml:space="preserve">en haut à droite. Apporter les modifications nécessaires. </w:t>
      </w:r>
    </w:p>
    <w:p w14:paraId="702E4D79" w14:textId="77777777" w:rsidR="00A26FDF" w:rsidRPr="00A26FDF" w:rsidRDefault="00A26FDF" w:rsidP="00A26FDF">
      <w:pPr>
        <w:pStyle w:val="Corpsdetexte"/>
        <w:jc w:val="left"/>
        <w:rPr>
          <w:rFonts w:ascii="Overpass" w:hAnsi="Overpass"/>
          <w:sz w:val="21"/>
          <w:szCs w:val="21"/>
        </w:rPr>
      </w:pPr>
      <w:r w:rsidRPr="00A26FDF">
        <w:rPr>
          <w:rFonts w:ascii="Overpass" w:hAnsi="Overpass"/>
          <w:sz w:val="21"/>
          <w:szCs w:val="21"/>
        </w:rPr>
        <w:t xml:space="preserve">Si les changements affectent les métadonnées de l’article (titre, résumé, auteur, mots-clés, références, etc.), </w:t>
      </w:r>
      <w:r w:rsidRPr="00A26FDF">
        <w:rPr>
          <w:rFonts w:ascii="Overpass" w:hAnsi="Overpass"/>
          <w:sz w:val="21"/>
          <w:szCs w:val="21"/>
          <w:u w:val="single"/>
        </w:rPr>
        <w:t>il est primordial de les modifier avant de republier.</w:t>
      </w:r>
      <w:r w:rsidRPr="00A26FDF">
        <w:rPr>
          <w:rFonts w:ascii="Overpass" w:hAnsi="Overpass"/>
          <w:sz w:val="21"/>
          <w:szCs w:val="21"/>
        </w:rPr>
        <w:t xml:space="preserve"> Pour republier, replanifier </w:t>
      </w:r>
      <w:r w:rsidRPr="00A26FDF">
        <w:rPr>
          <w:rFonts w:ascii="Overpass" w:hAnsi="Overpass"/>
          <w:sz w:val="21"/>
          <w:szCs w:val="21"/>
        </w:rPr>
        <w:lastRenderedPageBreak/>
        <w:t xml:space="preserve">l’article pour publication dans la section </w:t>
      </w:r>
      <w:r w:rsidRPr="00A26FDF">
        <w:rPr>
          <w:rFonts w:ascii="Overpass" w:hAnsi="Overpass"/>
          <w:i/>
          <w:iCs/>
          <w:sz w:val="21"/>
          <w:szCs w:val="21"/>
        </w:rPr>
        <w:t>Numéros</w:t>
      </w:r>
      <w:r w:rsidRPr="00A26FDF">
        <w:rPr>
          <w:rFonts w:ascii="Overpass" w:hAnsi="Overpass"/>
          <w:sz w:val="21"/>
          <w:szCs w:val="21"/>
        </w:rPr>
        <w:t xml:space="preserve">. Si le numéro choisi est déjà publié, l’article sera automatiquement republié. Pour savoir comment faire, consulter la </w:t>
      </w:r>
      <w:hyperlink w:anchor="_Planifier_une_soumission" w:history="1">
        <w:r w:rsidRPr="00A26FDF">
          <w:rPr>
            <w:rStyle w:val="Lienhypertexte"/>
            <w:rFonts w:ascii="Overpass" w:hAnsi="Overpass"/>
            <w:sz w:val="21"/>
            <w:szCs w:val="21"/>
          </w:rPr>
          <w:t>section Planifier une soumission pour publication</w:t>
        </w:r>
      </w:hyperlink>
      <w:r w:rsidRPr="00A26FDF">
        <w:rPr>
          <w:rFonts w:ascii="Overpass" w:hAnsi="Overpass"/>
          <w:sz w:val="21"/>
          <w:szCs w:val="21"/>
        </w:rPr>
        <w:t xml:space="preserve">. </w:t>
      </w:r>
    </w:p>
    <w:p w14:paraId="3B5F0CA0" w14:textId="77777777" w:rsidR="00A26FDF" w:rsidRPr="00A26FDF" w:rsidRDefault="00A26FDF" w:rsidP="00A26FDF">
      <w:pPr>
        <w:pStyle w:val="Corpsdetexte"/>
        <w:jc w:val="left"/>
        <w:rPr>
          <w:rFonts w:ascii="Overpass" w:hAnsi="Overpass"/>
          <w:sz w:val="21"/>
          <w:szCs w:val="21"/>
        </w:rPr>
      </w:pPr>
      <w:r w:rsidRPr="00A26FDF">
        <w:rPr>
          <w:rFonts w:ascii="Overpass" w:hAnsi="Overpass"/>
          <w:sz w:val="21"/>
          <w:szCs w:val="21"/>
        </w:rPr>
        <w:t>Aucune notification ne sera envoyée aux auteurs, cela ayant déjà été fait lors de la publication initiale.</w:t>
      </w:r>
    </w:p>
    <w:p w14:paraId="48741EBB" w14:textId="77777777" w:rsidR="00A26FDF" w:rsidRPr="00A26FDF" w:rsidRDefault="00A26FDF" w:rsidP="00A26FDF">
      <w:pPr>
        <w:pStyle w:val="Titre4"/>
        <w:spacing w:line="276" w:lineRule="auto"/>
      </w:pPr>
      <w:bookmarkStart w:id="411" w:name="_Toc81979177"/>
      <w:bookmarkStart w:id="412" w:name="_Toc216255958"/>
      <w:bookmarkStart w:id="413" w:name="_Toc216445542"/>
      <w:bookmarkStart w:id="414" w:name="_Toc224826597"/>
      <w:r w:rsidRPr="00A26FDF">
        <w:t>Créer une nouvelle version</w:t>
      </w:r>
      <w:bookmarkEnd w:id="411"/>
      <w:bookmarkEnd w:id="412"/>
      <w:bookmarkEnd w:id="413"/>
      <w:bookmarkEnd w:id="414"/>
    </w:p>
    <w:p w14:paraId="29CBC626" w14:textId="77777777" w:rsidR="00A26FDF" w:rsidRPr="00A26FDF" w:rsidRDefault="00A26FDF" w:rsidP="00A26FDF">
      <w:pPr>
        <w:spacing w:line="276" w:lineRule="auto"/>
      </w:pPr>
      <w:r w:rsidRPr="00A26FDF">
        <w:t>Créer une nouvelle version est utile lorsque des corrections majeures sont apportées à l’article ou lorsque l’on souhaite d’abord diffuser une version préliminaire de l’article (preprint) suivie d’une version finale.</w:t>
      </w:r>
    </w:p>
    <w:p w14:paraId="097D6DF5" w14:textId="77777777" w:rsidR="00A26FDF" w:rsidRPr="00A26FDF" w:rsidRDefault="00A26FDF" w:rsidP="00A26FDF">
      <w:pPr>
        <w:pStyle w:val="Corpsdetexte"/>
        <w:jc w:val="left"/>
        <w:rPr>
          <w:rFonts w:ascii="Overpass" w:hAnsi="Overpass"/>
          <w:sz w:val="21"/>
          <w:szCs w:val="21"/>
        </w:rPr>
      </w:pPr>
      <w:r w:rsidRPr="00A26FDF">
        <w:rPr>
          <w:rFonts w:ascii="Overpass" w:hAnsi="Overpass"/>
          <w:sz w:val="21"/>
          <w:szCs w:val="21"/>
        </w:rPr>
        <w:t xml:space="preserve">Pour créer une nouvelle version, repérez l’article dans l’onglet </w:t>
      </w:r>
      <w:r w:rsidRPr="00A26FDF">
        <w:rPr>
          <w:rFonts w:ascii="Overpass" w:hAnsi="Overpass"/>
          <w:i/>
          <w:iCs/>
          <w:sz w:val="21"/>
          <w:szCs w:val="21"/>
        </w:rPr>
        <w:t>Publiées</w:t>
      </w:r>
      <w:r w:rsidRPr="00A26FDF">
        <w:rPr>
          <w:rFonts w:ascii="Overpass" w:hAnsi="Overpass"/>
          <w:sz w:val="21"/>
          <w:szCs w:val="21"/>
        </w:rPr>
        <w:t xml:space="preserve">, puis affichez-le. Cliquez sur le bouton </w:t>
      </w:r>
      <w:r w:rsidRPr="00A26FDF">
        <w:rPr>
          <w:rFonts w:ascii="Overpass" w:hAnsi="Overpass"/>
          <w:b/>
          <w:bCs/>
          <w:sz w:val="21"/>
          <w:szCs w:val="21"/>
        </w:rPr>
        <w:t xml:space="preserve">Créer une nouvelle version </w:t>
      </w:r>
      <w:r w:rsidRPr="00A26FDF">
        <w:rPr>
          <w:rFonts w:ascii="Overpass" w:hAnsi="Overpass"/>
          <w:sz w:val="21"/>
          <w:szCs w:val="21"/>
        </w:rPr>
        <w:t xml:space="preserve">en haut à droite, puis ajouter une épreuve dans la section </w:t>
      </w:r>
      <w:r w:rsidRPr="00A26FDF">
        <w:rPr>
          <w:rFonts w:ascii="Overpass" w:hAnsi="Overpass"/>
          <w:i/>
          <w:iCs/>
          <w:sz w:val="21"/>
          <w:szCs w:val="21"/>
        </w:rPr>
        <w:t>Épreuves</w:t>
      </w:r>
      <w:r w:rsidRPr="00A26FDF">
        <w:rPr>
          <w:rFonts w:ascii="Overpass" w:hAnsi="Overpass"/>
          <w:sz w:val="21"/>
          <w:szCs w:val="21"/>
        </w:rPr>
        <w:t xml:space="preserve">. </w:t>
      </w:r>
    </w:p>
    <w:p w14:paraId="2BF014CA" w14:textId="77777777" w:rsidR="00A26FDF" w:rsidRPr="00A26FDF" w:rsidRDefault="00A26FDF" w:rsidP="00A26FDF">
      <w:pPr>
        <w:pStyle w:val="Corpsdetexte"/>
        <w:jc w:val="left"/>
        <w:rPr>
          <w:rFonts w:ascii="Overpass" w:hAnsi="Overpass"/>
          <w:sz w:val="21"/>
          <w:szCs w:val="21"/>
        </w:rPr>
      </w:pPr>
      <w:r w:rsidRPr="00A26FDF">
        <w:rPr>
          <w:rFonts w:ascii="Overpass" w:hAnsi="Overpass"/>
          <w:sz w:val="21"/>
          <w:szCs w:val="21"/>
        </w:rPr>
        <w:t xml:space="preserve">Si les changements affectent les métadonnées de l’article (titre, résumé, auteur, mots-clés, références, etc.), </w:t>
      </w:r>
      <w:r w:rsidRPr="00A26FDF">
        <w:rPr>
          <w:rFonts w:ascii="Overpass" w:hAnsi="Overpass"/>
          <w:sz w:val="21"/>
          <w:szCs w:val="21"/>
          <w:u w:val="single"/>
        </w:rPr>
        <w:t>il est primordial de les modifier avant de publier la nouvelle version</w:t>
      </w:r>
      <w:r w:rsidRPr="00A26FDF">
        <w:rPr>
          <w:rFonts w:ascii="Overpass" w:hAnsi="Overpass"/>
          <w:sz w:val="21"/>
          <w:szCs w:val="21"/>
        </w:rPr>
        <w:t>.</w:t>
      </w:r>
    </w:p>
    <w:p w14:paraId="668A27E0" w14:textId="1FB8C08C" w:rsidR="00902F10" w:rsidRPr="00544050" w:rsidRDefault="00A26FDF" w:rsidP="00544050">
      <w:pPr>
        <w:pStyle w:val="Corpsdetexte"/>
        <w:jc w:val="left"/>
        <w:rPr>
          <w:rFonts w:ascii="Overpass" w:hAnsi="Overpass"/>
          <w:sz w:val="21"/>
          <w:szCs w:val="21"/>
        </w:rPr>
      </w:pPr>
      <w:r w:rsidRPr="00A26FDF">
        <w:rPr>
          <w:rFonts w:ascii="Overpass" w:hAnsi="Overpass"/>
          <w:sz w:val="21"/>
          <w:szCs w:val="21"/>
        </w:rPr>
        <w:t xml:space="preserve">Une fois les métadonnées ajustées et l’épreuve ajoutée, cliquez sur le bouton </w:t>
      </w:r>
      <w:r w:rsidRPr="00A26FDF">
        <w:rPr>
          <w:rFonts w:ascii="Overpass" w:hAnsi="Overpass"/>
          <w:b/>
          <w:bCs/>
          <w:sz w:val="21"/>
          <w:szCs w:val="21"/>
        </w:rPr>
        <w:t>Publier</w:t>
      </w:r>
      <w:r w:rsidRPr="00A26FDF">
        <w:rPr>
          <w:rFonts w:ascii="Overpass" w:hAnsi="Overpass"/>
          <w:sz w:val="21"/>
          <w:szCs w:val="21"/>
        </w:rPr>
        <w:t xml:space="preserve">, en haut à droite. Vous aurez accès aux anciennes versions via le lien </w:t>
      </w:r>
      <w:r w:rsidRPr="00A26FDF">
        <w:rPr>
          <w:rFonts w:ascii="Overpass" w:hAnsi="Overpass"/>
          <w:b/>
          <w:bCs/>
          <w:sz w:val="21"/>
          <w:szCs w:val="21"/>
        </w:rPr>
        <w:t>Toutes les versions</w:t>
      </w:r>
      <w:r w:rsidRPr="00A26FDF">
        <w:rPr>
          <w:rFonts w:ascii="Overpass" w:hAnsi="Overpass"/>
          <w:sz w:val="21"/>
          <w:szCs w:val="21"/>
        </w:rPr>
        <w:t xml:space="preserve"> en haut de la section </w:t>
      </w:r>
      <w:r w:rsidRPr="00A26FDF">
        <w:rPr>
          <w:rFonts w:ascii="Overpass" w:hAnsi="Overpass"/>
          <w:i/>
          <w:iCs/>
          <w:sz w:val="21"/>
          <w:szCs w:val="21"/>
        </w:rPr>
        <w:t>Publication</w:t>
      </w:r>
      <w:r w:rsidRPr="00A26FDF">
        <w:rPr>
          <w:rFonts w:ascii="Overpass" w:hAnsi="Overpass"/>
          <w:sz w:val="21"/>
          <w:szCs w:val="21"/>
        </w:rPr>
        <w:t>.</w:t>
      </w:r>
    </w:p>
    <w:p w14:paraId="31D79A4D" w14:textId="45276555" w:rsidR="0049632F" w:rsidRDefault="00544050" w:rsidP="00C670CB">
      <w:pPr>
        <w:spacing w:line="276" w:lineRule="auto"/>
      </w:pPr>
      <w:r w:rsidRPr="00544050">
        <w:rPr>
          <w:noProof/>
        </w:rPr>
        <w:drawing>
          <wp:inline distT="0" distB="0" distL="0" distR="0" wp14:anchorId="1367579B" wp14:editId="72CEAF30">
            <wp:extent cx="4429743" cy="2295845"/>
            <wp:effectExtent l="19050" t="19050" r="28575" b="28575"/>
            <wp:docPr id="1459893317" name="Image 1" descr="Une image contenant texte, capture d’écran, Police, lign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9893317" name="Image 1" descr="Une image contenant texte, capture d’écran, Police, ligne&#10;&#10;Le contenu généré par l’IA peut être incorrect."/>
                    <pic:cNvPicPr/>
                  </pic:nvPicPr>
                  <pic:blipFill>
                    <a:blip r:embed="rId115"/>
                    <a:stretch>
                      <a:fillRect/>
                    </a:stretch>
                  </pic:blipFill>
                  <pic:spPr>
                    <a:xfrm>
                      <a:off x="0" y="0"/>
                      <a:ext cx="4429743" cy="2295845"/>
                    </a:xfrm>
                    <a:prstGeom prst="rect">
                      <a:avLst/>
                    </a:prstGeom>
                    <a:ln>
                      <a:solidFill>
                        <a:schemeClr val="tx1"/>
                      </a:solidFill>
                    </a:ln>
                  </pic:spPr>
                </pic:pic>
              </a:graphicData>
            </a:graphic>
          </wp:inline>
        </w:drawing>
      </w:r>
    </w:p>
    <w:p w14:paraId="3915D4BE" w14:textId="77777777" w:rsidR="005D6D74" w:rsidRPr="005D6D74" w:rsidRDefault="005D6D74" w:rsidP="005D6D74">
      <w:pPr>
        <w:pStyle w:val="Corpsdetexte"/>
        <w:jc w:val="left"/>
        <w:rPr>
          <w:rFonts w:ascii="Overpass" w:hAnsi="Overpass"/>
          <w:sz w:val="21"/>
          <w:szCs w:val="21"/>
        </w:rPr>
      </w:pPr>
      <w:r w:rsidRPr="005D6D74">
        <w:rPr>
          <w:rFonts w:ascii="Overpass" w:hAnsi="Overpass"/>
          <w:sz w:val="21"/>
          <w:szCs w:val="21"/>
        </w:rPr>
        <w:t>Les différentes versions seront présentées aux lecteurs à droite dans la page de l’article.</w:t>
      </w:r>
    </w:p>
    <w:p w14:paraId="1DDD35DF" w14:textId="7A5290DB" w:rsidR="000E525D" w:rsidRDefault="00CB7BCA" w:rsidP="00860206">
      <w:r>
        <w:rPr>
          <w:noProof/>
        </w:rPr>
        <w:lastRenderedPageBreak/>
        <w:drawing>
          <wp:inline distT="0" distB="0" distL="0" distR="0" wp14:anchorId="4C8C2415" wp14:editId="375123A7">
            <wp:extent cx="2342857" cy="1942857"/>
            <wp:effectExtent l="19050" t="19050" r="19685" b="19685"/>
            <wp:docPr id="849936209" name="Picture 849936209" descr="Une image contenant texte, capture d’écran, Police, nombr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9936209" name="Picture 849936209" descr="Une image contenant texte, capture d’écran, Police, nombre&#10;&#10;Le contenu généré par l’IA peut être incorrect."/>
                    <pic:cNvPicPr/>
                  </pic:nvPicPr>
                  <pic:blipFill>
                    <a:blip r:embed="rId116"/>
                    <a:stretch>
                      <a:fillRect/>
                    </a:stretch>
                  </pic:blipFill>
                  <pic:spPr>
                    <a:xfrm>
                      <a:off x="0" y="0"/>
                      <a:ext cx="2342857" cy="1942857"/>
                    </a:xfrm>
                    <a:prstGeom prst="rect">
                      <a:avLst/>
                    </a:prstGeom>
                    <a:ln w="9525">
                      <a:solidFill>
                        <a:schemeClr val="tx1"/>
                      </a:solidFill>
                    </a:ln>
                  </pic:spPr>
                </pic:pic>
              </a:graphicData>
            </a:graphic>
          </wp:inline>
        </w:drawing>
      </w:r>
    </w:p>
    <w:p w14:paraId="25042858" w14:textId="77777777" w:rsidR="003C3AD4" w:rsidRPr="003C3AD4" w:rsidRDefault="003C3AD4" w:rsidP="003C3AD4">
      <w:pPr>
        <w:pStyle w:val="Corpsdetexte"/>
        <w:jc w:val="left"/>
        <w:rPr>
          <w:rFonts w:ascii="Overpass" w:hAnsi="Overpass"/>
          <w:sz w:val="21"/>
          <w:szCs w:val="21"/>
        </w:rPr>
      </w:pPr>
      <w:r w:rsidRPr="003C3AD4">
        <w:rPr>
          <w:rFonts w:ascii="Overpass" w:hAnsi="Overpass"/>
          <w:sz w:val="21"/>
          <w:szCs w:val="21"/>
        </w:rPr>
        <w:t>Si quelqu’un accède à une ancienne version de l’article, les messages suivants seront affichés :</w:t>
      </w:r>
    </w:p>
    <w:p w14:paraId="37A303B0" w14:textId="77777777" w:rsidR="002C2987" w:rsidRPr="003D4BAF" w:rsidRDefault="002C2987" w:rsidP="003D4BAF">
      <w:pPr>
        <w:pStyle w:val="Listepuces-Noir"/>
      </w:pPr>
      <w:r w:rsidRPr="003D4BAF">
        <w:t>Sur la page de l’article :</w:t>
      </w:r>
    </w:p>
    <w:p w14:paraId="03D14EFB" w14:textId="77777777" w:rsidR="002C2987" w:rsidRPr="003D4BAF" w:rsidRDefault="002C2987" w:rsidP="003D4BAF">
      <w:pPr>
        <w:pStyle w:val="Corpsdetexte"/>
        <w:jc w:val="left"/>
        <w:rPr>
          <w:rFonts w:ascii="Overpass" w:hAnsi="Overpass"/>
          <w:sz w:val="21"/>
          <w:szCs w:val="21"/>
        </w:rPr>
      </w:pPr>
      <w:r w:rsidRPr="003D4BAF">
        <w:rPr>
          <w:rFonts w:ascii="Overpass" w:hAnsi="Overpass"/>
          <w:noProof/>
          <w:sz w:val="21"/>
          <w:szCs w:val="21"/>
        </w:rPr>
        <w:drawing>
          <wp:inline distT="0" distB="0" distL="0" distR="0" wp14:anchorId="2EAEF6BF" wp14:editId="093CC2A0">
            <wp:extent cx="5486400" cy="546735"/>
            <wp:effectExtent l="19050" t="19050" r="19050" b="24765"/>
            <wp:docPr id="849936210" name="Picture 849936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7"/>
                    <a:stretch>
                      <a:fillRect/>
                    </a:stretch>
                  </pic:blipFill>
                  <pic:spPr>
                    <a:xfrm>
                      <a:off x="0" y="0"/>
                      <a:ext cx="5486400" cy="546735"/>
                    </a:xfrm>
                    <a:prstGeom prst="rect">
                      <a:avLst/>
                    </a:prstGeom>
                    <a:ln w="9525">
                      <a:solidFill>
                        <a:schemeClr val="tx1"/>
                      </a:solidFill>
                    </a:ln>
                  </pic:spPr>
                </pic:pic>
              </a:graphicData>
            </a:graphic>
          </wp:inline>
        </w:drawing>
      </w:r>
    </w:p>
    <w:p w14:paraId="0FCFB712" w14:textId="77777777" w:rsidR="002C2987" w:rsidRPr="003D4BAF" w:rsidRDefault="002C2987" w:rsidP="003D4BAF">
      <w:pPr>
        <w:pStyle w:val="Listepuces-Noir"/>
      </w:pPr>
      <w:r w:rsidRPr="003D4BAF">
        <w:t>En haut du PDF :</w:t>
      </w:r>
    </w:p>
    <w:p w14:paraId="110E855B" w14:textId="751EA270" w:rsidR="003D4BAF" w:rsidRDefault="003D4BAF" w:rsidP="003D4BAF">
      <w:pPr>
        <w:pStyle w:val="Corpsdetexte"/>
        <w:jc w:val="left"/>
      </w:pPr>
      <w:r w:rsidRPr="007C4B13">
        <w:rPr>
          <w:noProof/>
        </w:rPr>
        <w:drawing>
          <wp:inline distT="0" distB="0" distL="0" distR="0" wp14:anchorId="334A8D3D" wp14:editId="4E191C06">
            <wp:extent cx="5486400" cy="448310"/>
            <wp:effectExtent l="19050" t="19050" r="19050" b="27940"/>
            <wp:docPr id="849936211" name="Picture 849936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8"/>
                    <a:stretch>
                      <a:fillRect/>
                    </a:stretch>
                  </pic:blipFill>
                  <pic:spPr>
                    <a:xfrm>
                      <a:off x="0" y="0"/>
                      <a:ext cx="5486400" cy="448310"/>
                    </a:xfrm>
                    <a:prstGeom prst="rect">
                      <a:avLst/>
                    </a:prstGeom>
                    <a:ln w="9525">
                      <a:solidFill>
                        <a:schemeClr val="tx1"/>
                      </a:solidFill>
                    </a:ln>
                  </pic:spPr>
                </pic:pic>
              </a:graphicData>
            </a:graphic>
          </wp:inline>
        </w:drawing>
      </w:r>
    </w:p>
    <w:p w14:paraId="5B0AD530" w14:textId="77777777" w:rsidR="00F85068" w:rsidRDefault="00F85068" w:rsidP="00F85068">
      <w:pPr>
        <w:pStyle w:val="Titre2-Rouge"/>
      </w:pPr>
      <w:bookmarkStart w:id="415" w:name="_Toc81979178"/>
      <w:bookmarkStart w:id="416" w:name="_Toc216255959"/>
      <w:bookmarkStart w:id="417" w:name="_Toc216445543"/>
    </w:p>
    <w:p w14:paraId="6594ED77" w14:textId="24E75DEB" w:rsidR="00F85068" w:rsidRDefault="00F85068" w:rsidP="00F85068">
      <w:pPr>
        <w:pStyle w:val="Titre2-Rouge"/>
      </w:pPr>
      <w:r>
        <w:t>Publication directe</w:t>
      </w:r>
      <w:bookmarkEnd w:id="415"/>
      <w:bookmarkEnd w:id="416"/>
      <w:bookmarkEnd w:id="417"/>
    </w:p>
    <w:p w14:paraId="1D66D2F0" w14:textId="3CE5BB94" w:rsidR="00F85068" w:rsidRPr="00F85068" w:rsidRDefault="00F85068" w:rsidP="00F85068">
      <w:pPr>
        <w:pStyle w:val="Corpsdetexte"/>
        <w:jc w:val="left"/>
        <w:rPr>
          <w:rFonts w:ascii="Overpass" w:hAnsi="Overpass"/>
          <w:sz w:val="21"/>
          <w:szCs w:val="21"/>
        </w:rPr>
      </w:pPr>
      <w:r w:rsidRPr="00F85068">
        <w:rPr>
          <w:rFonts w:ascii="Overpass" w:hAnsi="Overpass"/>
          <w:sz w:val="21"/>
          <w:szCs w:val="21"/>
        </w:rPr>
        <w:t>Il est possible dans OJS de faire en sorte qu’un article soit publié dès qu’il est soumis pour publication. La publication directe d’article s’effectue en utilisant le plugiciel</w:t>
      </w:r>
      <w:r w:rsidR="00D2092C">
        <w:rPr>
          <w:rFonts w:ascii="Overpass" w:hAnsi="Overpass"/>
          <w:sz w:val="21"/>
          <w:szCs w:val="21"/>
        </w:rPr>
        <w:t xml:space="preserve"> QuickSubmit d’OJS</w:t>
      </w:r>
      <w:r w:rsidRPr="00F85068">
        <w:rPr>
          <w:rFonts w:ascii="Overpass" w:hAnsi="Overpass"/>
          <w:sz w:val="21"/>
          <w:szCs w:val="21"/>
        </w:rPr>
        <w:t>. Contacter la Bibliothèque avant d’activer ce plugiciel.</w:t>
      </w:r>
    </w:p>
    <w:p w14:paraId="0CB6F976" w14:textId="77777777" w:rsidR="00F85068" w:rsidRPr="00F85068" w:rsidRDefault="00F85068" w:rsidP="00F85068">
      <w:pPr>
        <w:pStyle w:val="Corpsdetexte"/>
        <w:jc w:val="left"/>
        <w:rPr>
          <w:rFonts w:ascii="Overpass" w:hAnsi="Overpass"/>
          <w:sz w:val="21"/>
          <w:szCs w:val="21"/>
        </w:rPr>
      </w:pPr>
      <w:r w:rsidRPr="00F85068">
        <w:rPr>
          <w:rFonts w:ascii="Overpass" w:hAnsi="Overpass"/>
          <w:sz w:val="21"/>
          <w:szCs w:val="21"/>
        </w:rPr>
        <w:t xml:space="preserve">Une fois le plugiciel QuickSubmit activé, voici les étapes à suivre pour publier un article: </w:t>
      </w:r>
    </w:p>
    <w:p w14:paraId="628CE727" w14:textId="77777777" w:rsidR="00F85068" w:rsidRPr="00F85068" w:rsidRDefault="00F85068" w:rsidP="00CF6319">
      <w:pPr>
        <w:pStyle w:val="Corpsdetexte"/>
        <w:numPr>
          <w:ilvl w:val="0"/>
          <w:numId w:val="37"/>
        </w:numPr>
        <w:jc w:val="left"/>
        <w:rPr>
          <w:rFonts w:ascii="Overpass" w:hAnsi="Overpass"/>
          <w:sz w:val="21"/>
          <w:szCs w:val="21"/>
        </w:rPr>
      </w:pPr>
      <w:r w:rsidRPr="00F85068">
        <w:rPr>
          <w:rFonts w:ascii="Overpass" w:hAnsi="Overpass"/>
          <w:sz w:val="21"/>
          <w:szCs w:val="21"/>
        </w:rPr>
        <w:t>Avant de commencer,</w:t>
      </w:r>
      <w:r w:rsidRPr="00F85068">
        <w:rPr>
          <w:rFonts w:ascii="Overpass" w:hAnsi="Overpass"/>
          <w:i/>
          <w:iCs/>
          <w:sz w:val="21"/>
          <w:szCs w:val="21"/>
        </w:rPr>
        <w:t xml:space="preserve"> </w:t>
      </w:r>
      <w:r w:rsidRPr="00F85068">
        <w:rPr>
          <w:rFonts w:ascii="Overpass" w:hAnsi="Overpass"/>
          <w:sz w:val="21"/>
          <w:szCs w:val="21"/>
        </w:rPr>
        <w:t xml:space="preserve">assurez-vous d’avoir toutes les informations vous permettant de compléter la soumission de l’article soit: </w:t>
      </w:r>
    </w:p>
    <w:p w14:paraId="528CA15A" w14:textId="77777777" w:rsidR="00F85068" w:rsidRPr="00F85068" w:rsidRDefault="00F85068" w:rsidP="00CF6319">
      <w:pPr>
        <w:pStyle w:val="Corpsdetexte"/>
        <w:numPr>
          <w:ilvl w:val="1"/>
          <w:numId w:val="30"/>
        </w:numPr>
        <w:jc w:val="left"/>
        <w:rPr>
          <w:rFonts w:ascii="Overpass" w:hAnsi="Overpass"/>
          <w:sz w:val="21"/>
          <w:szCs w:val="21"/>
        </w:rPr>
      </w:pPr>
      <w:r w:rsidRPr="00F85068">
        <w:rPr>
          <w:rFonts w:ascii="Overpass" w:hAnsi="Overpass"/>
          <w:sz w:val="21"/>
          <w:szCs w:val="21"/>
        </w:rPr>
        <w:t>Le titre</w:t>
      </w:r>
    </w:p>
    <w:p w14:paraId="7816DFE5" w14:textId="77777777" w:rsidR="00F85068" w:rsidRPr="00F85068" w:rsidRDefault="00F85068" w:rsidP="00CF6319">
      <w:pPr>
        <w:pStyle w:val="Corpsdetexte"/>
        <w:numPr>
          <w:ilvl w:val="1"/>
          <w:numId w:val="30"/>
        </w:numPr>
        <w:jc w:val="left"/>
        <w:rPr>
          <w:rFonts w:ascii="Overpass" w:hAnsi="Overpass"/>
          <w:sz w:val="21"/>
          <w:szCs w:val="21"/>
        </w:rPr>
      </w:pPr>
      <w:r w:rsidRPr="00F85068">
        <w:rPr>
          <w:rFonts w:ascii="Overpass" w:hAnsi="Overpass"/>
          <w:sz w:val="21"/>
          <w:szCs w:val="21"/>
        </w:rPr>
        <w:t>Le nom, le prénom, l’adresse courriel, l’affiliation et le pays d’origine de chacun ou chacune des auteur-es.</w:t>
      </w:r>
    </w:p>
    <w:p w14:paraId="20984B1B" w14:textId="77777777" w:rsidR="00F85068" w:rsidRPr="00F85068" w:rsidRDefault="00F85068" w:rsidP="00CF6319">
      <w:pPr>
        <w:pStyle w:val="Corpsdetexte"/>
        <w:numPr>
          <w:ilvl w:val="1"/>
          <w:numId w:val="30"/>
        </w:numPr>
        <w:jc w:val="left"/>
        <w:rPr>
          <w:rFonts w:ascii="Overpass" w:hAnsi="Overpass"/>
          <w:sz w:val="21"/>
          <w:szCs w:val="21"/>
        </w:rPr>
      </w:pPr>
      <w:r w:rsidRPr="00F85068">
        <w:rPr>
          <w:rFonts w:ascii="Overpass" w:hAnsi="Overpass"/>
          <w:sz w:val="21"/>
          <w:szCs w:val="21"/>
        </w:rPr>
        <w:t>Le résumé</w:t>
      </w:r>
    </w:p>
    <w:p w14:paraId="0D86087A" w14:textId="77777777" w:rsidR="00F85068" w:rsidRPr="00F85068" w:rsidRDefault="00F85068" w:rsidP="00CF6319">
      <w:pPr>
        <w:pStyle w:val="Corpsdetexte"/>
        <w:numPr>
          <w:ilvl w:val="1"/>
          <w:numId w:val="30"/>
        </w:numPr>
        <w:jc w:val="left"/>
        <w:rPr>
          <w:rFonts w:ascii="Overpass" w:hAnsi="Overpass"/>
          <w:sz w:val="21"/>
          <w:szCs w:val="21"/>
        </w:rPr>
      </w:pPr>
      <w:r w:rsidRPr="00F85068">
        <w:rPr>
          <w:rFonts w:ascii="Overpass" w:hAnsi="Overpass"/>
          <w:sz w:val="21"/>
          <w:szCs w:val="21"/>
        </w:rPr>
        <w:t>Le fichier PDF final pour publication (OJS les appels des Épreuves).</w:t>
      </w:r>
    </w:p>
    <w:p w14:paraId="69FFF69A" w14:textId="77777777" w:rsidR="00F85068" w:rsidRPr="00F85068" w:rsidRDefault="00F85068" w:rsidP="00CF6319">
      <w:pPr>
        <w:pStyle w:val="Corpsdetexte"/>
        <w:numPr>
          <w:ilvl w:val="1"/>
          <w:numId w:val="30"/>
        </w:numPr>
        <w:jc w:val="left"/>
        <w:rPr>
          <w:rFonts w:ascii="Overpass" w:hAnsi="Overpass"/>
          <w:sz w:val="21"/>
          <w:szCs w:val="21"/>
        </w:rPr>
      </w:pPr>
      <w:r w:rsidRPr="00F85068">
        <w:rPr>
          <w:rFonts w:ascii="Overpass" w:hAnsi="Overpass"/>
          <w:sz w:val="21"/>
          <w:szCs w:val="21"/>
        </w:rPr>
        <w:t>La section de la revue à laquelle l’article doit être associé.</w:t>
      </w:r>
    </w:p>
    <w:p w14:paraId="1BA45A53" w14:textId="77777777" w:rsidR="00F85068" w:rsidRPr="00F85068" w:rsidRDefault="00F85068" w:rsidP="00CF6319">
      <w:pPr>
        <w:pStyle w:val="Corpsdetexte"/>
        <w:numPr>
          <w:ilvl w:val="0"/>
          <w:numId w:val="37"/>
        </w:numPr>
        <w:jc w:val="left"/>
        <w:rPr>
          <w:rFonts w:ascii="Overpass" w:hAnsi="Overpass"/>
          <w:sz w:val="21"/>
          <w:szCs w:val="21"/>
        </w:rPr>
      </w:pPr>
      <w:r w:rsidRPr="00F85068">
        <w:rPr>
          <w:rFonts w:ascii="Overpass" w:hAnsi="Overpass"/>
          <w:sz w:val="21"/>
          <w:szCs w:val="21"/>
        </w:rPr>
        <w:lastRenderedPageBreak/>
        <w:t xml:space="preserve">Lorsque vous vous êtes prêt, à partir de la page </w:t>
      </w:r>
      <w:r w:rsidRPr="00F85068">
        <w:rPr>
          <w:rFonts w:ascii="Overpass" w:hAnsi="Overpass"/>
          <w:i/>
          <w:iCs/>
          <w:sz w:val="21"/>
          <w:szCs w:val="21"/>
        </w:rPr>
        <w:t>Soumissions</w:t>
      </w:r>
      <w:r w:rsidRPr="00F85068">
        <w:rPr>
          <w:rFonts w:ascii="Overpass" w:hAnsi="Overpass"/>
          <w:sz w:val="21"/>
          <w:szCs w:val="21"/>
        </w:rPr>
        <w:t xml:space="preserve">, cliquez sur </w:t>
      </w:r>
      <w:r w:rsidRPr="00F85068">
        <w:rPr>
          <w:rFonts w:ascii="Overpass" w:hAnsi="Overpass"/>
          <w:i/>
          <w:iCs/>
          <w:sz w:val="21"/>
          <w:szCs w:val="21"/>
        </w:rPr>
        <w:t>Outils</w:t>
      </w:r>
      <w:r w:rsidRPr="00F85068">
        <w:rPr>
          <w:rFonts w:ascii="Overpass" w:hAnsi="Overpass"/>
          <w:sz w:val="21"/>
          <w:szCs w:val="21"/>
        </w:rPr>
        <w:t xml:space="preserve"> dans le menu de gauche, puis sur </w:t>
      </w:r>
      <w:r w:rsidRPr="00F85068">
        <w:rPr>
          <w:rFonts w:ascii="Overpass" w:hAnsi="Overpass"/>
          <w:i/>
          <w:iCs/>
          <w:sz w:val="21"/>
          <w:szCs w:val="21"/>
        </w:rPr>
        <w:t xml:space="preserve">Plugiciel de soumission expresse « QuickSubmit ». </w:t>
      </w:r>
      <w:r w:rsidRPr="00F85068">
        <w:rPr>
          <w:rFonts w:ascii="Overpass" w:hAnsi="Overpass"/>
          <w:sz w:val="21"/>
          <w:szCs w:val="21"/>
        </w:rPr>
        <w:t>Remplissez le formulaire avec les métadonnées appropriées et téléversez le fichier des épreuves.</w:t>
      </w:r>
    </w:p>
    <w:p w14:paraId="0B29D69B" w14:textId="77777777" w:rsidR="00F85068" w:rsidRPr="00F85068" w:rsidRDefault="00F85068" w:rsidP="00CF6319">
      <w:pPr>
        <w:pStyle w:val="Corpsdetexte"/>
        <w:numPr>
          <w:ilvl w:val="1"/>
          <w:numId w:val="30"/>
        </w:numPr>
        <w:jc w:val="left"/>
        <w:rPr>
          <w:rFonts w:ascii="Overpass" w:hAnsi="Overpass"/>
          <w:sz w:val="21"/>
          <w:szCs w:val="21"/>
        </w:rPr>
      </w:pPr>
      <w:r w:rsidRPr="00F85068">
        <w:rPr>
          <w:rFonts w:ascii="Overpass" w:hAnsi="Overpass"/>
          <w:sz w:val="21"/>
          <w:szCs w:val="21"/>
        </w:rPr>
        <w:t>L’image de couverture est optionnelle.</w:t>
      </w:r>
    </w:p>
    <w:p w14:paraId="5F1AB17A" w14:textId="77777777" w:rsidR="00F85068" w:rsidRPr="00F85068" w:rsidRDefault="00F85068" w:rsidP="00CF6319">
      <w:pPr>
        <w:pStyle w:val="Corpsdetexte"/>
        <w:numPr>
          <w:ilvl w:val="1"/>
          <w:numId w:val="30"/>
        </w:numPr>
        <w:jc w:val="left"/>
        <w:rPr>
          <w:rFonts w:ascii="Overpass" w:hAnsi="Overpass"/>
          <w:sz w:val="21"/>
          <w:szCs w:val="21"/>
        </w:rPr>
      </w:pPr>
      <w:r w:rsidRPr="00F85068">
        <w:rPr>
          <w:rFonts w:ascii="Overpass" w:hAnsi="Overpass"/>
          <w:sz w:val="21"/>
          <w:szCs w:val="21"/>
        </w:rPr>
        <w:t xml:space="preserve">Vous pouvez choisir de </w:t>
      </w:r>
      <w:r w:rsidRPr="00F85068">
        <w:rPr>
          <w:rFonts w:ascii="Overpass" w:hAnsi="Overpass"/>
          <w:i/>
          <w:iCs/>
          <w:sz w:val="21"/>
          <w:szCs w:val="21"/>
        </w:rPr>
        <w:t>Publier</w:t>
      </w:r>
      <w:r w:rsidRPr="00F85068">
        <w:rPr>
          <w:rFonts w:ascii="Overpass" w:hAnsi="Overpass"/>
          <w:sz w:val="21"/>
          <w:szCs w:val="21"/>
        </w:rPr>
        <w:t xml:space="preserve"> ou de </w:t>
      </w:r>
      <w:r w:rsidRPr="00F85068">
        <w:rPr>
          <w:rFonts w:ascii="Overpass" w:hAnsi="Overpass"/>
          <w:i/>
          <w:iCs/>
          <w:sz w:val="21"/>
          <w:szCs w:val="21"/>
        </w:rPr>
        <w:t xml:space="preserve">Ne pas publier </w:t>
      </w:r>
      <w:r w:rsidRPr="00F85068">
        <w:rPr>
          <w:rFonts w:ascii="Overpass" w:hAnsi="Overpass"/>
          <w:sz w:val="21"/>
          <w:szCs w:val="21"/>
        </w:rPr>
        <w:t>l’article directement.</w:t>
      </w:r>
    </w:p>
    <w:p w14:paraId="1E1785DD" w14:textId="77777777" w:rsidR="00F85068" w:rsidRPr="00F85068" w:rsidRDefault="00F85068" w:rsidP="00CF6319">
      <w:pPr>
        <w:pStyle w:val="Corpsdetexte"/>
        <w:numPr>
          <w:ilvl w:val="1"/>
          <w:numId w:val="30"/>
        </w:numPr>
        <w:jc w:val="left"/>
        <w:rPr>
          <w:rFonts w:ascii="Overpass" w:hAnsi="Overpass"/>
          <w:sz w:val="21"/>
          <w:szCs w:val="21"/>
        </w:rPr>
      </w:pPr>
      <w:r w:rsidRPr="00F85068">
        <w:rPr>
          <w:rFonts w:ascii="Overpass" w:hAnsi="Overpass"/>
          <w:sz w:val="21"/>
          <w:szCs w:val="21"/>
        </w:rPr>
        <w:t xml:space="preserve">Si vous choisissez </w:t>
      </w:r>
      <w:r w:rsidRPr="00F85068">
        <w:rPr>
          <w:rFonts w:ascii="Overpass" w:hAnsi="Overpass"/>
          <w:i/>
          <w:iCs/>
          <w:sz w:val="21"/>
          <w:szCs w:val="21"/>
        </w:rPr>
        <w:t>Publier</w:t>
      </w:r>
      <w:r w:rsidRPr="00F85068">
        <w:rPr>
          <w:rFonts w:ascii="Overpass" w:hAnsi="Overpass"/>
          <w:sz w:val="21"/>
          <w:szCs w:val="21"/>
        </w:rPr>
        <w:t xml:space="preserve">, indiquez la date de publication de l’article dans le champ </w:t>
      </w:r>
      <w:r w:rsidRPr="00F85068">
        <w:rPr>
          <w:rFonts w:ascii="Overpass" w:hAnsi="Overpass"/>
          <w:i/>
          <w:iCs/>
          <w:sz w:val="21"/>
          <w:szCs w:val="21"/>
        </w:rPr>
        <w:t>Publié</w:t>
      </w:r>
    </w:p>
    <w:p w14:paraId="65A602A9" w14:textId="52CBF3C8" w:rsidR="00F85068" w:rsidRPr="00F85068" w:rsidRDefault="00F85068" w:rsidP="00F85068">
      <w:pPr>
        <w:pStyle w:val="Corpsdetexte"/>
        <w:jc w:val="left"/>
        <w:rPr>
          <w:rFonts w:ascii="Overpass" w:hAnsi="Overpass"/>
          <w:sz w:val="21"/>
          <w:szCs w:val="21"/>
        </w:rPr>
      </w:pPr>
      <w:r w:rsidRPr="00F85068">
        <w:rPr>
          <w:rFonts w:ascii="Overpass" w:hAnsi="Overpass"/>
          <w:color w:val="FF0000"/>
          <w:sz w:val="21"/>
          <w:szCs w:val="21"/>
        </w:rPr>
        <w:t>ATTENTION</w:t>
      </w:r>
      <w:r w:rsidRPr="00F85068">
        <w:rPr>
          <w:rFonts w:ascii="Overpass" w:hAnsi="Overpass"/>
          <w:sz w:val="21"/>
          <w:szCs w:val="21"/>
        </w:rPr>
        <w:t xml:space="preserve">: Si, pour une raison ou une autre vous annulez la soumission, elle apparaitra dans la liste des soumissions comme </w:t>
      </w:r>
      <w:r w:rsidRPr="00F85068">
        <w:rPr>
          <w:rFonts w:ascii="Overpass" w:hAnsi="Overpass"/>
          <w:i/>
          <w:iCs/>
          <w:sz w:val="21"/>
          <w:szCs w:val="21"/>
        </w:rPr>
        <w:t>Incomplète</w:t>
      </w:r>
      <w:r w:rsidRPr="00F85068">
        <w:rPr>
          <w:rFonts w:ascii="Overpass" w:hAnsi="Overpass"/>
          <w:sz w:val="21"/>
          <w:szCs w:val="21"/>
        </w:rPr>
        <w:t xml:space="preserve"> et vous ne pourrez plus la compléter en utilisant la publication directe.</w:t>
      </w:r>
      <w:r w:rsidR="00D92F09">
        <w:rPr>
          <w:rFonts w:ascii="Overpass" w:hAnsi="Overpass"/>
          <w:sz w:val="21"/>
          <w:szCs w:val="21"/>
        </w:rPr>
        <w:br w:type="page"/>
      </w:r>
    </w:p>
    <w:p w14:paraId="7FCB66B3" w14:textId="77777777" w:rsidR="007140AB" w:rsidRDefault="007140AB" w:rsidP="007140AB">
      <w:pPr>
        <w:pStyle w:val="Titre2-Rouge"/>
      </w:pPr>
      <w:bookmarkStart w:id="418" w:name="_Toc81979179"/>
      <w:bookmarkStart w:id="419" w:name="_Toc216445544"/>
      <w:bookmarkStart w:id="420" w:name="Annexe1gestionannonce"/>
      <w:r>
        <w:lastRenderedPageBreak/>
        <w:t>Annexe 1 - Gestion des annonces</w:t>
      </w:r>
      <w:bookmarkEnd w:id="418"/>
      <w:bookmarkEnd w:id="419"/>
      <w:bookmarkEnd w:id="420"/>
    </w:p>
    <w:p w14:paraId="392FD8D7" w14:textId="77777777" w:rsidR="007140AB" w:rsidRDefault="007140AB" w:rsidP="00D92F09">
      <w:pPr>
        <w:pStyle w:val="Corpsdetexte"/>
        <w:jc w:val="left"/>
        <w:rPr>
          <w:rFonts w:ascii="Overpass" w:hAnsi="Overpass"/>
          <w:sz w:val="21"/>
          <w:szCs w:val="21"/>
        </w:rPr>
      </w:pPr>
      <w:r w:rsidRPr="00D92F09">
        <w:rPr>
          <w:rFonts w:ascii="Overpass" w:hAnsi="Overpass"/>
          <w:sz w:val="21"/>
          <w:szCs w:val="21"/>
        </w:rPr>
        <w:t xml:space="preserve">Pour publier des annonces sur votre site web, vous devez vous rendre dans la section </w:t>
      </w:r>
      <w:r w:rsidRPr="00D92F09">
        <w:rPr>
          <w:rFonts w:ascii="Overpass" w:hAnsi="Overpass"/>
          <w:i/>
          <w:iCs/>
          <w:sz w:val="21"/>
          <w:szCs w:val="21"/>
        </w:rPr>
        <w:t>Annonces</w:t>
      </w:r>
      <w:r w:rsidRPr="00D92F09">
        <w:rPr>
          <w:rFonts w:ascii="Overpass" w:hAnsi="Overpass"/>
          <w:sz w:val="21"/>
          <w:szCs w:val="21"/>
        </w:rPr>
        <w:t>. Deux onglets s’y trouvent. Le premier sert à créer de nouvelles annonces et à gérer les annonces déjà publiées. Le deuxième sert à créer des types d’annonces pour catégoriser les annonces que vous créez. Si vous ne publiez pas divers types d’annonces, il n’est pas nécessaire d’utiliser l’onglet Types d’annonce.</w:t>
      </w:r>
    </w:p>
    <w:p w14:paraId="7B9E74A9" w14:textId="008C625E" w:rsidR="007140AB" w:rsidRPr="00D92F09" w:rsidRDefault="00453357" w:rsidP="00D92F09">
      <w:pPr>
        <w:pStyle w:val="Corpsdetexte"/>
        <w:jc w:val="left"/>
        <w:rPr>
          <w:rFonts w:ascii="Overpass" w:hAnsi="Overpass"/>
          <w:sz w:val="21"/>
          <w:szCs w:val="21"/>
        </w:rPr>
      </w:pPr>
      <w:r>
        <w:rPr>
          <w:rFonts w:ascii="Overpass" w:hAnsi="Overpass"/>
          <w:noProof/>
          <w:sz w:val="21"/>
          <w:szCs w:val="21"/>
        </w:rPr>
        <w:drawing>
          <wp:inline distT="0" distB="0" distL="0" distR="0" wp14:anchorId="03286D4B" wp14:editId="7EEFEBEB">
            <wp:extent cx="5962650" cy="1924050"/>
            <wp:effectExtent l="19050" t="19050" r="19050" b="19050"/>
            <wp:docPr id="354561549" name="Imag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19" cstate="print">
                      <a:extLst>
                        <a:ext uri="{28A0092B-C50C-407E-A947-70E740481C1C}">
                          <a14:useLocalDpi xmlns:a14="http://schemas.microsoft.com/office/drawing/2010/main" val="0"/>
                        </a:ext>
                      </a:extLst>
                    </a:blip>
                    <a:srcRect/>
                    <a:stretch>
                      <a:fillRect/>
                    </a:stretch>
                  </pic:blipFill>
                  <pic:spPr bwMode="auto">
                    <a:xfrm>
                      <a:off x="0" y="0"/>
                      <a:ext cx="5962650" cy="1924050"/>
                    </a:xfrm>
                    <a:prstGeom prst="rect">
                      <a:avLst/>
                    </a:prstGeom>
                    <a:noFill/>
                    <a:ln>
                      <a:solidFill>
                        <a:schemeClr val="tx1"/>
                      </a:solidFill>
                    </a:ln>
                  </pic:spPr>
                </pic:pic>
              </a:graphicData>
            </a:graphic>
          </wp:inline>
        </w:drawing>
      </w:r>
    </w:p>
    <w:p w14:paraId="08EE7F51" w14:textId="77777777" w:rsidR="007140AB" w:rsidRPr="00D92F09" w:rsidRDefault="007140AB" w:rsidP="00D92F09">
      <w:pPr>
        <w:pStyle w:val="Corpsdetexte"/>
        <w:jc w:val="left"/>
        <w:rPr>
          <w:rFonts w:ascii="Overpass" w:hAnsi="Overpass"/>
          <w:sz w:val="21"/>
          <w:szCs w:val="21"/>
        </w:rPr>
      </w:pPr>
      <w:r w:rsidRPr="00D92F09">
        <w:rPr>
          <w:rFonts w:ascii="Overpass" w:hAnsi="Overpass"/>
          <w:sz w:val="21"/>
          <w:szCs w:val="21"/>
        </w:rPr>
        <w:t xml:space="preserve">Dans l’onglet </w:t>
      </w:r>
      <w:r w:rsidRPr="00D92F09">
        <w:rPr>
          <w:rFonts w:ascii="Overpass" w:hAnsi="Overpass"/>
          <w:i/>
          <w:iCs/>
          <w:sz w:val="21"/>
          <w:szCs w:val="21"/>
        </w:rPr>
        <w:t>Annonces</w:t>
      </w:r>
      <w:r w:rsidRPr="00D92F09">
        <w:rPr>
          <w:rFonts w:ascii="Overpass" w:hAnsi="Overpass"/>
          <w:sz w:val="21"/>
          <w:szCs w:val="21"/>
        </w:rPr>
        <w:t xml:space="preserve">, vous pouvez </w:t>
      </w:r>
      <w:r w:rsidRPr="00D92F09">
        <w:rPr>
          <w:rFonts w:ascii="Overpass" w:hAnsi="Overpass"/>
          <w:b/>
          <w:bCs/>
          <w:sz w:val="21"/>
          <w:szCs w:val="21"/>
        </w:rPr>
        <w:t>Ajouter une annonce</w:t>
      </w:r>
      <w:r w:rsidRPr="00D92F09">
        <w:rPr>
          <w:rFonts w:ascii="Overpass" w:hAnsi="Overpass"/>
          <w:sz w:val="21"/>
          <w:szCs w:val="21"/>
        </w:rPr>
        <w:t xml:space="preserve">, </w:t>
      </w:r>
      <w:r w:rsidRPr="00D92F09">
        <w:rPr>
          <w:rFonts w:ascii="Overpass" w:hAnsi="Overpass"/>
          <w:b/>
          <w:bCs/>
          <w:sz w:val="21"/>
          <w:szCs w:val="21"/>
        </w:rPr>
        <w:t xml:space="preserve">Afficher </w:t>
      </w:r>
      <w:r w:rsidRPr="00D92F09">
        <w:rPr>
          <w:rFonts w:ascii="Overpass" w:hAnsi="Overpass"/>
          <w:sz w:val="21"/>
          <w:szCs w:val="21"/>
        </w:rPr>
        <w:t xml:space="preserve">les annonces déjà publiées, les </w:t>
      </w:r>
      <w:r w:rsidRPr="00D92F09">
        <w:rPr>
          <w:rFonts w:ascii="Overpass" w:hAnsi="Overpass"/>
          <w:b/>
          <w:bCs/>
          <w:sz w:val="21"/>
          <w:szCs w:val="21"/>
        </w:rPr>
        <w:t>Modifier</w:t>
      </w:r>
      <w:r w:rsidRPr="00D92F09">
        <w:rPr>
          <w:rFonts w:ascii="Overpass" w:hAnsi="Overpass"/>
          <w:sz w:val="21"/>
          <w:szCs w:val="21"/>
        </w:rPr>
        <w:t xml:space="preserve"> ou les </w:t>
      </w:r>
      <w:r w:rsidRPr="00D92F09">
        <w:rPr>
          <w:rFonts w:ascii="Overpass" w:hAnsi="Overpass"/>
          <w:b/>
          <w:bCs/>
          <w:sz w:val="21"/>
          <w:szCs w:val="21"/>
        </w:rPr>
        <w:t>Supprimer</w:t>
      </w:r>
      <w:r w:rsidRPr="00D92F09">
        <w:rPr>
          <w:rFonts w:ascii="Overpass" w:hAnsi="Overpass"/>
          <w:sz w:val="21"/>
          <w:szCs w:val="21"/>
        </w:rPr>
        <w:t>.</w:t>
      </w:r>
    </w:p>
    <w:p w14:paraId="40970D15" w14:textId="7DB9A445" w:rsidR="00057B27" w:rsidRDefault="007140AB" w:rsidP="00D92F09">
      <w:pPr>
        <w:pStyle w:val="Corpsdetexte"/>
        <w:jc w:val="left"/>
        <w:rPr>
          <w:rFonts w:ascii="Overpass" w:hAnsi="Overpass"/>
          <w:sz w:val="21"/>
          <w:szCs w:val="21"/>
        </w:rPr>
      </w:pPr>
      <w:r w:rsidRPr="00D92F09">
        <w:rPr>
          <w:rFonts w:ascii="Overpass" w:hAnsi="Overpass"/>
          <w:sz w:val="21"/>
          <w:szCs w:val="21"/>
        </w:rPr>
        <w:t xml:space="preserve">Lorsque vous ajoutez une annonce, une fenêtre s’ouvre dans laquelle vous pouvez inscrire un titre, une brève description et le texte de l’annonce. Au bas du formulaire, vous pouvez indiquer une date d’échéance pour l’annonce, l’associer à un type d’annonce et choisir d’envoyer un courriel d’avis à tous les utilisateurs. Il faut cliquer sur </w:t>
      </w:r>
      <w:r w:rsidRPr="00D92F09">
        <w:rPr>
          <w:rFonts w:ascii="Overpass" w:hAnsi="Overpass"/>
          <w:b/>
          <w:bCs/>
          <w:sz w:val="21"/>
          <w:szCs w:val="21"/>
        </w:rPr>
        <w:t>Enregistrer</w:t>
      </w:r>
      <w:r w:rsidRPr="00D92F09">
        <w:rPr>
          <w:rFonts w:ascii="Overpass" w:hAnsi="Overpass"/>
          <w:sz w:val="21"/>
          <w:szCs w:val="21"/>
        </w:rPr>
        <w:t xml:space="preserve"> pour publier l’annonce.</w:t>
      </w:r>
      <w:r w:rsidR="00057B27">
        <w:rPr>
          <w:rFonts w:ascii="Overpass" w:hAnsi="Overpass"/>
          <w:sz w:val="21"/>
          <w:szCs w:val="21"/>
        </w:rPr>
        <w:br w:type="page"/>
      </w:r>
    </w:p>
    <w:p w14:paraId="5CA97848" w14:textId="77777777" w:rsidR="001D3475" w:rsidRDefault="001D3475" w:rsidP="001D3475">
      <w:pPr>
        <w:pStyle w:val="Titre2-Rouge"/>
      </w:pPr>
      <w:bookmarkStart w:id="421" w:name="_Toc81979180"/>
      <w:bookmarkStart w:id="422" w:name="_Toc216445545"/>
      <w:bookmarkStart w:id="423" w:name="Anne2Gestiondescourriels"/>
      <w:r>
        <w:lastRenderedPageBreak/>
        <w:t>Annexe 2 - Gestion des courriels</w:t>
      </w:r>
      <w:bookmarkEnd w:id="421"/>
      <w:bookmarkEnd w:id="422"/>
      <w:bookmarkEnd w:id="423"/>
    </w:p>
    <w:p w14:paraId="6C783DCB" w14:textId="77777777" w:rsidR="001D3475" w:rsidRPr="00094C26" w:rsidRDefault="001D3475" w:rsidP="00094C26">
      <w:pPr>
        <w:spacing w:line="276" w:lineRule="auto"/>
      </w:pPr>
      <w:r w:rsidRPr="00094C26">
        <w:t xml:space="preserve">Open Journal System (OJS) offre plusieurs gabarits de courriels par défaut. Il est possible de modifier ceux-ci afin de les adapter au contexte particulier d’une revue. Pour ce faire, il faut accéder à la section </w:t>
      </w:r>
      <w:r w:rsidRPr="00094C26">
        <w:rPr>
          <w:i/>
        </w:rPr>
        <w:t>Paramètres &gt; Flux de travaux &gt; Onglet « Courriels »</w:t>
      </w:r>
      <w:r w:rsidRPr="00094C26">
        <w:t xml:space="preserve">. </w:t>
      </w:r>
    </w:p>
    <w:p w14:paraId="5BE77434" w14:textId="77777777" w:rsidR="001D3475" w:rsidRPr="00094C26" w:rsidRDefault="001D3475" w:rsidP="00094C26">
      <w:pPr>
        <w:spacing w:line="276" w:lineRule="auto"/>
      </w:pPr>
      <w:r w:rsidRPr="00094C26">
        <w:t>Seules les modifications apportées dans cette section sont enregistrées dans le gabarit. Pour les courriels non automatiques, il est possible de les modifier à la pièce, au moment de l’envoi. Toutefois, les modifications ainsi apportées ne s’appliqueront pas aux gabarits.</w:t>
      </w:r>
    </w:p>
    <w:p w14:paraId="5961D89D" w14:textId="77777777" w:rsidR="001D3475" w:rsidRPr="00094C26" w:rsidRDefault="001D3475" w:rsidP="00094C26">
      <w:pPr>
        <w:spacing w:line="276" w:lineRule="auto"/>
      </w:pPr>
      <w:r w:rsidRPr="00094C26">
        <w:t>Seuls les courriels utilisés dans le contexte d’implantation d’OJS à l’Université Laval y sont présentés.</w:t>
      </w:r>
    </w:p>
    <w:p w14:paraId="19BFE431" w14:textId="77777777" w:rsidR="001D3475" w:rsidRPr="00094C26" w:rsidRDefault="001D3475" w:rsidP="00094C26">
      <w:pPr>
        <w:pStyle w:val="Titre3-Noir"/>
      </w:pPr>
      <w:bookmarkStart w:id="424" w:name="_Toc216445546"/>
      <w:r w:rsidRPr="00094C26">
        <w:t>Gérer les courriels</w:t>
      </w:r>
      <w:bookmarkEnd w:id="424"/>
    </w:p>
    <w:p w14:paraId="71A1E784" w14:textId="77777777" w:rsidR="001D3475" w:rsidRPr="00094C26" w:rsidRDefault="001D3475" w:rsidP="00094C26">
      <w:pPr>
        <w:spacing w:line="276" w:lineRule="auto"/>
      </w:pPr>
      <w:r w:rsidRPr="00094C26">
        <w:t xml:space="preserve">Cette section permet de configurer les modèles de courriel et de créer une signature à inclure dans les courriels qui seront envoyés par la plateforme. </w:t>
      </w:r>
    </w:p>
    <w:p w14:paraId="6B3BAA3D" w14:textId="77777777" w:rsidR="001D3475" w:rsidRPr="00094C26" w:rsidRDefault="001D3475" w:rsidP="00094C26">
      <w:pPr>
        <w:pStyle w:val="Titre4"/>
        <w:spacing w:line="276" w:lineRule="auto"/>
      </w:pPr>
      <w:bookmarkStart w:id="425" w:name="_Toc216445547"/>
      <w:bookmarkStart w:id="426" w:name="_Toc224826598"/>
      <w:r w:rsidRPr="00094C26">
        <w:t>Signature</w:t>
      </w:r>
      <w:bookmarkEnd w:id="425"/>
      <w:bookmarkEnd w:id="426"/>
    </w:p>
    <w:p w14:paraId="6AFEC697" w14:textId="77777777" w:rsidR="001D3475" w:rsidRPr="00094C26" w:rsidRDefault="001D3475" w:rsidP="00094C26">
      <w:pPr>
        <w:spacing w:line="276" w:lineRule="auto"/>
      </w:pPr>
      <w:r w:rsidRPr="00094C26">
        <w:t xml:space="preserve">Copiez-collez une signature générique dans la fenêtre sous </w:t>
      </w:r>
      <w:r w:rsidRPr="00094C26">
        <w:rPr>
          <w:i/>
        </w:rPr>
        <w:t>Signature</w:t>
      </w:r>
      <w:r w:rsidRPr="00094C26">
        <w:t xml:space="preserve">. Cette signature sera utilisée par défaut dans tous les courriels qui seront envoyés via OJS. Elle apparaîtra à la toute fin des courriels, après le nom de la personne qui envoie le courriel. </w:t>
      </w:r>
    </w:p>
    <w:p w14:paraId="4B15865E" w14:textId="15DD6A7F" w:rsidR="001D3475" w:rsidRPr="00094C26" w:rsidRDefault="001D3475" w:rsidP="00094C26">
      <w:pPr>
        <w:spacing w:line="276" w:lineRule="auto"/>
      </w:pPr>
      <w:r w:rsidRPr="00094C26">
        <w:t>Elle doit comprendre des informations génériques utiles dans tous les contextes (ex : nom de l’université, numéro de téléphone, adresse postale de la revue, adresse courriel, etc.)</w:t>
      </w:r>
      <w:r w:rsidR="00507761">
        <w:t>.</w:t>
      </w:r>
    </w:p>
    <w:p w14:paraId="55DFDADC" w14:textId="19BBA1E2" w:rsidR="007140AB" w:rsidRPr="00D92F09" w:rsidRDefault="007C361F" w:rsidP="00D92F09">
      <w:pPr>
        <w:pStyle w:val="Corpsdetexte"/>
        <w:jc w:val="left"/>
        <w:rPr>
          <w:rFonts w:ascii="Overpass" w:hAnsi="Overpass"/>
          <w:sz w:val="21"/>
          <w:szCs w:val="21"/>
        </w:rPr>
      </w:pPr>
      <w:r w:rsidRPr="00EB0F53">
        <w:rPr>
          <w:noProof/>
        </w:rPr>
        <w:drawing>
          <wp:inline distT="0" distB="0" distL="0" distR="0" wp14:anchorId="4E3E0A9B" wp14:editId="3D29BC4B">
            <wp:extent cx="5486400" cy="1944370"/>
            <wp:effectExtent l="19050" t="19050" r="19050" b="17780"/>
            <wp:docPr id="470332643" name="Picture 470332643" descr="Une image contenant texte, Police, lign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0332643" name="Image 1" descr="Une image contenant texte, Police, ligne, nombre&#10;&#10;Description générée automatiquement"/>
                    <pic:cNvPicPr/>
                  </pic:nvPicPr>
                  <pic:blipFill>
                    <a:blip r:embed="rId120"/>
                    <a:stretch>
                      <a:fillRect/>
                    </a:stretch>
                  </pic:blipFill>
                  <pic:spPr>
                    <a:xfrm>
                      <a:off x="0" y="0"/>
                      <a:ext cx="5486400" cy="1944370"/>
                    </a:xfrm>
                    <a:prstGeom prst="rect">
                      <a:avLst/>
                    </a:prstGeom>
                    <a:ln w="3175">
                      <a:solidFill>
                        <a:schemeClr val="tx1"/>
                      </a:solidFill>
                    </a:ln>
                  </pic:spPr>
                </pic:pic>
              </a:graphicData>
            </a:graphic>
          </wp:inline>
        </w:drawing>
      </w:r>
    </w:p>
    <w:p w14:paraId="2B1F1831" w14:textId="77777777" w:rsidR="000038C5" w:rsidRPr="000038C5" w:rsidRDefault="000038C5" w:rsidP="000038C5">
      <w:pPr>
        <w:pStyle w:val="Titre4"/>
        <w:spacing w:line="276" w:lineRule="auto"/>
      </w:pPr>
      <w:bookmarkStart w:id="427" w:name="_Toc81979183"/>
      <w:bookmarkStart w:id="428" w:name="_Toc216445548"/>
      <w:bookmarkStart w:id="429" w:name="_Toc224826599"/>
      <w:r w:rsidRPr="000038C5">
        <w:t>Modèles de courriels</w:t>
      </w:r>
      <w:bookmarkEnd w:id="427"/>
      <w:bookmarkEnd w:id="428"/>
      <w:bookmarkEnd w:id="429"/>
    </w:p>
    <w:p w14:paraId="62EFCE70" w14:textId="77777777" w:rsidR="000038C5" w:rsidRPr="000038C5" w:rsidRDefault="000038C5" w:rsidP="000038C5">
      <w:pPr>
        <w:pStyle w:val="Corpsdetexte"/>
        <w:jc w:val="left"/>
        <w:rPr>
          <w:rFonts w:ascii="Overpass" w:hAnsi="Overpass"/>
          <w:sz w:val="21"/>
          <w:szCs w:val="21"/>
        </w:rPr>
      </w:pPr>
      <w:r w:rsidRPr="000038C5">
        <w:rPr>
          <w:rFonts w:ascii="Overpass" w:hAnsi="Overpass"/>
          <w:sz w:val="21"/>
          <w:szCs w:val="21"/>
        </w:rPr>
        <w:t xml:space="preserve">Le lien </w:t>
      </w:r>
      <w:r w:rsidRPr="000038C5">
        <w:rPr>
          <w:rFonts w:ascii="Overpass" w:hAnsi="Overpass"/>
          <w:b/>
          <w:bCs/>
          <w:sz w:val="21"/>
          <w:szCs w:val="21"/>
        </w:rPr>
        <w:t>Ajouter et modifier</w:t>
      </w:r>
      <w:r w:rsidRPr="000038C5">
        <w:rPr>
          <w:rFonts w:ascii="Overpass" w:hAnsi="Overpass"/>
          <w:i/>
          <w:iCs/>
          <w:sz w:val="21"/>
          <w:szCs w:val="21"/>
        </w:rPr>
        <w:t xml:space="preserve"> </w:t>
      </w:r>
      <w:r w:rsidRPr="000038C5">
        <w:rPr>
          <w:rFonts w:ascii="Overpass" w:hAnsi="Overpass"/>
          <w:b/>
          <w:bCs/>
          <w:sz w:val="21"/>
          <w:szCs w:val="21"/>
        </w:rPr>
        <w:t>les gabarits</w:t>
      </w:r>
      <w:r w:rsidRPr="000038C5">
        <w:rPr>
          <w:rFonts w:ascii="Overpass" w:hAnsi="Overpass"/>
          <w:sz w:val="21"/>
          <w:szCs w:val="21"/>
        </w:rPr>
        <w:t xml:space="preserve"> mène à une page vous permettant de gérer les modèles de courriel offert dans OJS. Tous les modèles de courriels peuvent être modifiés. </w:t>
      </w:r>
    </w:p>
    <w:p w14:paraId="24CF9932" w14:textId="77777777" w:rsidR="000038C5" w:rsidRPr="000038C5" w:rsidRDefault="000038C5" w:rsidP="000038C5">
      <w:pPr>
        <w:pStyle w:val="Corpsdetexte"/>
        <w:jc w:val="left"/>
        <w:rPr>
          <w:rFonts w:ascii="Overpass" w:hAnsi="Overpass"/>
          <w:sz w:val="21"/>
          <w:szCs w:val="21"/>
        </w:rPr>
      </w:pPr>
      <w:r w:rsidRPr="000038C5">
        <w:rPr>
          <w:rFonts w:ascii="Overpass" w:hAnsi="Overpass"/>
          <w:sz w:val="21"/>
          <w:szCs w:val="21"/>
        </w:rPr>
        <w:t>Il existe toutefois 2 types de courriels : les courriels avec modèle unique, sur lesquels vous pouvez intervenir, et les courriels pour lesquels il est possible de créer plusieurs modèles adaptés à différentes situations.</w:t>
      </w:r>
    </w:p>
    <w:p w14:paraId="4B34EC54" w14:textId="77777777" w:rsidR="000038C5" w:rsidRPr="000038C5" w:rsidRDefault="000038C5" w:rsidP="000038C5">
      <w:pPr>
        <w:pStyle w:val="Corpsdetexte"/>
        <w:jc w:val="left"/>
        <w:rPr>
          <w:rFonts w:ascii="Overpass" w:hAnsi="Overpass"/>
          <w:sz w:val="21"/>
          <w:szCs w:val="21"/>
        </w:rPr>
      </w:pPr>
      <w:r w:rsidRPr="000038C5">
        <w:rPr>
          <w:rFonts w:ascii="Overpass" w:hAnsi="Overpass"/>
          <w:sz w:val="21"/>
          <w:szCs w:val="21"/>
        </w:rPr>
        <w:t xml:space="preserve">On peut les distinguer grâce au formulaire qui s’ouvre lorsque l’on clique sur </w:t>
      </w:r>
      <w:r w:rsidRPr="000038C5">
        <w:rPr>
          <w:rFonts w:ascii="Overpass" w:hAnsi="Overpass"/>
          <w:b/>
          <w:bCs/>
          <w:sz w:val="21"/>
          <w:szCs w:val="21"/>
        </w:rPr>
        <w:t>Edit</w:t>
      </w:r>
      <w:r w:rsidRPr="000038C5">
        <w:rPr>
          <w:rFonts w:ascii="Overpass" w:hAnsi="Overpass"/>
          <w:sz w:val="21"/>
          <w:szCs w:val="21"/>
        </w:rPr>
        <w:t> :</w:t>
      </w:r>
    </w:p>
    <w:p w14:paraId="224F3F3D" w14:textId="77777777" w:rsidR="00A203B4" w:rsidRPr="0020402A" w:rsidRDefault="00A203B4" w:rsidP="00A203B4">
      <w:pPr>
        <w:spacing w:line="276" w:lineRule="auto"/>
        <w:rPr>
          <w:b/>
          <w:bCs/>
        </w:rPr>
      </w:pPr>
      <w:r w:rsidRPr="0020402A">
        <w:rPr>
          <w:b/>
          <w:bCs/>
        </w:rPr>
        <w:lastRenderedPageBreak/>
        <w:t xml:space="preserve">Courriel avec </w:t>
      </w:r>
      <w:r>
        <w:rPr>
          <w:b/>
          <w:bCs/>
        </w:rPr>
        <w:t>modèle</w:t>
      </w:r>
      <w:r w:rsidRPr="0020402A">
        <w:rPr>
          <w:b/>
          <w:bCs/>
        </w:rPr>
        <w:t xml:space="preserve"> unique : </w:t>
      </w:r>
    </w:p>
    <w:p w14:paraId="391F15F2" w14:textId="3593129C" w:rsidR="003D4BAF" w:rsidRDefault="00092723" w:rsidP="003D4BAF">
      <w:pPr>
        <w:pStyle w:val="Corpsdetexte"/>
        <w:jc w:val="left"/>
        <w:rPr>
          <w:rFonts w:ascii="Overpass" w:hAnsi="Overpass"/>
          <w:sz w:val="21"/>
          <w:szCs w:val="21"/>
        </w:rPr>
      </w:pPr>
      <w:r w:rsidRPr="00CE6499">
        <w:rPr>
          <w:noProof/>
        </w:rPr>
        <w:drawing>
          <wp:inline distT="0" distB="0" distL="0" distR="0" wp14:anchorId="663DCD0D" wp14:editId="6BF05884">
            <wp:extent cx="4059892" cy="5001563"/>
            <wp:effectExtent l="19050" t="19050" r="17145" b="27940"/>
            <wp:docPr id="756229653" name="Picture 756229653" descr="Une image contenant texte, capture d’écran, logiciel,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6229653" name="Image 1" descr="Une image contenant texte, capture d’écran, logiciel, nombre&#10;&#10;Description générée automatiquement"/>
                    <pic:cNvPicPr/>
                  </pic:nvPicPr>
                  <pic:blipFill>
                    <a:blip r:embed="rId121"/>
                    <a:stretch>
                      <a:fillRect/>
                    </a:stretch>
                  </pic:blipFill>
                  <pic:spPr>
                    <a:xfrm>
                      <a:off x="0" y="0"/>
                      <a:ext cx="4087430" cy="5035489"/>
                    </a:xfrm>
                    <a:prstGeom prst="rect">
                      <a:avLst/>
                    </a:prstGeom>
                    <a:ln w="3175">
                      <a:solidFill>
                        <a:schemeClr val="tx2"/>
                      </a:solidFill>
                    </a:ln>
                  </pic:spPr>
                </pic:pic>
              </a:graphicData>
            </a:graphic>
          </wp:inline>
        </w:drawing>
      </w:r>
    </w:p>
    <w:p w14:paraId="47D2A985" w14:textId="77777777" w:rsidR="008C32B0" w:rsidRPr="0020402A" w:rsidRDefault="008C32B0" w:rsidP="008C32B0">
      <w:pPr>
        <w:spacing w:line="276" w:lineRule="auto"/>
        <w:rPr>
          <w:b/>
          <w:bCs/>
        </w:rPr>
      </w:pPr>
      <w:r>
        <w:rPr>
          <w:b/>
          <w:bCs/>
        </w:rPr>
        <w:t>Courriel</w:t>
      </w:r>
      <w:r w:rsidRPr="0020402A">
        <w:rPr>
          <w:b/>
          <w:bCs/>
        </w:rPr>
        <w:t xml:space="preserve"> permettant l’ajout d’un modèle :</w:t>
      </w:r>
    </w:p>
    <w:p w14:paraId="724929A7" w14:textId="00ABEF5B" w:rsidR="00092723" w:rsidRDefault="005D2D60" w:rsidP="003D4BAF">
      <w:pPr>
        <w:pStyle w:val="Corpsdetexte"/>
        <w:jc w:val="left"/>
        <w:rPr>
          <w:rFonts w:ascii="Overpass" w:hAnsi="Overpass"/>
          <w:sz w:val="21"/>
          <w:szCs w:val="21"/>
        </w:rPr>
      </w:pPr>
      <w:r w:rsidRPr="00D308C3">
        <w:rPr>
          <w:noProof/>
        </w:rPr>
        <w:drawing>
          <wp:inline distT="0" distB="0" distL="0" distR="0" wp14:anchorId="5F0A2363" wp14:editId="22FC890D">
            <wp:extent cx="4391168" cy="2338668"/>
            <wp:effectExtent l="19050" t="19050" r="9525" b="24130"/>
            <wp:docPr id="1420472764" name="Picture 1420472764" descr="Une image contenant texte, capture d’écran, Police, nombr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0472764" name="Image 1" descr="Une image contenant texte, capture d’écran, Police, nombre&#10;&#10;Description générée automatiquement"/>
                    <pic:cNvPicPr/>
                  </pic:nvPicPr>
                  <pic:blipFill>
                    <a:blip r:embed="rId122">
                      <a:extLst>
                        <a:ext uri="{28A0092B-C50C-407E-A947-70E740481C1C}">
                          <a14:useLocalDpi xmlns:a14="http://schemas.microsoft.com/office/drawing/2010/main" val="0"/>
                        </a:ext>
                      </a:extLst>
                    </a:blip>
                    <a:stretch>
                      <a:fillRect/>
                    </a:stretch>
                  </pic:blipFill>
                  <pic:spPr>
                    <a:xfrm>
                      <a:off x="0" y="0"/>
                      <a:ext cx="4407558" cy="2347397"/>
                    </a:xfrm>
                    <a:prstGeom prst="rect">
                      <a:avLst/>
                    </a:prstGeom>
                    <a:ln w="3175">
                      <a:solidFill>
                        <a:schemeClr val="tx1"/>
                      </a:solidFill>
                    </a:ln>
                  </pic:spPr>
                </pic:pic>
              </a:graphicData>
            </a:graphic>
          </wp:inline>
        </w:drawing>
      </w:r>
    </w:p>
    <w:p w14:paraId="11B2FD60" w14:textId="77777777" w:rsidR="00A07796" w:rsidRPr="00064AD6" w:rsidRDefault="00A07796" w:rsidP="00064AD6">
      <w:pPr>
        <w:pStyle w:val="Titre5"/>
        <w:spacing w:line="276" w:lineRule="auto"/>
      </w:pPr>
      <w:bookmarkStart w:id="430" w:name="_Toc81979184"/>
      <w:bookmarkStart w:id="431" w:name="_Ref156557079"/>
      <w:bookmarkStart w:id="432" w:name="_Toc224826600"/>
      <w:r w:rsidRPr="00064AD6">
        <w:lastRenderedPageBreak/>
        <w:t>Modifier un modèle de courriel</w:t>
      </w:r>
      <w:bookmarkEnd w:id="430"/>
      <w:bookmarkEnd w:id="431"/>
      <w:bookmarkEnd w:id="432"/>
    </w:p>
    <w:p w14:paraId="1AAF0772" w14:textId="77777777" w:rsidR="00A07796" w:rsidRPr="00064AD6" w:rsidRDefault="00A07796" w:rsidP="00064AD6">
      <w:pPr>
        <w:spacing w:line="276" w:lineRule="auto"/>
        <w:rPr>
          <w:b/>
        </w:rPr>
      </w:pPr>
      <w:r w:rsidRPr="00064AD6">
        <w:t xml:space="preserve">Pour modifier un modèle de courriel, cliquez sur le bouton </w:t>
      </w:r>
      <w:r w:rsidRPr="00064AD6">
        <w:rPr>
          <w:b/>
          <w:bCs/>
        </w:rPr>
        <w:t xml:space="preserve">Edit </w:t>
      </w:r>
      <w:r w:rsidRPr="00064AD6">
        <w:t>droite du nom du courriel.</w:t>
      </w:r>
    </w:p>
    <w:p w14:paraId="47BD6366" w14:textId="77777777" w:rsidR="00A07796" w:rsidRPr="00064AD6" w:rsidRDefault="00A07796" w:rsidP="00CF6319">
      <w:pPr>
        <w:pStyle w:val="Paragraphedeliste"/>
        <w:numPr>
          <w:ilvl w:val="0"/>
          <w:numId w:val="36"/>
        </w:numPr>
        <w:spacing w:before="60" w:after="60" w:line="276" w:lineRule="auto"/>
      </w:pPr>
      <w:r w:rsidRPr="00064AD6">
        <w:t xml:space="preserve">S’il s’agit d’un courriel à modèle unique, faites les modifications dans le formulaire, puis cliquer sur </w:t>
      </w:r>
      <w:r w:rsidRPr="00064AD6">
        <w:rPr>
          <w:b/>
          <w:bCs/>
        </w:rPr>
        <w:t>Enregistrer</w:t>
      </w:r>
      <w:r w:rsidRPr="00064AD6">
        <w:t>.</w:t>
      </w:r>
    </w:p>
    <w:p w14:paraId="479B28BB" w14:textId="77777777" w:rsidR="00A07796" w:rsidRPr="00064AD6" w:rsidRDefault="00A07796" w:rsidP="00CF6319">
      <w:pPr>
        <w:pStyle w:val="Paragraphedeliste"/>
        <w:numPr>
          <w:ilvl w:val="0"/>
          <w:numId w:val="36"/>
        </w:numPr>
        <w:spacing w:before="60" w:after="60" w:line="276" w:lineRule="auto"/>
      </w:pPr>
      <w:r w:rsidRPr="00064AD6">
        <w:t xml:space="preserve">S’il s’agit d’un courriel permettant l’ajout de modèle, cliquez sur le bouton </w:t>
      </w:r>
      <w:r w:rsidRPr="00064AD6">
        <w:rPr>
          <w:b/>
          <w:bCs/>
        </w:rPr>
        <w:t>Modifier</w:t>
      </w:r>
      <w:r w:rsidRPr="00064AD6">
        <w:t xml:space="preserve">, puis faites les modifications dans le formulaire et cliquez sur </w:t>
      </w:r>
      <w:r w:rsidRPr="00064AD6">
        <w:rPr>
          <w:b/>
          <w:bCs/>
        </w:rPr>
        <w:t>Enregistrer</w:t>
      </w:r>
      <w:r w:rsidRPr="00064AD6">
        <w:t>.</w:t>
      </w:r>
    </w:p>
    <w:p w14:paraId="26765E42" w14:textId="77777777" w:rsidR="00A07796" w:rsidRPr="00064AD6" w:rsidRDefault="00A07796" w:rsidP="00064AD6">
      <w:pPr>
        <w:pStyle w:val="Titre6"/>
        <w:spacing w:line="276" w:lineRule="auto"/>
        <w:rPr>
          <w:rFonts w:ascii="Overpass" w:hAnsi="Overpass"/>
        </w:rPr>
      </w:pPr>
      <w:bookmarkStart w:id="433" w:name="_Toc224826601"/>
      <w:r w:rsidRPr="00064AD6">
        <w:rPr>
          <w:rFonts w:ascii="Overpass" w:hAnsi="Overpass"/>
        </w:rPr>
        <w:t>Nom du courriel</w:t>
      </w:r>
      <w:bookmarkEnd w:id="433"/>
      <w:r w:rsidRPr="00064AD6">
        <w:rPr>
          <w:rFonts w:ascii="Overpass" w:hAnsi="Overpass"/>
        </w:rPr>
        <w:t xml:space="preserve"> </w:t>
      </w:r>
    </w:p>
    <w:p w14:paraId="260AD907" w14:textId="77777777" w:rsidR="00A07796" w:rsidRPr="00064AD6" w:rsidRDefault="00A07796" w:rsidP="00064AD6">
      <w:pPr>
        <w:spacing w:line="276" w:lineRule="auto"/>
      </w:pPr>
      <w:r w:rsidRPr="00064AD6">
        <w:t>Le nom du courriel sera affiché en gras dans la liste des courriels. Assurez-vous de lui donner un nom significatif.</w:t>
      </w:r>
    </w:p>
    <w:p w14:paraId="0934AD39" w14:textId="77777777" w:rsidR="00A07796" w:rsidRPr="00064AD6" w:rsidRDefault="00A07796" w:rsidP="00064AD6">
      <w:pPr>
        <w:pStyle w:val="Titre6"/>
        <w:spacing w:line="276" w:lineRule="auto"/>
        <w:rPr>
          <w:rFonts w:ascii="Overpass" w:hAnsi="Overpass"/>
        </w:rPr>
      </w:pPr>
      <w:bookmarkStart w:id="434" w:name="_Toc224826602"/>
      <w:r w:rsidRPr="00064AD6">
        <w:rPr>
          <w:rFonts w:ascii="Overpass" w:hAnsi="Overpass"/>
        </w:rPr>
        <w:t>Objet</w:t>
      </w:r>
      <w:bookmarkEnd w:id="434"/>
    </w:p>
    <w:p w14:paraId="44E628B7" w14:textId="77777777" w:rsidR="00A07796" w:rsidRPr="00064AD6" w:rsidRDefault="00A07796" w:rsidP="00064AD6">
      <w:pPr>
        <w:spacing w:line="276" w:lineRule="auto"/>
      </w:pPr>
      <w:r w:rsidRPr="00064AD6">
        <w:t>Dans les courriels, l’objet sera toujours précédé de l’acronyme de la revue entre crochets (ex : [CGQ] Demande d’évaluation d’une soumission).</w:t>
      </w:r>
    </w:p>
    <w:p w14:paraId="4CB4D97C" w14:textId="77777777" w:rsidR="00A07796" w:rsidRPr="00064AD6" w:rsidRDefault="00A07796" w:rsidP="00064AD6">
      <w:pPr>
        <w:pStyle w:val="Titre6"/>
        <w:spacing w:line="276" w:lineRule="auto"/>
        <w:rPr>
          <w:rFonts w:ascii="Overpass" w:hAnsi="Overpass"/>
        </w:rPr>
      </w:pPr>
      <w:bookmarkStart w:id="435" w:name="_Toc224826603"/>
      <w:r w:rsidRPr="00064AD6">
        <w:rPr>
          <w:rFonts w:ascii="Overpass" w:hAnsi="Overpass"/>
        </w:rPr>
        <w:t>Corps du message</w:t>
      </w:r>
      <w:bookmarkEnd w:id="435"/>
    </w:p>
    <w:p w14:paraId="51083E31" w14:textId="77777777" w:rsidR="00A07796" w:rsidRPr="00064AD6" w:rsidRDefault="00A07796" w:rsidP="00064AD6">
      <w:pPr>
        <w:spacing w:line="276" w:lineRule="auto"/>
      </w:pPr>
      <w:r w:rsidRPr="00064AD6">
        <w:t xml:space="preserve">Vous pouvez utiliser le bouton </w:t>
      </w:r>
      <w:r w:rsidRPr="00064AD6">
        <w:rPr>
          <w:b/>
          <w:bCs/>
        </w:rPr>
        <w:t>Insérer le contenu</w:t>
      </w:r>
      <w:r w:rsidRPr="00064AD6">
        <w:t xml:space="preserve">, pour ajouter des paramètres afin de générer automatiquement des informations à partir des données stockées dans la plateforme, par exemple, le nom de la revue. Pour ce faire, positionnez le curseur à l’endroit voulue dans le corps du courriel, puis cliquez sur </w:t>
      </w:r>
      <w:r w:rsidRPr="00064AD6">
        <w:rPr>
          <w:b/>
          <w:bCs/>
        </w:rPr>
        <w:t>Insérer le contenu</w:t>
      </w:r>
      <w:r w:rsidRPr="00064AD6">
        <w:t xml:space="preserve">, choisissez le contenu puis cliquez sur le bouton </w:t>
      </w:r>
      <w:r w:rsidRPr="00064AD6">
        <w:rPr>
          <w:b/>
          <w:bCs/>
        </w:rPr>
        <w:t>Insérer.</w:t>
      </w:r>
    </w:p>
    <w:p w14:paraId="6EA8C605" w14:textId="4420CBBD" w:rsidR="005D2D60" w:rsidRDefault="00D47B07" w:rsidP="003D4BAF">
      <w:pPr>
        <w:pStyle w:val="Corpsdetexte"/>
        <w:jc w:val="left"/>
        <w:rPr>
          <w:rFonts w:ascii="Overpass" w:hAnsi="Overpass"/>
          <w:sz w:val="21"/>
          <w:szCs w:val="21"/>
        </w:rPr>
      </w:pPr>
      <w:r w:rsidRPr="00E77CD2">
        <w:rPr>
          <w:noProof/>
        </w:rPr>
        <w:drawing>
          <wp:inline distT="0" distB="0" distL="0" distR="0" wp14:anchorId="3934F40B" wp14:editId="3F83106E">
            <wp:extent cx="5486400" cy="513080"/>
            <wp:effectExtent l="19050" t="19050" r="19050" b="20320"/>
            <wp:docPr id="1264309358" name="Picture 12643093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4309358" name=""/>
                    <pic:cNvPicPr/>
                  </pic:nvPicPr>
                  <pic:blipFill>
                    <a:blip r:embed="rId123"/>
                    <a:stretch>
                      <a:fillRect/>
                    </a:stretch>
                  </pic:blipFill>
                  <pic:spPr>
                    <a:xfrm>
                      <a:off x="0" y="0"/>
                      <a:ext cx="5486400" cy="513080"/>
                    </a:xfrm>
                    <a:prstGeom prst="rect">
                      <a:avLst/>
                    </a:prstGeom>
                    <a:ln w="3175">
                      <a:solidFill>
                        <a:schemeClr val="tx1"/>
                      </a:solidFill>
                    </a:ln>
                  </pic:spPr>
                </pic:pic>
              </a:graphicData>
            </a:graphic>
          </wp:inline>
        </w:drawing>
      </w:r>
    </w:p>
    <w:p w14:paraId="1F232A80" w14:textId="77777777" w:rsidR="00271DBD" w:rsidRPr="00271DBD" w:rsidRDefault="00271DBD" w:rsidP="00271DBD">
      <w:pPr>
        <w:spacing w:line="276" w:lineRule="auto"/>
      </w:pPr>
      <w:r w:rsidRPr="00271DBD">
        <w:t>Le contenu apparaîtra sous cette forme : {$journalName}. Pour que l’information apparaisse adéquatement au moment de l’envoi du courriel, vous ne devez pas modifier ce code. Vous pouvez toutefois le mettre en forme (italiques, gras, etc.) et ajouter avant ou après des signes de ponctuation.</w:t>
      </w:r>
    </w:p>
    <w:p w14:paraId="23222DDE" w14:textId="77777777" w:rsidR="00271DBD" w:rsidRPr="00271DBD" w:rsidRDefault="00271DBD" w:rsidP="00271DBD">
      <w:pPr>
        <w:spacing w:line="276" w:lineRule="auto"/>
      </w:pPr>
      <w:r w:rsidRPr="00271DBD">
        <w:t>ATTENTION : certains paramètres pourraient rompre l’anonymat, par exemple le nom de l’auteur.</w:t>
      </w:r>
    </w:p>
    <w:p w14:paraId="71466E6B" w14:textId="77777777" w:rsidR="00271DBD" w:rsidRPr="00271DBD" w:rsidRDefault="00271DBD" w:rsidP="00271DBD">
      <w:pPr>
        <w:pStyle w:val="Titre6"/>
        <w:spacing w:line="276" w:lineRule="auto"/>
        <w:rPr>
          <w:rFonts w:ascii="Overpass" w:hAnsi="Overpass"/>
        </w:rPr>
      </w:pPr>
      <w:bookmarkStart w:id="436" w:name="_Toc224826604"/>
      <w:bookmarkStart w:id="437" w:name="_Toc81979187"/>
      <w:r w:rsidRPr="00271DBD">
        <w:rPr>
          <w:rFonts w:ascii="Overpass" w:hAnsi="Overpass"/>
        </w:rPr>
        <w:t>Langue des courriels</w:t>
      </w:r>
      <w:bookmarkEnd w:id="436"/>
    </w:p>
    <w:p w14:paraId="3606F7BB" w14:textId="77777777" w:rsidR="00271DBD" w:rsidRPr="00271DBD" w:rsidRDefault="00271DBD" w:rsidP="00271DBD">
      <w:pPr>
        <w:spacing w:line="276" w:lineRule="auto"/>
      </w:pPr>
      <w:r w:rsidRPr="00271DBD">
        <w:t>Il est important de rédiger les courriels dans toutes les langues utilisées par la revue pour communiquer avec ses utilisateurs. Pour ce faire, il faut cliquer sur la langue dans laquelle on souhaite rédiger le courriel, en haut à droite de la fenêtre. Cela fera apparaitre le formulaire pour rédiger le courriel dans la langue sélectionnée.</w:t>
      </w:r>
    </w:p>
    <w:p w14:paraId="445A9A53" w14:textId="77777777" w:rsidR="00271DBD" w:rsidRPr="00271DBD" w:rsidRDefault="00271DBD" w:rsidP="00271DBD">
      <w:pPr>
        <w:pStyle w:val="Titre5"/>
        <w:spacing w:line="276" w:lineRule="auto"/>
      </w:pPr>
      <w:bookmarkStart w:id="438" w:name="_Toc224826605"/>
      <w:r w:rsidRPr="00271DBD">
        <w:t>Ajouter un modèle personnalisé de courriel</w:t>
      </w:r>
      <w:bookmarkEnd w:id="437"/>
      <w:bookmarkEnd w:id="438"/>
    </w:p>
    <w:p w14:paraId="62DF3060" w14:textId="77777777" w:rsidR="00271DBD" w:rsidRPr="00271DBD" w:rsidRDefault="00271DBD" w:rsidP="00271DBD">
      <w:pPr>
        <w:spacing w:line="276" w:lineRule="auto"/>
      </w:pPr>
      <w:r w:rsidRPr="00271DBD">
        <w:t xml:space="preserve">Il est possible d’ajouter des modèles de courriel personnalisés. Cette option n’est toutefois disponible que pour certains courriels. Seuls les courriels présentant un formulaire avec le bouton </w:t>
      </w:r>
      <w:r w:rsidRPr="00271DBD">
        <w:rPr>
          <w:b/>
          <w:bCs/>
        </w:rPr>
        <w:t>Ajouter un modèle</w:t>
      </w:r>
      <w:r w:rsidRPr="00271DBD">
        <w:t xml:space="preserve"> permettent de le faire.</w:t>
      </w:r>
    </w:p>
    <w:p w14:paraId="274FC4FE" w14:textId="07AE67E0" w:rsidR="00271DBD" w:rsidRPr="00271DBD" w:rsidRDefault="00271DBD" w:rsidP="00271DBD">
      <w:pPr>
        <w:spacing w:line="276" w:lineRule="auto"/>
      </w:pPr>
      <w:r w:rsidRPr="00271DBD">
        <w:t xml:space="preserve">Lorsqu’il est possible de le faire, cliquez sur le bouton </w:t>
      </w:r>
      <w:r w:rsidRPr="00271DBD">
        <w:rPr>
          <w:b/>
          <w:bCs/>
        </w:rPr>
        <w:t>Ajouter un modèle</w:t>
      </w:r>
      <w:r w:rsidRPr="00271DBD">
        <w:t xml:space="preserve">, puis suivez la méthode décrite dans la section </w:t>
      </w:r>
      <w:r w:rsidRPr="00271DBD">
        <w:rPr>
          <w:color w:val="0070C0"/>
          <w:u w:val="single"/>
        </w:rPr>
        <w:fldChar w:fldCharType="begin"/>
      </w:r>
      <w:r w:rsidRPr="00271DBD">
        <w:rPr>
          <w:color w:val="0070C0"/>
          <w:u w:val="single"/>
        </w:rPr>
        <w:instrText xml:space="preserve"> REF _Ref156557079 \h  \* MERGEFORMAT </w:instrText>
      </w:r>
      <w:r w:rsidRPr="00271DBD">
        <w:rPr>
          <w:color w:val="0070C0"/>
          <w:u w:val="single"/>
        </w:rPr>
      </w:r>
      <w:r w:rsidRPr="00271DBD">
        <w:rPr>
          <w:color w:val="0070C0"/>
          <w:u w:val="single"/>
        </w:rPr>
        <w:fldChar w:fldCharType="separate"/>
      </w:r>
      <w:r w:rsidRPr="00271DBD">
        <w:t>Modifier un modèle de courriel</w:t>
      </w:r>
      <w:r w:rsidRPr="00271DBD">
        <w:rPr>
          <w:color w:val="0070C0"/>
          <w:u w:val="single"/>
        </w:rPr>
        <w:fldChar w:fldCharType="end"/>
      </w:r>
      <w:r w:rsidRPr="00271DBD">
        <w:t>.</w:t>
      </w:r>
    </w:p>
    <w:p w14:paraId="3A451040" w14:textId="77777777" w:rsidR="00271DBD" w:rsidRPr="00271DBD" w:rsidRDefault="00271DBD" w:rsidP="00271DBD">
      <w:pPr>
        <w:pStyle w:val="Titre5"/>
        <w:spacing w:line="276" w:lineRule="auto"/>
      </w:pPr>
      <w:bookmarkStart w:id="439" w:name="_Toc81979185"/>
      <w:bookmarkStart w:id="440" w:name="_Toc224826606"/>
      <w:r w:rsidRPr="00271DBD">
        <w:lastRenderedPageBreak/>
        <w:t>Chercher un modèle de courriel</w:t>
      </w:r>
      <w:bookmarkEnd w:id="439"/>
      <w:bookmarkEnd w:id="440"/>
    </w:p>
    <w:p w14:paraId="068D4823" w14:textId="77777777" w:rsidR="00271DBD" w:rsidRPr="00271DBD" w:rsidRDefault="00271DBD" w:rsidP="00271DBD">
      <w:pPr>
        <w:spacing w:line="276" w:lineRule="auto"/>
      </w:pPr>
      <w:r w:rsidRPr="00271DBD">
        <w:t>Pour chercher un modèle, on peut utiliser la boite de recherche en haut de l’écran. La recherche se fait dans les noms de courriels.</w:t>
      </w:r>
    </w:p>
    <w:p w14:paraId="751514DE" w14:textId="77777777" w:rsidR="00271DBD" w:rsidRPr="00271DBD" w:rsidRDefault="00271DBD" w:rsidP="00271DBD">
      <w:pPr>
        <w:pStyle w:val="Titre5"/>
        <w:spacing w:line="276" w:lineRule="auto"/>
      </w:pPr>
      <w:bookmarkStart w:id="441" w:name="_Toc81979186"/>
      <w:bookmarkStart w:id="442" w:name="_Toc224826607"/>
      <w:r w:rsidRPr="00271DBD">
        <w:t>Filtres</w:t>
      </w:r>
      <w:bookmarkEnd w:id="441"/>
      <w:bookmarkEnd w:id="442"/>
    </w:p>
    <w:p w14:paraId="44CE84A8" w14:textId="77777777" w:rsidR="00271DBD" w:rsidRPr="00271DBD" w:rsidRDefault="00271DBD" w:rsidP="00271DBD">
      <w:pPr>
        <w:spacing w:line="276" w:lineRule="auto"/>
      </w:pPr>
      <w:r w:rsidRPr="00271DBD">
        <w:t xml:space="preserve">Il est possible de filtrer les courriels en cliquant sur Filtres. On peut filtrer par expéditeur, par destinataire et par étape du processus de publication auquel est rattaché le courriel. </w:t>
      </w:r>
    </w:p>
    <w:p w14:paraId="41C3EC2F" w14:textId="77777777" w:rsidR="00271DBD" w:rsidRPr="00271DBD" w:rsidRDefault="00271DBD" w:rsidP="00271DBD">
      <w:pPr>
        <w:spacing w:line="276" w:lineRule="auto"/>
      </w:pPr>
      <w:r w:rsidRPr="00271DBD">
        <w:t xml:space="preserve">À noter, tous les courriels ne sont pas rattachés à une étape du processus. Ceux qui ne le sont pas sont classés sous </w:t>
      </w:r>
      <w:r w:rsidRPr="00271DBD">
        <w:rPr>
          <w:i/>
          <w:iCs/>
        </w:rPr>
        <w:t>Autre</w:t>
      </w:r>
      <w:r w:rsidRPr="00271DBD">
        <w:t>.</w:t>
      </w:r>
    </w:p>
    <w:p w14:paraId="1448A809" w14:textId="77777777" w:rsidR="00271DBD" w:rsidRPr="00271DBD" w:rsidRDefault="00271DBD" w:rsidP="00271DBD">
      <w:pPr>
        <w:pStyle w:val="Titre5"/>
        <w:spacing w:line="276" w:lineRule="auto"/>
      </w:pPr>
      <w:bookmarkStart w:id="443" w:name="_Toc81979188"/>
      <w:bookmarkStart w:id="444" w:name="_Toc224826608"/>
      <w:r w:rsidRPr="00271DBD">
        <w:t>Réinitialiser tous les modèles</w:t>
      </w:r>
      <w:bookmarkEnd w:id="443"/>
      <w:bookmarkEnd w:id="444"/>
    </w:p>
    <w:p w14:paraId="42631665" w14:textId="77777777" w:rsidR="00271DBD" w:rsidRPr="00271DBD" w:rsidRDefault="00271DBD" w:rsidP="00271DBD">
      <w:pPr>
        <w:spacing w:line="276" w:lineRule="auto"/>
      </w:pPr>
      <w:r w:rsidRPr="00271DBD">
        <w:t xml:space="preserve">Cette fonctionnalité a pour effet d’effacer toutes les modifications faites aux modèles de courriel par la revue. </w:t>
      </w:r>
    </w:p>
    <w:p w14:paraId="6E5EF236" w14:textId="77777777" w:rsidR="00271DBD" w:rsidRPr="00271DBD" w:rsidRDefault="00271DBD" w:rsidP="00E33EAB">
      <w:pPr>
        <w:pStyle w:val="Titre3-Noir"/>
      </w:pPr>
      <w:bookmarkStart w:id="445" w:name="_Toc216445549"/>
      <w:r w:rsidRPr="00271DBD">
        <w:t>Nouvelle soumission</w:t>
      </w:r>
      <w:bookmarkEnd w:id="445"/>
    </w:p>
    <w:p w14:paraId="4B7EF36F" w14:textId="77777777" w:rsidR="00271DBD" w:rsidRPr="00271DBD" w:rsidRDefault="00271DBD" w:rsidP="00271DBD">
      <w:pPr>
        <w:pStyle w:val="Corpsdetexte"/>
        <w:rPr>
          <w:rFonts w:ascii="Overpass" w:hAnsi="Overpass"/>
          <w:sz w:val="21"/>
          <w:szCs w:val="21"/>
        </w:rPr>
      </w:pPr>
      <w:r w:rsidRPr="00271DBD">
        <w:rPr>
          <w:rFonts w:ascii="Overpass" w:hAnsi="Overpass"/>
          <w:sz w:val="21"/>
          <w:szCs w:val="21"/>
        </w:rPr>
        <w:t xml:space="preserve">Cette section vous permet de déterminer les personnes qui recevront un courriel les avisant d’une nouvelle soumission. </w:t>
      </w:r>
    </w:p>
    <w:p w14:paraId="604DBFDD" w14:textId="77777777" w:rsidR="00271DBD" w:rsidRPr="00271DBD" w:rsidRDefault="00271DBD" w:rsidP="00271DBD">
      <w:pPr>
        <w:pStyle w:val="Corpsdetexte"/>
        <w:rPr>
          <w:rFonts w:ascii="Overpass" w:hAnsi="Overpass"/>
          <w:sz w:val="21"/>
          <w:szCs w:val="21"/>
        </w:rPr>
      </w:pPr>
      <w:r w:rsidRPr="00271DBD">
        <w:rPr>
          <w:rFonts w:ascii="Overpass" w:hAnsi="Overpass"/>
          <w:sz w:val="21"/>
          <w:szCs w:val="21"/>
        </w:rPr>
        <w:t xml:space="preserve">Cliquez sur </w:t>
      </w:r>
      <w:r w:rsidRPr="00271DBD">
        <w:rPr>
          <w:rFonts w:ascii="Overpass" w:hAnsi="Overpass"/>
          <w:b/>
          <w:bCs/>
          <w:sz w:val="21"/>
          <w:szCs w:val="21"/>
        </w:rPr>
        <w:t>Enregistrer</w:t>
      </w:r>
      <w:r w:rsidRPr="00271DBD">
        <w:rPr>
          <w:rFonts w:ascii="Overpass" w:hAnsi="Overpass"/>
          <w:sz w:val="21"/>
          <w:szCs w:val="21"/>
        </w:rPr>
        <w:t xml:space="preserve"> au bas de la page après toutes modifications.</w:t>
      </w:r>
    </w:p>
    <w:p w14:paraId="21C6799F" w14:textId="77777777" w:rsidR="00271DBD" w:rsidRPr="00271DBD" w:rsidRDefault="00271DBD" w:rsidP="00E33EAB">
      <w:pPr>
        <w:pStyle w:val="Titre3-Noir"/>
      </w:pPr>
      <w:bookmarkStart w:id="446" w:name="_Toc216445550"/>
      <w:r w:rsidRPr="00271DBD">
        <w:t>Décisions éditoriales</w:t>
      </w:r>
      <w:bookmarkEnd w:id="446"/>
    </w:p>
    <w:p w14:paraId="563497A9" w14:textId="77777777" w:rsidR="00271DBD" w:rsidRPr="00271DBD" w:rsidRDefault="00271DBD" w:rsidP="00271DBD">
      <w:pPr>
        <w:pStyle w:val="Corpsdetexte"/>
        <w:rPr>
          <w:rFonts w:ascii="Overpass" w:hAnsi="Overpass"/>
          <w:sz w:val="21"/>
          <w:szCs w:val="21"/>
        </w:rPr>
      </w:pPr>
      <w:r w:rsidRPr="00271DBD">
        <w:rPr>
          <w:rFonts w:ascii="Overpass" w:hAnsi="Overpass"/>
          <w:sz w:val="21"/>
          <w:szCs w:val="21"/>
        </w:rPr>
        <w:t xml:space="preserve">Cette section vous permet de déterminer les personnes parmi les auteurs qui recevront un courriel les avisant qu’une décision éditoriale a été prise. </w:t>
      </w:r>
    </w:p>
    <w:p w14:paraId="3AAB1280" w14:textId="77777777" w:rsidR="00271DBD" w:rsidRPr="00271DBD" w:rsidRDefault="00271DBD" w:rsidP="00271DBD">
      <w:pPr>
        <w:pStyle w:val="Corpsdetexte"/>
        <w:rPr>
          <w:rFonts w:ascii="Overpass" w:hAnsi="Overpass"/>
          <w:sz w:val="21"/>
          <w:szCs w:val="21"/>
        </w:rPr>
      </w:pPr>
      <w:r w:rsidRPr="00271DBD">
        <w:rPr>
          <w:rFonts w:ascii="Overpass" w:hAnsi="Overpass"/>
          <w:sz w:val="21"/>
          <w:szCs w:val="21"/>
        </w:rPr>
        <w:t xml:space="preserve">Cliquez sur </w:t>
      </w:r>
      <w:r w:rsidRPr="00271DBD">
        <w:rPr>
          <w:rFonts w:ascii="Overpass" w:hAnsi="Overpass"/>
          <w:b/>
          <w:bCs/>
          <w:sz w:val="21"/>
          <w:szCs w:val="21"/>
        </w:rPr>
        <w:t>Enregistrer</w:t>
      </w:r>
      <w:r w:rsidRPr="00271DBD">
        <w:rPr>
          <w:rFonts w:ascii="Overpass" w:hAnsi="Overpass"/>
          <w:sz w:val="21"/>
          <w:szCs w:val="21"/>
        </w:rPr>
        <w:t xml:space="preserve"> au bas de la page après toutes modifications.</w:t>
      </w:r>
    </w:p>
    <w:p w14:paraId="4FF185C0" w14:textId="77777777" w:rsidR="00271DBD" w:rsidRPr="00271DBD" w:rsidRDefault="00271DBD" w:rsidP="00E33EAB">
      <w:pPr>
        <w:pStyle w:val="Titre3-Noir"/>
      </w:pPr>
      <w:bookmarkStart w:id="447" w:name="_Toc216445551"/>
      <w:r w:rsidRPr="00271DBD">
        <w:t>Aux éditeurs-trices</w:t>
      </w:r>
      <w:bookmarkEnd w:id="447"/>
    </w:p>
    <w:p w14:paraId="7FA4FB00" w14:textId="77777777" w:rsidR="00271DBD" w:rsidRPr="00271DBD" w:rsidRDefault="00271DBD" w:rsidP="00271DBD">
      <w:pPr>
        <w:pStyle w:val="Corpsdetexte"/>
        <w:rPr>
          <w:rFonts w:ascii="Overpass" w:hAnsi="Overpass"/>
          <w:sz w:val="21"/>
          <w:szCs w:val="21"/>
        </w:rPr>
      </w:pPr>
      <w:r w:rsidRPr="00271DBD">
        <w:rPr>
          <w:rFonts w:ascii="Overpass" w:hAnsi="Overpass"/>
          <w:sz w:val="21"/>
          <w:szCs w:val="21"/>
        </w:rPr>
        <w:t xml:space="preserve">Cette section vous permet de choisir si les rédacteurs recevront ou non un courriel mensuel concernant les statistiques éditoriales. Si on coche </w:t>
      </w:r>
      <w:r w:rsidRPr="00271DBD">
        <w:rPr>
          <w:rFonts w:ascii="Overpass" w:hAnsi="Overpass"/>
          <w:i/>
          <w:iCs/>
          <w:sz w:val="21"/>
          <w:szCs w:val="21"/>
        </w:rPr>
        <w:t>Envoyer un courriel mensuel aux éditeurs-trices</w:t>
      </w:r>
      <w:r w:rsidRPr="00271DBD">
        <w:rPr>
          <w:rFonts w:ascii="Overpass" w:hAnsi="Overpass"/>
          <w:sz w:val="21"/>
          <w:szCs w:val="21"/>
        </w:rPr>
        <w:t xml:space="preserve"> toutes les personnes ayant le statut de rédacteur recevront le courriel. Si on coche </w:t>
      </w:r>
      <w:r w:rsidRPr="00271DBD">
        <w:rPr>
          <w:rFonts w:ascii="Overpass" w:hAnsi="Overpass"/>
          <w:i/>
          <w:iCs/>
          <w:sz w:val="21"/>
          <w:szCs w:val="21"/>
        </w:rPr>
        <w:t xml:space="preserve">Ne pas envoyer de courriel aux éditeurs-trices </w:t>
      </w:r>
      <w:r w:rsidRPr="00271DBD">
        <w:rPr>
          <w:rFonts w:ascii="Overpass" w:hAnsi="Overpass"/>
          <w:sz w:val="21"/>
          <w:szCs w:val="21"/>
        </w:rPr>
        <w:t xml:space="preserve">aucune personne ne les recevra. </w:t>
      </w:r>
    </w:p>
    <w:p w14:paraId="773E308C" w14:textId="3C0C21F8" w:rsidR="00271DBD" w:rsidRPr="00271DBD" w:rsidRDefault="00271DBD" w:rsidP="00271DBD">
      <w:pPr>
        <w:spacing w:before="0" w:after="0" w:line="276" w:lineRule="auto"/>
        <w:rPr>
          <w:b/>
          <w:bCs/>
          <w:noProof/>
        </w:rPr>
      </w:pPr>
      <w:r w:rsidRPr="00271DBD">
        <w:t>Si seulement quelques personnes rédactrices doivent recevoir ce courriel, il est préférable d’utiliser le profil des utilisateurs pour choisir à qui le courriel doit être envoyé. Pour savoir comment faire, consultez l’</w:t>
      </w:r>
      <w:r w:rsidRPr="00271DBD">
        <w:rPr>
          <w:color w:val="0070C0"/>
          <w:u w:val="single"/>
        </w:rPr>
        <w:fldChar w:fldCharType="begin"/>
      </w:r>
      <w:r w:rsidRPr="00271DBD">
        <w:rPr>
          <w:color w:val="0070C0"/>
          <w:u w:val="single"/>
        </w:rPr>
        <w:instrText xml:space="preserve"> REF _Ref156563319 \h  \* MERGEFORMAT </w:instrText>
      </w:r>
      <w:r w:rsidRPr="00271DBD">
        <w:rPr>
          <w:color w:val="0070C0"/>
          <w:u w:val="single"/>
        </w:rPr>
      </w:r>
      <w:r w:rsidRPr="00271DBD">
        <w:rPr>
          <w:color w:val="0070C0"/>
          <w:u w:val="single"/>
        </w:rPr>
        <w:fldChar w:fldCharType="separate"/>
      </w:r>
      <w:r w:rsidRPr="00271DBD">
        <w:t>Annexe 3 - Gestion des avis automatisés</w:t>
      </w:r>
      <w:r w:rsidRPr="00271DBD">
        <w:rPr>
          <w:color w:val="0070C0"/>
          <w:u w:val="single"/>
        </w:rPr>
        <w:fldChar w:fldCharType="end"/>
      </w:r>
      <w:r w:rsidRPr="00271DBD">
        <w:t>.</w:t>
      </w:r>
    </w:p>
    <w:p w14:paraId="27D96D50" w14:textId="1690C88E" w:rsidR="00D97D71" w:rsidRDefault="00271DBD" w:rsidP="00271DBD">
      <w:pPr>
        <w:pStyle w:val="Corpsdetexte"/>
        <w:rPr>
          <w:rFonts w:ascii="Overpass" w:hAnsi="Overpass"/>
          <w:sz w:val="21"/>
          <w:szCs w:val="21"/>
        </w:rPr>
      </w:pPr>
      <w:r w:rsidRPr="00271DBD">
        <w:rPr>
          <w:rFonts w:ascii="Overpass" w:hAnsi="Overpass"/>
          <w:sz w:val="21"/>
          <w:szCs w:val="21"/>
        </w:rPr>
        <w:t xml:space="preserve">Cliquez sur </w:t>
      </w:r>
      <w:r w:rsidRPr="00271DBD">
        <w:rPr>
          <w:rFonts w:ascii="Overpass" w:hAnsi="Overpass"/>
          <w:b/>
          <w:bCs/>
          <w:sz w:val="21"/>
          <w:szCs w:val="21"/>
        </w:rPr>
        <w:t>Enregistrer</w:t>
      </w:r>
      <w:r w:rsidRPr="00271DBD">
        <w:rPr>
          <w:rFonts w:ascii="Overpass" w:hAnsi="Overpass"/>
          <w:sz w:val="21"/>
          <w:szCs w:val="21"/>
        </w:rPr>
        <w:t xml:space="preserve"> au bas de la page après toutes modifications.</w:t>
      </w:r>
      <w:r w:rsidR="00D97D71">
        <w:rPr>
          <w:rFonts w:ascii="Overpass" w:hAnsi="Overpass"/>
          <w:sz w:val="21"/>
          <w:szCs w:val="21"/>
        </w:rPr>
        <w:br w:type="page"/>
      </w:r>
    </w:p>
    <w:p w14:paraId="65F8CF17" w14:textId="77777777" w:rsidR="00DD20FB" w:rsidRDefault="00DD20FB" w:rsidP="00DD20FB">
      <w:pPr>
        <w:pStyle w:val="Titre3-Rouge"/>
      </w:pPr>
      <w:bookmarkStart w:id="448" w:name="_Toc216445552"/>
      <w:bookmarkStart w:id="449" w:name="Annexe3Gestionavisautomatises"/>
      <w:r>
        <w:lastRenderedPageBreak/>
        <w:t>Annexe 3 - Gestion des avis automatisés</w:t>
      </w:r>
      <w:bookmarkEnd w:id="448"/>
    </w:p>
    <w:bookmarkEnd w:id="449"/>
    <w:p w14:paraId="152D9DFE" w14:textId="77777777" w:rsidR="00DD20FB" w:rsidRPr="00DD20FB" w:rsidRDefault="00DD20FB" w:rsidP="00DD20FB">
      <w:pPr>
        <w:pStyle w:val="Corpsdetexte"/>
        <w:jc w:val="left"/>
        <w:rPr>
          <w:rFonts w:ascii="Overpass" w:hAnsi="Overpass"/>
          <w:sz w:val="21"/>
          <w:szCs w:val="21"/>
        </w:rPr>
      </w:pPr>
      <w:r w:rsidRPr="00DD20FB">
        <w:rPr>
          <w:rFonts w:ascii="Overpass" w:hAnsi="Overpass"/>
          <w:sz w:val="21"/>
          <w:szCs w:val="21"/>
        </w:rPr>
        <w:t xml:space="preserve">Par défaut, tout nouvel utilisateur reçoit des avis par courriel et via une notification dans sa liste de tâches. L’utilisateur peut toutefois choisir de recevoir ou non les avis par courriel. </w:t>
      </w:r>
    </w:p>
    <w:p w14:paraId="1212DDB0" w14:textId="77777777" w:rsidR="00DD20FB" w:rsidRPr="00DD20FB" w:rsidRDefault="00DD20FB" w:rsidP="00DD20FB">
      <w:pPr>
        <w:pStyle w:val="Corpsdetexte"/>
        <w:jc w:val="left"/>
        <w:rPr>
          <w:rFonts w:ascii="Overpass" w:hAnsi="Overpass"/>
          <w:sz w:val="21"/>
          <w:szCs w:val="21"/>
        </w:rPr>
      </w:pPr>
      <w:r w:rsidRPr="00DD20FB">
        <w:rPr>
          <w:rFonts w:ascii="Overpass" w:hAnsi="Overpass"/>
          <w:sz w:val="21"/>
          <w:szCs w:val="21"/>
        </w:rPr>
        <w:t xml:space="preserve">Pour désactiver les avis reçus par courriel, il faut aller dans le profil de l’utilisateur et cocher </w:t>
      </w:r>
      <w:r w:rsidRPr="00DD20FB">
        <w:rPr>
          <w:rFonts w:ascii="Overpass" w:hAnsi="Overpass"/>
          <w:b/>
          <w:sz w:val="21"/>
          <w:szCs w:val="21"/>
        </w:rPr>
        <w:t xml:space="preserve">Ne pas m’envoyer de courriel pour ce type d’avis. </w:t>
      </w:r>
      <w:r w:rsidRPr="00DD20FB">
        <w:rPr>
          <w:rFonts w:ascii="Overpass" w:hAnsi="Overpass"/>
          <w:sz w:val="21"/>
          <w:szCs w:val="21"/>
        </w:rPr>
        <w:t xml:space="preserve">Pour ne recevoir ni courriel, ni notification dans la liste de tâches, décochez </w:t>
      </w:r>
      <w:r w:rsidRPr="00DD20FB">
        <w:rPr>
          <w:rFonts w:ascii="Overpass" w:hAnsi="Overpass"/>
          <w:b/>
          <w:bCs/>
          <w:sz w:val="21"/>
          <w:szCs w:val="21"/>
        </w:rPr>
        <w:t>Activer ces types d’avis</w:t>
      </w:r>
      <w:r w:rsidRPr="00DD20FB">
        <w:rPr>
          <w:rFonts w:ascii="Overpass" w:hAnsi="Overpass"/>
          <w:sz w:val="21"/>
          <w:szCs w:val="21"/>
        </w:rPr>
        <w:t xml:space="preserve">. </w:t>
      </w:r>
    </w:p>
    <w:p w14:paraId="4B6A9F64" w14:textId="59B01FC5" w:rsidR="00271DBD" w:rsidRPr="00271DBD" w:rsidRDefault="00D9194F" w:rsidP="00271DBD">
      <w:pPr>
        <w:pStyle w:val="Corpsdetexte"/>
        <w:rPr>
          <w:rFonts w:ascii="Overpass" w:hAnsi="Overpass"/>
          <w:sz w:val="21"/>
          <w:szCs w:val="21"/>
        </w:rPr>
      </w:pPr>
      <w:r>
        <w:rPr>
          <w:noProof/>
        </w:rPr>
        <w:drawing>
          <wp:inline distT="0" distB="0" distL="0" distR="0" wp14:anchorId="54BF9ECF" wp14:editId="26BFE310">
            <wp:extent cx="5486400" cy="1703705"/>
            <wp:effectExtent l="19050" t="19050" r="19050" b="10795"/>
            <wp:docPr id="710137124" name="Picture 5" descr="Une image contenant texte, Page web, logiciel, Polic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0137124" name="Picture 5" descr="Une image contenant texte, Page web, logiciel, Police&#10;&#10;Le contenu généré par l’IA peut être incorrect."/>
                    <pic:cNvPicPr/>
                  </pic:nvPicPr>
                  <pic:blipFill>
                    <a:blip r:embed="rId124"/>
                    <a:stretch>
                      <a:fillRect/>
                    </a:stretch>
                  </pic:blipFill>
                  <pic:spPr>
                    <a:xfrm>
                      <a:off x="0" y="0"/>
                      <a:ext cx="5486400" cy="1703705"/>
                    </a:xfrm>
                    <a:prstGeom prst="rect">
                      <a:avLst/>
                    </a:prstGeom>
                    <a:ln w="3175">
                      <a:solidFill>
                        <a:schemeClr val="tx1"/>
                      </a:solidFill>
                    </a:ln>
                  </pic:spPr>
                </pic:pic>
              </a:graphicData>
            </a:graphic>
          </wp:inline>
        </w:drawing>
      </w:r>
    </w:p>
    <w:p w14:paraId="5A0D9DAD" w14:textId="5AC22219" w:rsidR="00D47B07" w:rsidRDefault="009C0500" w:rsidP="003D4BAF">
      <w:pPr>
        <w:pStyle w:val="Corpsdetexte"/>
        <w:jc w:val="left"/>
        <w:rPr>
          <w:rFonts w:ascii="Overpass" w:hAnsi="Overpass"/>
          <w:sz w:val="21"/>
          <w:szCs w:val="21"/>
        </w:rPr>
      </w:pPr>
      <w:r>
        <w:rPr>
          <w:noProof/>
        </w:rPr>
        <w:drawing>
          <wp:inline distT="0" distB="0" distL="0" distR="0" wp14:anchorId="64A2F95D" wp14:editId="44A8D836">
            <wp:extent cx="5486400" cy="2732405"/>
            <wp:effectExtent l="19050" t="19050" r="19050" b="10795"/>
            <wp:docPr id="2092549966" name="Picture 14" descr="Une image contenant texte, capture d’écran, logiciel, Page web&#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2549966" name="Picture 14" descr="Une image contenant texte, capture d’écran, logiciel, Page web&#10;&#10;Le contenu généré par l’IA peut être incorrect."/>
                    <pic:cNvPicPr/>
                  </pic:nvPicPr>
                  <pic:blipFill>
                    <a:blip r:embed="rId125"/>
                    <a:stretch>
                      <a:fillRect/>
                    </a:stretch>
                  </pic:blipFill>
                  <pic:spPr>
                    <a:xfrm>
                      <a:off x="0" y="0"/>
                      <a:ext cx="5486400" cy="2732405"/>
                    </a:xfrm>
                    <a:prstGeom prst="rect">
                      <a:avLst/>
                    </a:prstGeom>
                    <a:ln w="3175">
                      <a:solidFill>
                        <a:schemeClr val="tx1"/>
                      </a:solidFill>
                    </a:ln>
                  </pic:spPr>
                </pic:pic>
              </a:graphicData>
            </a:graphic>
          </wp:inline>
        </w:drawing>
      </w:r>
    </w:p>
    <w:p w14:paraId="5300C365" w14:textId="77777777" w:rsidR="00EF7BF2" w:rsidRDefault="00EF7BF2" w:rsidP="00EF7BF2">
      <w:pPr>
        <w:pStyle w:val="Titre3-Noir"/>
      </w:pPr>
      <w:bookmarkStart w:id="450" w:name="_Toc81979194"/>
      <w:bookmarkStart w:id="451" w:name="_Toc216445553"/>
      <w:r>
        <w:t>Événements de soumission</w:t>
      </w:r>
      <w:bookmarkEnd w:id="450"/>
      <w:bookmarkEnd w:id="451"/>
    </w:p>
    <w:p w14:paraId="5F54E7E9" w14:textId="77777777" w:rsidR="00EF7BF2" w:rsidRPr="00EF7BF2" w:rsidRDefault="00EF7BF2" w:rsidP="00EF7BF2">
      <w:pPr>
        <w:pStyle w:val="Corpsdetexte"/>
        <w:jc w:val="left"/>
        <w:rPr>
          <w:rFonts w:ascii="Overpass" w:hAnsi="Overpass"/>
          <w:sz w:val="21"/>
          <w:szCs w:val="21"/>
        </w:rPr>
      </w:pPr>
      <w:r w:rsidRPr="00EF7BF2">
        <w:rPr>
          <w:rFonts w:ascii="Overpass" w:hAnsi="Overpass"/>
          <w:sz w:val="21"/>
          <w:szCs w:val="21"/>
        </w:rPr>
        <w:t>Dans les avis liés aux événements de soumission, il existe deux types d’avis pour les nouveaux articles :</w:t>
      </w:r>
    </w:p>
    <w:p w14:paraId="5751B6E6" w14:textId="77777777" w:rsidR="00EF7BF2" w:rsidRPr="00EF7BF2" w:rsidRDefault="00EF7BF2" w:rsidP="00CF6319">
      <w:pPr>
        <w:pStyle w:val="Corpsdetexte"/>
        <w:numPr>
          <w:ilvl w:val="0"/>
          <w:numId w:val="31"/>
        </w:numPr>
        <w:jc w:val="left"/>
        <w:rPr>
          <w:rFonts w:ascii="Overpass" w:hAnsi="Overpass"/>
          <w:sz w:val="21"/>
          <w:szCs w:val="21"/>
        </w:rPr>
      </w:pPr>
      <w:r w:rsidRPr="00EF7BF2">
        <w:rPr>
          <w:rFonts w:ascii="Overpass" w:hAnsi="Overpass"/>
          <w:i/>
          <w:iCs/>
          <w:sz w:val="21"/>
          <w:szCs w:val="21"/>
        </w:rPr>
        <w:t>Un nouvel article, "Titre," a été soumis</w:t>
      </w:r>
      <w:r w:rsidRPr="00EF7BF2">
        <w:rPr>
          <w:rFonts w:ascii="Overpass" w:hAnsi="Overpass"/>
          <w:sz w:val="21"/>
          <w:szCs w:val="21"/>
        </w:rPr>
        <w:t> : cet avis est envoyé aux rédacteurs assignés automatiquement à des articles, par exemple les rédacteurs de rubrique.</w:t>
      </w:r>
    </w:p>
    <w:p w14:paraId="74E28CEA" w14:textId="3862517E" w:rsidR="00EF7BF2" w:rsidRDefault="00EF7BF2" w:rsidP="00CF6319">
      <w:pPr>
        <w:pStyle w:val="Corpsdetexte"/>
        <w:numPr>
          <w:ilvl w:val="0"/>
          <w:numId w:val="31"/>
        </w:numPr>
        <w:jc w:val="left"/>
        <w:rPr>
          <w:rFonts w:ascii="Overpass" w:hAnsi="Overpass"/>
          <w:sz w:val="21"/>
          <w:szCs w:val="21"/>
        </w:rPr>
      </w:pPr>
      <w:r w:rsidRPr="00EF7BF2">
        <w:rPr>
          <w:rFonts w:ascii="Overpass" w:hAnsi="Overpass"/>
          <w:i/>
          <w:iCs/>
          <w:sz w:val="21"/>
          <w:szCs w:val="21"/>
        </w:rPr>
        <w:t>Un nouvel article a été soumis. Un-e rédacteur-trice doit lui être assigné</w:t>
      </w:r>
      <w:r w:rsidRPr="00EF7BF2">
        <w:rPr>
          <w:rFonts w:ascii="Overpass" w:hAnsi="Overpass"/>
          <w:sz w:val="21"/>
          <w:szCs w:val="21"/>
        </w:rPr>
        <w:t> : cet avis est envoyé à tous les rédacteurs lorsqu’un article n’est pas assigné automatiquement à un rédacteur.</w:t>
      </w:r>
      <w:r>
        <w:rPr>
          <w:rFonts w:ascii="Overpass" w:hAnsi="Overpass"/>
          <w:sz w:val="21"/>
          <w:szCs w:val="21"/>
        </w:rPr>
        <w:br w:type="page"/>
      </w:r>
    </w:p>
    <w:p w14:paraId="73228EDC" w14:textId="77777777" w:rsidR="005D1433" w:rsidRDefault="005D1433" w:rsidP="005D1433">
      <w:pPr>
        <w:pStyle w:val="Titre2-Rouge"/>
      </w:pPr>
      <w:bookmarkStart w:id="452" w:name="_Toc216445554"/>
      <w:r w:rsidRPr="005D1433">
        <w:lastRenderedPageBreak/>
        <w:t>Annexe 4 - Utilisation du plugiciel ORCID</w:t>
      </w:r>
      <w:bookmarkEnd w:id="452"/>
    </w:p>
    <w:p w14:paraId="0FCF8AFB" w14:textId="77777777" w:rsidR="005D1433" w:rsidRPr="005D1433" w:rsidRDefault="005D1433" w:rsidP="005D1433">
      <w:pPr>
        <w:pStyle w:val="Titre3-Noir"/>
        <w:rPr>
          <w:rFonts w:eastAsia="MS Gothic"/>
        </w:rPr>
      </w:pPr>
      <w:bookmarkStart w:id="453" w:name="_Toc81979196"/>
      <w:bookmarkStart w:id="454" w:name="_Toc216445555"/>
      <w:r w:rsidRPr="005D1433">
        <w:t>ORCID ID, ORCID-CA</w:t>
      </w:r>
      <w:bookmarkEnd w:id="453"/>
      <w:bookmarkEnd w:id="454"/>
    </w:p>
    <w:p w14:paraId="281378CE" w14:textId="77777777" w:rsidR="005D1433" w:rsidRPr="005D1433" w:rsidRDefault="005D1433" w:rsidP="005D1433">
      <w:pPr>
        <w:spacing w:line="276" w:lineRule="auto"/>
      </w:pPr>
      <w:hyperlink r:id="rId126">
        <w:r w:rsidRPr="005D1433">
          <w:rPr>
            <w:rStyle w:val="Lienhypertexte"/>
          </w:rPr>
          <w:t>ORCID</w:t>
        </w:r>
      </w:hyperlink>
      <w:r w:rsidRPr="005D1433">
        <w:t xml:space="preserve"> est une organisation internationale à but non lucratif qui offre principalement 3 services : </w:t>
      </w:r>
    </w:p>
    <w:p w14:paraId="0E0E4477" w14:textId="77777777" w:rsidR="005D1433" w:rsidRPr="005D1433" w:rsidRDefault="005D1433" w:rsidP="00CF6319">
      <w:pPr>
        <w:pStyle w:val="Paragraphedeliste"/>
        <w:numPr>
          <w:ilvl w:val="0"/>
          <w:numId w:val="38"/>
        </w:numPr>
        <w:spacing w:before="0" w:after="160" w:line="276" w:lineRule="auto"/>
        <w:rPr>
          <w:rFonts w:eastAsiaTheme="minorEastAsia"/>
        </w:rPr>
      </w:pPr>
      <w:r w:rsidRPr="005D1433">
        <w:t>L’attribution d’identifiant ORCID de chercheurs : des codes uniques à 16 chiffres qui contribuent à la désambiguïsation des noms tout en assurant la production de métadonnées de publications fiables.</w:t>
      </w:r>
    </w:p>
    <w:p w14:paraId="54654399" w14:textId="77777777" w:rsidR="005D1433" w:rsidRPr="005D1433" w:rsidRDefault="005D1433" w:rsidP="00CF6319">
      <w:pPr>
        <w:pStyle w:val="Paragraphedeliste"/>
        <w:numPr>
          <w:ilvl w:val="0"/>
          <w:numId w:val="38"/>
        </w:numPr>
        <w:spacing w:before="0" w:after="160" w:line="276" w:lineRule="auto"/>
        <w:rPr>
          <w:rFonts w:eastAsiaTheme="minorEastAsia"/>
        </w:rPr>
      </w:pPr>
      <w:r w:rsidRPr="005D1433">
        <w:t>La création de dossiers ORCID liés à l’identifiant ORCID. Ce dossier ORCID référence les activités de recherche du chercheur (publications, financement, formation, emploi) ;</w:t>
      </w:r>
    </w:p>
    <w:p w14:paraId="4BDF3187" w14:textId="77777777" w:rsidR="005D1433" w:rsidRPr="005D1433" w:rsidRDefault="005D1433" w:rsidP="00CF6319">
      <w:pPr>
        <w:pStyle w:val="Paragraphedeliste"/>
        <w:numPr>
          <w:ilvl w:val="0"/>
          <w:numId w:val="38"/>
        </w:numPr>
        <w:spacing w:before="0" w:after="160" w:line="276" w:lineRule="auto"/>
        <w:rPr>
          <w:rFonts w:eastAsiaTheme="minorEastAsia"/>
        </w:rPr>
      </w:pPr>
      <w:r w:rsidRPr="005D1433">
        <w:t>L’échange de données entre organisations (université, éditeur, gouvernements, etc.) grâce à une Infrastructure technologique ouverte (API public et premium).</w:t>
      </w:r>
    </w:p>
    <w:p w14:paraId="4C7BE5ED" w14:textId="77777777" w:rsidR="005D1433" w:rsidRPr="005D1433" w:rsidRDefault="005D1433" w:rsidP="005D1433">
      <w:pPr>
        <w:spacing w:line="276" w:lineRule="auto"/>
      </w:pPr>
      <w:r w:rsidRPr="005D1433">
        <w:t xml:space="preserve">Au Canada, l’adhésion à ORCID est supervisée par le consortium </w:t>
      </w:r>
      <w:hyperlink r:id="rId127">
        <w:r w:rsidRPr="005D1433">
          <w:rPr>
            <w:rStyle w:val="Lienhypertexte"/>
          </w:rPr>
          <w:t>ORCID-CA</w:t>
        </w:r>
      </w:hyperlink>
      <w:r w:rsidRPr="005D1433">
        <w:t xml:space="preserve">. </w:t>
      </w:r>
    </w:p>
    <w:p w14:paraId="4830A5CA" w14:textId="77777777" w:rsidR="005D1433" w:rsidRPr="005D1433" w:rsidRDefault="005D1433" w:rsidP="008A1789">
      <w:pPr>
        <w:pStyle w:val="Titre3-Noir"/>
      </w:pPr>
      <w:bookmarkStart w:id="455" w:name="_Toc73600041"/>
      <w:bookmarkStart w:id="456" w:name="_Toc81979197"/>
      <w:bookmarkStart w:id="457" w:name="_Toc216445556"/>
      <w:r w:rsidRPr="005D1433">
        <w:t>Configuration du Plugiciel ORCID d’OJS</w:t>
      </w:r>
      <w:bookmarkEnd w:id="455"/>
      <w:bookmarkEnd w:id="456"/>
      <w:bookmarkEnd w:id="457"/>
    </w:p>
    <w:p w14:paraId="0D55176B" w14:textId="77777777" w:rsidR="005D1433" w:rsidRPr="005D1433" w:rsidRDefault="005D1433" w:rsidP="005D1433">
      <w:pPr>
        <w:spacing w:line="276" w:lineRule="auto"/>
      </w:pPr>
      <w:r w:rsidRPr="005D1433">
        <w:t xml:space="preserve">Le plugiciel de profil ORCID disponible dans OJS permet : </w:t>
      </w:r>
    </w:p>
    <w:p w14:paraId="14701FF7" w14:textId="77777777" w:rsidR="005D1433" w:rsidRPr="005D1433" w:rsidRDefault="005D1433" w:rsidP="00CF6319">
      <w:pPr>
        <w:pStyle w:val="Paragraphedeliste"/>
        <w:numPr>
          <w:ilvl w:val="0"/>
          <w:numId w:val="39"/>
        </w:numPr>
        <w:spacing w:before="0" w:after="160" w:line="276" w:lineRule="auto"/>
        <w:rPr>
          <w:rFonts w:eastAsiaTheme="minorEastAsia"/>
        </w:rPr>
      </w:pPr>
      <w:r w:rsidRPr="005D1433">
        <w:t>De collecter les identifiants ORCID de vos auteurs : une métadonnée spécifique existe pour les utilisateurs dans OJS. Elle contiendra l’URI ORCID.</w:t>
      </w:r>
    </w:p>
    <w:p w14:paraId="2C871422" w14:textId="77777777" w:rsidR="005D1433" w:rsidRPr="005D1433" w:rsidRDefault="005D1433" w:rsidP="00CF6319">
      <w:pPr>
        <w:pStyle w:val="Paragraphedeliste"/>
        <w:numPr>
          <w:ilvl w:val="0"/>
          <w:numId w:val="39"/>
        </w:numPr>
        <w:spacing w:before="0" w:after="160" w:line="276" w:lineRule="auto"/>
        <w:rPr>
          <w:rFonts w:eastAsiaTheme="minorEastAsia"/>
        </w:rPr>
      </w:pPr>
      <w:r w:rsidRPr="005D1433">
        <w:t>D’afficher, pour les revues qui diffusent leurs numéros avec OJS, l’ORCID des auteurs dans les pages des articles.</w:t>
      </w:r>
    </w:p>
    <w:p w14:paraId="551C282E" w14:textId="77777777" w:rsidR="005D1433" w:rsidRPr="005D1433" w:rsidRDefault="005D1433" w:rsidP="00CF6319">
      <w:pPr>
        <w:pStyle w:val="Paragraphedeliste"/>
        <w:numPr>
          <w:ilvl w:val="0"/>
          <w:numId w:val="39"/>
        </w:numPr>
        <w:spacing w:before="0" w:after="160" w:line="276" w:lineRule="auto"/>
        <w:rPr>
          <w:rFonts w:eastAsiaTheme="minorEastAsia"/>
        </w:rPr>
      </w:pPr>
      <w:r w:rsidRPr="005D1433">
        <w:t>D'envoyer automatiquement la référence des articles publiés dans les dossiers ORCID des auteurs.</w:t>
      </w:r>
    </w:p>
    <w:p w14:paraId="343E3FA8" w14:textId="77777777" w:rsidR="005D1433" w:rsidRPr="005D1433" w:rsidRDefault="005D1433" w:rsidP="005D1433">
      <w:pPr>
        <w:spacing w:before="0" w:after="160" w:line="276" w:lineRule="auto"/>
        <w:rPr>
          <w:rFonts w:eastAsiaTheme="minorEastAsia"/>
        </w:rPr>
      </w:pPr>
      <w:r w:rsidRPr="005D1433">
        <w:t>Pour activer ce plugiciel, communiquez avec la Bibliothèque.</w:t>
      </w:r>
    </w:p>
    <w:p w14:paraId="531CECCB" w14:textId="77777777" w:rsidR="005D1433" w:rsidRPr="005D1433" w:rsidRDefault="005D1433" w:rsidP="005D1433">
      <w:pPr>
        <w:pStyle w:val="Titre4"/>
        <w:spacing w:line="276" w:lineRule="auto"/>
      </w:pPr>
      <w:bookmarkStart w:id="458" w:name="_Toc81979198"/>
      <w:bookmarkStart w:id="459" w:name="_Toc216445557"/>
      <w:bookmarkStart w:id="460" w:name="_Toc224826609"/>
      <w:r w:rsidRPr="005D1433">
        <w:t>Recommandations:</w:t>
      </w:r>
      <w:bookmarkEnd w:id="458"/>
      <w:bookmarkEnd w:id="459"/>
      <w:bookmarkEnd w:id="460"/>
      <w:r w:rsidRPr="005D1433">
        <w:t xml:space="preserve"> </w:t>
      </w:r>
    </w:p>
    <w:p w14:paraId="17B4FCA5" w14:textId="77777777" w:rsidR="005D1433" w:rsidRPr="005D1433" w:rsidRDefault="005D1433" w:rsidP="00CF6319">
      <w:pPr>
        <w:pStyle w:val="Paragraphedeliste"/>
        <w:numPr>
          <w:ilvl w:val="0"/>
          <w:numId w:val="41"/>
        </w:numPr>
        <w:spacing w:before="0" w:after="160" w:line="276" w:lineRule="auto"/>
        <w:rPr>
          <w:rFonts w:eastAsiaTheme="minorEastAsia"/>
        </w:rPr>
      </w:pPr>
      <w:r w:rsidRPr="005D1433">
        <w:t xml:space="preserve">Que vous diffusiez ou non via OJS, si vous utilisez le plugiciel ORCID, il est impératif de valider l’exactitude des métadonnées (titre, auteur, information sur le numéro) avant de publier l’article. Ces vérifications se font à l’étape de Production et de publication. Pour plus de détails sur l’étape de Production et de publication dans consultez la </w:t>
      </w:r>
      <w:hyperlink w:anchor="_Gestion_des_annonces" w:history="1">
        <w:r w:rsidRPr="005D1433">
          <w:rPr>
            <w:rStyle w:val="Lienhypertexte"/>
          </w:rPr>
          <w:t xml:space="preserve">section </w:t>
        </w:r>
        <w:r w:rsidRPr="005D1433">
          <w:rPr>
            <w:rStyle w:val="Lienhypertexte"/>
            <w:i/>
            <w:iCs/>
          </w:rPr>
          <w:t>Production et publication</w:t>
        </w:r>
        <w:r w:rsidRPr="005D1433">
          <w:rPr>
            <w:rStyle w:val="Lienhypertexte"/>
          </w:rPr>
          <w:t xml:space="preserve"> de ce guide</w:t>
        </w:r>
      </w:hyperlink>
      <w:r w:rsidRPr="005D1433">
        <w:t xml:space="preserve">. </w:t>
      </w:r>
    </w:p>
    <w:p w14:paraId="154CF1B4" w14:textId="77777777" w:rsidR="005D1433" w:rsidRPr="005D1433" w:rsidRDefault="005D1433" w:rsidP="00CF6319">
      <w:pPr>
        <w:pStyle w:val="Paragraphedeliste"/>
        <w:numPr>
          <w:ilvl w:val="0"/>
          <w:numId w:val="41"/>
        </w:numPr>
        <w:spacing w:before="0" w:after="160" w:line="276" w:lineRule="auto"/>
        <w:rPr>
          <w:rFonts w:eastAsiaTheme="minorEastAsia"/>
        </w:rPr>
      </w:pPr>
      <w:r w:rsidRPr="005D1433">
        <w:t>À défaut de cette vérification, des données erronées pourraient être transférées dans le dossier ORCID des auteurs.</w:t>
      </w:r>
    </w:p>
    <w:p w14:paraId="43E13CDD" w14:textId="77777777" w:rsidR="005D1433" w:rsidRPr="005D1433" w:rsidRDefault="005D1433" w:rsidP="008A1789">
      <w:pPr>
        <w:pStyle w:val="Titre3-Noir"/>
        <w:rPr>
          <w:rFonts w:eastAsia="MS Gothic"/>
        </w:rPr>
      </w:pPr>
      <w:bookmarkStart w:id="461" w:name="_Toc73600042"/>
      <w:bookmarkStart w:id="462" w:name="_Toc81979199"/>
      <w:bookmarkStart w:id="463" w:name="_Toc216445558"/>
      <w:r w:rsidRPr="005D1433">
        <w:t>Actions requises pour les auteurs</w:t>
      </w:r>
      <w:bookmarkEnd w:id="461"/>
      <w:bookmarkEnd w:id="462"/>
      <w:bookmarkEnd w:id="463"/>
    </w:p>
    <w:p w14:paraId="32E8C626" w14:textId="77777777" w:rsidR="005D1433" w:rsidRPr="005D1433" w:rsidRDefault="005D1433" w:rsidP="005D1433">
      <w:pPr>
        <w:spacing w:line="276" w:lineRule="auto"/>
      </w:pPr>
      <w:r w:rsidRPr="005D1433">
        <w:t>Une fois le plugiciel activé et configuré, seul l’auteur aura la possibilité de lier son dossier ORCID à votre revue. La liaison entre un dossier ORCID et votre revue requiert de la part de l’auteur une opération spécifique, indépendante du processus éditorial.</w:t>
      </w:r>
    </w:p>
    <w:p w14:paraId="27066DCF" w14:textId="77777777" w:rsidR="005D1433" w:rsidRPr="005D1433" w:rsidRDefault="005D1433" w:rsidP="005D1433">
      <w:pPr>
        <w:spacing w:line="276" w:lineRule="auto"/>
      </w:pPr>
      <w:r w:rsidRPr="005D1433">
        <w:t xml:space="preserve">Trois options s’offrent à l’auteur pour effectuer la liaison entre son dossier ORCID et votre revue dans OJS : </w:t>
      </w:r>
    </w:p>
    <w:p w14:paraId="3CAF550C" w14:textId="77777777" w:rsidR="005D1433" w:rsidRPr="005D1433" w:rsidRDefault="005D1433" w:rsidP="00CF6319">
      <w:pPr>
        <w:pStyle w:val="Paragraphedeliste"/>
        <w:numPr>
          <w:ilvl w:val="0"/>
          <w:numId w:val="40"/>
        </w:numPr>
        <w:spacing w:before="0" w:after="160" w:line="276" w:lineRule="auto"/>
        <w:rPr>
          <w:rFonts w:eastAsiaTheme="minorEastAsia"/>
        </w:rPr>
      </w:pPr>
      <w:r w:rsidRPr="005D1433">
        <w:lastRenderedPageBreak/>
        <w:t>Lors de son inscription initiale ;</w:t>
      </w:r>
    </w:p>
    <w:p w14:paraId="2D5E85B4" w14:textId="77777777" w:rsidR="005D1433" w:rsidRPr="005D1433" w:rsidRDefault="005D1433" w:rsidP="00CF6319">
      <w:pPr>
        <w:pStyle w:val="Paragraphedeliste"/>
        <w:numPr>
          <w:ilvl w:val="0"/>
          <w:numId w:val="40"/>
        </w:numPr>
        <w:spacing w:before="0" w:after="160" w:line="276" w:lineRule="auto"/>
        <w:rPr>
          <w:rFonts w:eastAsiaTheme="minorEastAsia"/>
        </w:rPr>
      </w:pPr>
      <w:r w:rsidRPr="005D1433">
        <w:t xml:space="preserve">Dans le profil de l’utilisateur OJS (section </w:t>
      </w:r>
      <w:r w:rsidRPr="005D1433">
        <w:rPr>
          <w:i/>
          <w:iCs/>
        </w:rPr>
        <w:t>Modifier mon profil</w:t>
      </w:r>
      <w:r w:rsidRPr="005D1433">
        <w:t>);</w:t>
      </w:r>
    </w:p>
    <w:p w14:paraId="1E3C03CA" w14:textId="77777777" w:rsidR="005D1433" w:rsidRPr="005D1433" w:rsidRDefault="005D1433" w:rsidP="00CF6319">
      <w:pPr>
        <w:pStyle w:val="Paragraphedeliste"/>
        <w:numPr>
          <w:ilvl w:val="0"/>
          <w:numId w:val="40"/>
        </w:numPr>
        <w:spacing w:before="0" w:after="160" w:line="276" w:lineRule="auto"/>
        <w:rPr>
          <w:rFonts w:eastAsiaTheme="minorEastAsia"/>
        </w:rPr>
      </w:pPr>
      <w:r w:rsidRPr="005D1433">
        <w:t>Par l’entremise d’un courriel spécifique envoyé par OJS. L’envoi de ce courriel peut être fait à différents moments dans le processus : au moment où le rédacteur accepte le manuscrit ou lorsque l’auteur saisit les noms des coauteurs).</w:t>
      </w:r>
    </w:p>
    <w:p w14:paraId="7F6A151A" w14:textId="77777777" w:rsidR="005D1433" w:rsidRPr="005D1433" w:rsidRDefault="005D1433" w:rsidP="00CF6319">
      <w:pPr>
        <w:pStyle w:val="Paragraphedeliste"/>
        <w:numPr>
          <w:ilvl w:val="1"/>
          <w:numId w:val="40"/>
        </w:numPr>
        <w:spacing w:before="0" w:after="160" w:line="276" w:lineRule="auto"/>
      </w:pPr>
      <w:r w:rsidRPr="005D1433">
        <w:t xml:space="preserve">Il existe 2 courriels types pour ORCID: </w:t>
      </w:r>
    </w:p>
    <w:p w14:paraId="23B8738B" w14:textId="77777777" w:rsidR="005D1433" w:rsidRPr="005D1433" w:rsidRDefault="005D1433" w:rsidP="00CF6319">
      <w:pPr>
        <w:pStyle w:val="Paragraphedeliste"/>
        <w:numPr>
          <w:ilvl w:val="2"/>
          <w:numId w:val="40"/>
        </w:numPr>
        <w:spacing w:before="0" w:after="160" w:line="276" w:lineRule="auto"/>
      </w:pPr>
      <w:r w:rsidRPr="005D1433">
        <w:t>Soumission ORCID : pour la liaison des ORCID des coauteurs (ORCID_COLLECT_AUTHOR_ID). Ce courriel sert seulement pour la collecte de l’ORCID, l’ajout aux métadonnées et pour l’affichage.</w:t>
      </w:r>
    </w:p>
    <w:p w14:paraId="763560F4" w14:textId="77777777" w:rsidR="005D1433" w:rsidRPr="005D1433" w:rsidRDefault="005D1433" w:rsidP="00CF6319">
      <w:pPr>
        <w:pStyle w:val="Paragraphedeliste"/>
        <w:numPr>
          <w:ilvl w:val="2"/>
          <w:numId w:val="40"/>
        </w:numPr>
        <w:spacing w:before="0" w:after="160" w:line="276" w:lineRule="auto"/>
        <w:rPr>
          <w:rFonts w:eastAsiaTheme="minorEastAsia"/>
        </w:rPr>
      </w:pPr>
      <w:r w:rsidRPr="005D1433">
        <w:t>Demande d'accès au dossier ORCID: Ce modèle de courriel est utilisé pour demander aux auteurs-es l'accès à leur dossier ORCID (ORCID_REQUEST_AUTHOR_AUTHORIZATION) afin de permettre l’ajout de la référence de l’article dans leur dossier ORCID.</w:t>
      </w:r>
    </w:p>
    <w:p w14:paraId="78D55916" w14:textId="77777777" w:rsidR="005D1433" w:rsidRPr="005D1433" w:rsidRDefault="005D1433" w:rsidP="005D1433">
      <w:pPr>
        <w:spacing w:line="276" w:lineRule="auto"/>
      </w:pPr>
      <w:r w:rsidRPr="005D1433">
        <w:t>Chaque option a la particularité d’afficher un bouton interactif ORCID dans le courriel ou à l’écran.</w:t>
      </w:r>
    </w:p>
    <w:p w14:paraId="2EDD2EE8" w14:textId="2F229DCF" w:rsidR="00EF7BF2" w:rsidRDefault="00951ADE" w:rsidP="00EF7BF2">
      <w:pPr>
        <w:pStyle w:val="Corpsdetexte"/>
        <w:jc w:val="left"/>
        <w:rPr>
          <w:rFonts w:ascii="Overpass" w:hAnsi="Overpass"/>
          <w:sz w:val="21"/>
          <w:szCs w:val="21"/>
        </w:rPr>
      </w:pPr>
      <w:r>
        <w:rPr>
          <w:noProof/>
        </w:rPr>
        <w:drawing>
          <wp:inline distT="0" distB="0" distL="0" distR="0" wp14:anchorId="5E0CCE43" wp14:editId="22B5CC9D">
            <wp:extent cx="4572000" cy="438150"/>
            <wp:effectExtent l="19050" t="19050" r="19050" b="19050"/>
            <wp:docPr id="882234754" name="Picture 882234754" descr="Une image contenant texte, capture d’écran, Police, ligne&#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2234754" name="Picture 882234754" descr="Une image contenant texte, capture d’écran, Police, ligne&#10;&#10;Le contenu généré par l’IA peut être incorrect."/>
                    <pic:cNvPicPr/>
                  </pic:nvPicPr>
                  <pic:blipFill>
                    <a:blip r:embed="rId128">
                      <a:extLst>
                        <a:ext uri="{28A0092B-C50C-407E-A947-70E740481C1C}">
                          <a14:useLocalDpi xmlns:a14="http://schemas.microsoft.com/office/drawing/2010/main" val="0"/>
                        </a:ext>
                      </a:extLst>
                    </a:blip>
                    <a:stretch>
                      <a:fillRect/>
                    </a:stretch>
                  </pic:blipFill>
                  <pic:spPr>
                    <a:xfrm>
                      <a:off x="0" y="0"/>
                      <a:ext cx="4572000" cy="438150"/>
                    </a:xfrm>
                    <a:prstGeom prst="rect">
                      <a:avLst/>
                    </a:prstGeom>
                    <a:ln w="9525">
                      <a:solidFill>
                        <a:schemeClr val="tx1"/>
                      </a:solidFill>
                    </a:ln>
                  </pic:spPr>
                </pic:pic>
              </a:graphicData>
            </a:graphic>
          </wp:inline>
        </w:drawing>
      </w:r>
    </w:p>
    <w:p w14:paraId="5280CE7E" w14:textId="77777777" w:rsidR="00E5619F" w:rsidRDefault="00E5619F" w:rsidP="00E5619F">
      <w:pPr>
        <w:spacing w:line="276" w:lineRule="auto"/>
      </w:pPr>
      <w:r>
        <w:t xml:space="preserve">En cliquant sur le bouton interactif ORCID, l’auteur lancera le processus de liaison et d’autorisation qui se déroule en 2 étapes : </w:t>
      </w:r>
    </w:p>
    <w:p w14:paraId="327E968F" w14:textId="77777777" w:rsidR="00E5619F" w:rsidRDefault="00E5619F" w:rsidP="00E5619F">
      <w:pPr>
        <w:spacing w:line="276" w:lineRule="auto"/>
      </w:pPr>
      <w:r>
        <w:t>1) La connexion à ORCID</w:t>
      </w:r>
    </w:p>
    <w:p w14:paraId="2149AE70" w14:textId="6ADDCADB" w:rsidR="00951ADE" w:rsidRDefault="00374CC2" w:rsidP="00EF7BF2">
      <w:pPr>
        <w:pStyle w:val="Corpsdetexte"/>
        <w:jc w:val="left"/>
        <w:rPr>
          <w:rFonts w:ascii="Overpass" w:hAnsi="Overpass"/>
          <w:sz w:val="21"/>
          <w:szCs w:val="21"/>
        </w:rPr>
      </w:pPr>
      <w:r>
        <w:rPr>
          <w:noProof/>
        </w:rPr>
        <w:drawing>
          <wp:inline distT="0" distB="0" distL="0" distR="0" wp14:anchorId="59BC19E9" wp14:editId="41FF1BF3">
            <wp:extent cx="2366880" cy="3218420"/>
            <wp:effectExtent l="19050" t="19050" r="14605" b="20320"/>
            <wp:docPr id="1079701027" name="Picture 1079701027" descr="Une image contenant texte, capture d’écran, Police, Page web&#10;&#10;Le contenu généré par l’IA peut êtr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9701027" name="Picture 1079701027" descr="Une image contenant texte, capture d’écran, Police, Page web&#10;&#10;Le contenu généré par l’IA peut être incorrect."/>
                    <pic:cNvPicPr/>
                  </pic:nvPicPr>
                  <pic:blipFill>
                    <a:blip r:embed="rId129">
                      <a:extLst>
                        <a:ext uri="{28A0092B-C50C-407E-A947-70E740481C1C}">
                          <a14:useLocalDpi xmlns:a14="http://schemas.microsoft.com/office/drawing/2010/main" val="0"/>
                        </a:ext>
                      </a:extLst>
                    </a:blip>
                    <a:stretch>
                      <a:fillRect/>
                    </a:stretch>
                  </pic:blipFill>
                  <pic:spPr>
                    <a:xfrm>
                      <a:off x="0" y="0"/>
                      <a:ext cx="2374178" cy="3228343"/>
                    </a:xfrm>
                    <a:prstGeom prst="rect">
                      <a:avLst/>
                    </a:prstGeom>
                    <a:ln w="9525">
                      <a:solidFill>
                        <a:schemeClr val="tx1"/>
                      </a:solidFill>
                    </a:ln>
                  </pic:spPr>
                </pic:pic>
              </a:graphicData>
            </a:graphic>
          </wp:inline>
        </w:drawing>
      </w:r>
    </w:p>
    <w:p w14:paraId="35438349" w14:textId="77777777" w:rsidR="004510A8" w:rsidRDefault="004510A8" w:rsidP="004510A8">
      <w:pPr>
        <w:spacing w:line="276" w:lineRule="auto"/>
      </w:pPr>
      <w:r>
        <w:t>2) La confirmation d’autorisation</w:t>
      </w:r>
    </w:p>
    <w:p w14:paraId="7A104AF4" w14:textId="77777777" w:rsidR="004510A8" w:rsidRDefault="004510A8" w:rsidP="004510A8">
      <w:pPr>
        <w:spacing w:line="276" w:lineRule="auto"/>
      </w:pPr>
      <w:r>
        <w:t xml:space="preserve">Le système pour lequel est demandée l’autorisation d’édition porte le nom suivant : </w:t>
      </w:r>
      <w:r w:rsidRPr="308FEC2A">
        <w:rPr>
          <w:i/>
          <w:iCs/>
        </w:rPr>
        <w:t>Open Journals System (OJS) Bibliothèque de l’Université Laval</w:t>
      </w:r>
      <w:r>
        <w:t>.</w:t>
      </w:r>
    </w:p>
    <w:p w14:paraId="588859D8" w14:textId="54A7AA2C" w:rsidR="004510A8" w:rsidRDefault="00AD7384" w:rsidP="004510A8">
      <w:pPr>
        <w:spacing w:line="276" w:lineRule="auto"/>
      </w:pPr>
      <w:r>
        <w:rPr>
          <w:noProof/>
        </w:rPr>
        <w:lastRenderedPageBreak/>
        <w:drawing>
          <wp:inline distT="0" distB="0" distL="0" distR="0" wp14:anchorId="3F382CA1" wp14:editId="691503BD">
            <wp:extent cx="2360594" cy="3029640"/>
            <wp:effectExtent l="19050" t="19050" r="20955" b="18415"/>
            <wp:docPr id="990344422" name="Picture 990344422" descr="Une image contenant text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90344422" name="Image 990344422" descr="Une image contenant texte&#10;&#10;Description générée automatiquement"/>
                    <pic:cNvPicPr/>
                  </pic:nvPicPr>
                  <pic:blipFill>
                    <a:blip r:embed="rId130">
                      <a:extLst>
                        <a:ext uri="{28A0092B-C50C-407E-A947-70E740481C1C}">
                          <a14:useLocalDpi xmlns:a14="http://schemas.microsoft.com/office/drawing/2010/main" val="0"/>
                        </a:ext>
                      </a:extLst>
                    </a:blip>
                    <a:stretch>
                      <a:fillRect/>
                    </a:stretch>
                  </pic:blipFill>
                  <pic:spPr>
                    <a:xfrm>
                      <a:off x="0" y="0"/>
                      <a:ext cx="2360594" cy="3029640"/>
                    </a:xfrm>
                    <a:prstGeom prst="rect">
                      <a:avLst/>
                    </a:prstGeom>
                    <a:ln w="9525">
                      <a:solidFill>
                        <a:schemeClr val="tx1"/>
                      </a:solidFill>
                    </a:ln>
                  </pic:spPr>
                </pic:pic>
              </a:graphicData>
            </a:graphic>
          </wp:inline>
        </w:drawing>
      </w:r>
    </w:p>
    <w:p w14:paraId="0367ED7D" w14:textId="77777777" w:rsidR="00C82A46" w:rsidRDefault="00C82A46" w:rsidP="00C82A46">
      <w:pPr>
        <w:pStyle w:val="Titre3-Noir"/>
        <w:spacing w:line="276" w:lineRule="auto"/>
        <w:rPr>
          <w:rFonts w:ascii="Calibri Light" w:eastAsia="MS Gothic" w:hAnsi="Calibri Light"/>
        </w:rPr>
      </w:pPr>
      <w:bookmarkStart w:id="464" w:name="_Toc73600043"/>
      <w:bookmarkStart w:id="465" w:name="_Toc81979200"/>
      <w:bookmarkStart w:id="466" w:name="_Toc216445559"/>
      <w:r>
        <w:t>Effets des autorisations accordées par l’auteur</w:t>
      </w:r>
      <w:bookmarkEnd w:id="464"/>
      <w:bookmarkEnd w:id="465"/>
      <w:bookmarkEnd w:id="466"/>
    </w:p>
    <w:p w14:paraId="450E7C1F" w14:textId="77777777" w:rsidR="00C82A46" w:rsidRDefault="00C82A46" w:rsidP="00C82A46">
      <w:pPr>
        <w:spacing w:line="276" w:lineRule="auto"/>
      </w:pPr>
      <w:r>
        <w:t>Une fois la liaison effectuée et l’autorisation accordée par l’auteur, l’un des premiers changements sera l’ajout de l’ORCID ID dans le compte de l’utilisateur dans OJS tel qu’illustré ci-dessous.</w:t>
      </w:r>
    </w:p>
    <w:p w14:paraId="5ED2B81E" w14:textId="5A9A82C8" w:rsidR="00AD7384" w:rsidRDefault="00A01ABA" w:rsidP="004510A8">
      <w:pPr>
        <w:spacing w:line="276" w:lineRule="auto"/>
      </w:pPr>
      <w:r>
        <w:rPr>
          <w:noProof/>
        </w:rPr>
        <w:drawing>
          <wp:inline distT="0" distB="0" distL="0" distR="0" wp14:anchorId="74980BE5" wp14:editId="53FA6FEE">
            <wp:extent cx="4324350" cy="3126145"/>
            <wp:effectExtent l="19050" t="19050" r="19050" b="17145"/>
            <wp:docPr id="373993293" name="Picture 373993293" descr="Une image contenant texte&#10;&#10;Description générée automatiqu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3993293" name="Image 373993293" descr="Une image contenant texte&#10;&#10;Description générée automatiquement"/>
                    <pic:cNvPicPr/>
                  </pic:nvPicPr>
                  <pic:blipFill>
                    <a:blip r:embed="rId131">
                      <a:extLst>
                        <a:ext uri="{28A0092B-C50C-407E-A947-70E740481C1C}">
                          <a14:useLocalDpi xmlns:a14="http://schemas.microsoft.com/office/drawing/2010/main" val="0"/>
                        </a:ext>
                      </a:extLst>
                    </a:blip>
                    <a:stretch>
                      <a:fillRect/>
                    </a:stretch>
                  </pic:blipFill>
                  <pic:spPr>
                    <a:xfrm>
                      <a:off x="0" y="0"/>
                      <a:ext cx="4335158" cy="3133958"/>
                    </a:xfrm>
                    <a:prstGeom prst="rect">
                      <a:avLst/>
                    </a:prstGeom>
                    <a:ln w="9525">
                      <a:solidFill>
                        <a:schemeClr val="tx1"/>
                      </a:solidFill>
                    </a:ln>
                  </pic:spPr>
                </pic:pic>
              </a:graphicData>
            </a:graphic>
          </wp:inline>
        </w:drawing>
      </w:r>
    </w:p>
    <w:p w14:paraId="635DBBBA" w14:textId="77777777" w:rsidR="00721BBA" w:rsidRDefault="00721BBA" w:rsidP="00721BBA">
      <w:pPr>
        <w:spacing w:line="276" w:lineRule="auto"/>
      </w:pPr>
      <w:r>
        <w:t>Les autres changements seront effectifs lors de la publication des articles et numéros :</w:t>
      </w:r>
    </w:p>
    <w:p w14:paraId="1DF7A9C3" w14:textId="77777777" w:rsidR="00721BBA" w:rsidRDefault="00721BBA" w:rsidP="00CF6319">
      <w:pPr>
        <w:pStyle w:val="Paragraphedeliste"/>
        <w:numPr>
          <w:ilvl w:val="0"/>
          <w:numId w:val="42"/>
        </w:numPr>
        <w:spacing w:before="0" w:after="160" w:line="276" w:lineRule="auto"/>
        <w:rPr>
          <w:rFonts w:eastAsiaTheme="minorEastAsia"/>
        </w:rPr>
      </w:pPr>
      <w:r>
        <w:t xml:space="preserve">Si l’article est publié, la référence de l’article sera envoyée dans le dossier ORCID de l’auteur. </w:t>
      </w:r>
    </w:p>
    <w:p w14:paraId="4138537D" w14:textId="7A7D51E1" w:rsidR="00721BBA" w:rsidRDefault="00721BBA" w:rsidP="00CF6319">
      <w:pPr>
        <w:pStyle w:val="Paragraphedeliste"/>
        <w:numPr>
          <w:ilvl w:val="0"/>
          <w:numId w:val="42"/>
        </w:numPr>
        <w:spacing w:before="0" w:after="160" w:line="276" w:lineRule="auto"/>
      </w:pPr>
      <w:r>
        <w:t>Si votre revue diffuse ses numéros sur OJS, l’identifiant ORCID sera affiché sur la page des métadonnées.</w:t>
      </w:r>
      <w:r>
        <w:br w:type="page"/>
      </w:r>
    </w:p>
    <w:bookmarkEnd w:id="8"/>
    <w:p w14:paraId="5876406B" w14:textId="5BED15E7" w:rsidR="0083152B" w:rsidRDefault="00114DCB" w:rsidP="003C1DAC">
      <w:pPr>
        <w:pStyle w:val="Titre2-Rouge"/>
      </w:pPr>
      <w:r w:rsidRPr="00114DCB">
        <w:lastRenderedPageBreak/>
        <w:t>Joindre l’équipe de soutien aux revues savantes</w:t>
      </w:r>
    </w:p>
    <w:p w14:paraId="73163E9C" w14:textId="77777777" w:rsidR="00EA650B" w:rsidRPr="00913B70" w:rsidRDefault="00EA650B" w:rsidP="00EA650B">
      <w:r w:rsidRPr="00913B70">
        <w:t xml:space="preserve">Pour toute question supplémentaire, vous pouvez nous rejoindre à </w:t>
      </w:r>
      <w:r>
        <w:t>partir de</w:t>
      </w:r>
      <w:r w:rsidRPr="00913B70">
        <w:t xml:space="preserve"> l</w:t>
      </w:r>
      <w:r>
        <w:t xml:space="preserve">’adresse </w:t>
      </w:r>
      <w:r w:rsidRPr="00913B70">
        <w:t>suivante :</w:t>
      </w:r>
    </w:p>
    <w:p w14:paraId="6B3F338A" w14:textId="109A7110" w:rsidR="00114DCB" w:rsidRPr="00114DCB" w:rsidRDefault="00EA650B" w:rsidP="00EA650B">
      <w:pPr>
        <w:ind w:firstLine="360"/>
      </w:pPr>
      <w:r w:rsidRPr="00913B70">
        <w:rPr>
          <w:noProof/>
        </w:rPr>
        <w:drawing>
          <wp:inline distT="0" distB="0" distL="0" distR="0" wp14:anchorId="65FF06D9" wp14:editId="03B694FE">
            <wp:extent cx="180975" cy="180975"/>
            <wp:effectExtent l="0" t="0" r="9525" b="9525"/>
            <wp:docPr id="737509785" name="Graphique 3" descr="Enveloppe avec un remplissage un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7509785" name="Graphique 737509785" descr="Enveloppe avec un remplissage uni"/>
                    <pic:cNvPicPr/>
                  </pic:nvPicPr>
                  <pic:blipFill>
                    <a:blip r:embed="rId132">
                      <a:extLst>
                        <a:ext uri="{96DAC541-7B7A-43D3-8B79-37D633B846F1}">
                          <asvg:svgBlip xmlns:asvg="http://schemas.microsoft.com/office/drawing/2016/SVG/main" r:embed="rId133"/>
                        </a:ext>
                      </a:extLst>
                    </a:blip>
                    <a:stretch>
                      <a:fillRect/>
                    </a:stretch>
                  </pic:blipFill>
                  <pic:spPr>
                    <a:xfrm>
                      <a:off x="0" y="0"/>
                      <a:ext cx="180975" cy="180975"/>
                    </a:xfrm>
                    <a:prstGeom prst="rect">
                      <a:avLst/>
                    </a:prstGeom>
                  </pic:spPr>
                </pic:pic>
              </a:graphicData>
            </a:graphic>
          </wp:inline>
        </w:drawing>
      </w:r>
      <w:r w:rsidRPr="00913B70">
        <w:t xml:space="preserve"> soutien.revues@bibl.ulaval.ca</w:t>
      </w:r>
    </w:p>
    <w:sectPr w:rsidR="00114DCB" w:rsidRPr="00114DCB" w:rsidSect="00283793">
      <w:footerReference w:type="first" r:id="rId134"/>
      <w:pgSz w:w="12240" w:h="15840"/>
      <w:pgMar w:top="1418" w:right="1418" w:bottom="1418" w:left="1418" w:header="709" w:footer="709" w:gutter="0"/>
      <w:cols w:space="708"/>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0388D0A" w14:textId="77777777" w:rsidR="00671973" w:rsidRDefault="00671973" w:rsidP="00CE7A80">
      <w:r>
        <w:separator/>
      </w:r>
    </w:p>
  </w:endnote>
  <w:endnote w:type="continuationSeparator" w:id="0">
    <w:p w14:paraId="25ED39F0" w14:textId="77777777" w:rsidR="00671973" w:rsidRDefault="00671973" w:rsidP="00CE7A8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inion Pro Med">
    <w:altName w:val="Cambria"/>
    <w:panose1 w:val="00000000000000000000"/>
    <w:charset w:val="00"/>
    <w:family w:val="roman"/>
    <w:notTrueType/>
    <w:pitch w:val="variable"/>
    <w:sig w:usb0="60000287" w:usb1="00000001" w:usb2="00000000" w:usb3="00000000" w:csb0="0000019F" w:csb1="00000000"/>
  </w:font>
  <w:font w:name="Arial">
    <w:panose1 w:val="020B0604020202020204"/>
    <w:charset w:val="00"/>
    <w:family w:val="swiss"/>
    <w:pitch w:val="variable"/>
    <w:sig w:usb0="E0002EFF" w:usb1="C000785B" w:usb2="00000009" w:usb3="00000000" w:csb0="000001FF" w:csb1="00000000"/>
  </w:font>
  <w:font w:name="Overpass">
    <w:panose1 w:val="00000500000000000000"/>
    <w:charset w:val="00"/>
    <w:family w:val="auto"/>
    <w:pitch w:val="variable"/>
    <w:sig w:usb0="00000003" w:usb1="00000020" w:usb2="00000000" w:usb3="00000000" w:csb0="00000197" w:csb1="00000000"/>
  </w:font>
  <w:font w:name="Calibri Light">
    <w:panose1 w:val="020F0302020204030204"/>
    <w:charset w:val="00"/>
    <w:family w:val="swiss"/>
    <w:pitch w:val="variable"/>
    <w:sig w:usb0="E4002EFF" w:usb1="C200247B" w:usb2="00000009" w:usb3="00000000" w:csb0="000001FF" w:csb1="00000000"/>
  </w:font>
  <w:font w:name="Overpass ExtraBold">
    <w:panose1 w:val="00000900000000000000"/>
    <w:charset w:val="00"/>
    <w:family w:val="auto"/>
    <w:pitch w:val="variable"/>
    <w:sig w:usb0="00000007" w:usb1="00000020" w:usb2="00000000" w:usb3="00000000" w:csb0="00000093" w:csb1="00000000"/>
  </w:font>
  <w:font w:name="Overpass SemiBold">
    <w:panose1 w:val="00000700000000000000"/>
    <w:charset w:val="00"/>
    <w:family w:val="auto"/>
    <w:pitch w:val="variable"/>
    <w:sig w:usb0="00000007" w:usb1="00000020" w:usb2="00000000" w:usb3="00000000" w:csb0="00000093" w:csb1="00000000"/>
  </w:font>
  <w:font w:name="Overpass ExtraLight">
    <w:panose1 w:val="00000300000000000000"/>
    <w:charset w:val="00"/>
    <w:family w:val="auto"/>
    <w:pitch w:val="variable"/>
    <w:sig w:usb0="00000007" w:usb1="00000020" w:usb2="00000000" w:usb3="00000000" w:csb0="00000093" w:csb1="00000000"/>
  </w:font>
  <w:font w:name="Overpass Light">
    <w:panose1 w:val="00000400000000000000"/>
    <w:charset w:val="00"/>
    <w:family w:val="auto"/>
    <w:pitch w:val="variable"/>
    <w:sig w:usb0="00000007" w:usb1="00000020" w:usb2="00000000" w:usb3="00000000" w:csb0="00000093" w:csb1="00000000"/>
  </w:font>
  <w:font w:name="Segoe UI">
    <w:panose1 w:val="020B0502040204020203"/>
    <w:charset w:val="00"/>
    <w:family w:val="swiss"/>
    <w:pitch w:val="variable"/>
    <w:sig w:usb0="E4002EFF" w:usb1="C000E47F" w:usb2="00000009" w:usb3="00000000" w:csb0="000001FF" w:csb1="00000000"/>
  </w:font>
  <w:font w:name="Source Sans Pro">
    <w:charset w:val="00"/>
    <w:family w:val="swiss"/>
    <w:pitch w:val="variable"/>
    <w:sig w:usb0="600002F7" w:usb1="02000001" w:usb2="00000000" w:usb3="00000000" w:csb0="0000019F" w:csb1="00000000"/>
  </w:font>
  <w:font w:name="ArialMT">
    <w:altName w:val="Arial"/>
    <w:panose1 w:val="00000000000000000000"/>
    <w:charset w:val="00"/>
    <w:family w:val="auto"/>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CF5320" w14:textId="2AA8C086" w:rsidR="00283793" w:rsidRPr="0037796B" w:rsidRDefault="00283793" w:rsidP="00CE7A80">
    <w:pPr>
      <w:pStyle w:val="Pieddepage"/>
    </w:pPr>
    <w:r>
      <w:rPr>
        <w:noProof/>
      </w:rPr>
      <w:drawing>
        <wp:inline distT="0" distB="0" distL="0" distR="0" wp14:anchorId="5CB4D72D" wp14:editId="21A5FFA1">
          <wp:extent cx="7772400" cy="1423416"/>
          <wp:effectExtent l="0" t="0" r="0" b="5715"/>
          <wp:docPr id="13" name="Imag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 name="Bande_identitaire_Word.jpg"/>
                  <pic:cNvPicPr/>
                </pic:nvPicPr>
                <pic:blipFill>
                  <a:blip r:embed="rId1">
                    <a:extLst>
                      <a:ext uri="{28A0092B-C50C-407E-A947-70E740481C1C}">
                        <a14:useLocalDpi xmlns:a14="http://schemas.microsoft.com/office/drawing/2010/main" val="0"/>
                      </a:ext>
                    </a:extLst>
                  </a:blip>
                  <a:stretch>
                    <a:fillRect/>
                  </a:stretch>
                </pic:blipFill>
                <pic:spPr>
                  <a:xfrm>
                    <a:off x="0" y="0"/>
                    <a:ext cx="7772400" cy="1423416"/>
                  </a:xfrm>
                  <a:prstGeom prst="rect">
                    <a:avLst/>
                  </a:prstGeom>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02357262"/>
      <w:docPartObj>
        <w:docPartGallery w:val="Page Numbers (Bottom of Page)"/>
        <w:docPartUnique/>
      </w:docPartObj>
    </w:sdtPr>
    <w:sdtEndPr/>
    <w:sdtContent>
      <w:sdt>
        <w:sdtPr>
          <w:id w:val="-1241942967"/>
          <w:docPartObj>
            <w:docPartGallery w:val="Page Numbers (Top of Page)"/>
            <w:docPartUnique/>
          </w:docPartObj>
        </w:sdtPr>
        <w:sdtEndPr/>
        <w:sdtContent>
          <w:p w14:paraId="3FBD19C8" w14:textId="7BA3BD99" w:rsidR="0007277D" w:rsidRPr="00BC3D42" w:rsidRDefault="009D32F0" w:rsidP="000162A7">
            <w:pPr>
              <w:pStyle w:val="Piedpage"/>
              <w:tabs>
                <w:tab w:val="right" w:pos="9356"/>
              </w:tabs>
            </w:pPr>
            <w:r w:rsidRPr="00436AD8">
              <w:rPr>
                <w:noProof/>
              </w:rPr>
              <w:drawing>
                <wp:anchor distT="0" distB="0" distL="114300" distR="114300" simplePos="0" relativeHeight="251664382" behindDoc="0" locked="0" layoutInCell="1" allowOverlap="1" wp14:anchorId="72EC6169" wp14:editId="52C09F56">
                  <wp:simplePos x="0" y="0"/>
                  <wp:positionH relativeFrom="margin">
                    <wp:posOffset>0</wp:posOffset>
                  </wp:positionH>
                  <wp:positionV relativeFrom="paragraph">
                    <wp:posOffset>75565</wp:posOffset>
                  </wp:positionV>
                  <wp:extent cx="716400" cy="252000"/>
                  <wp:effectExtent l="0" t="0" r="7620" b="0"/>
                  <wp:wrapSquare wrapText="bothSides"/>
                  <wp:docPr id="2091160750" name="Image 2091160750" descr="Une image contenant symbole, capture d’écran, boule de billard&#10;&#10;Description générée automatiquement">
                    <a:extLst xmlns:a="http://schemas.openxmlformats.org/drawingml/2006/main">
                      <a:ext uri="{FF2B5EF4-FFF2-40B4-BE49-F238E27FC236}">
                        <a16:creationId xmlns:a16="http://schemas.microsoft.com/office/drawing/2014/main" id="{CB8A86E2-CA22-9A2A-EF16-82807D27FC7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 1" descr="Une image contenant symbole, capture d’écran, boule de billard&#10;&#10;Description générée automatiquement">
                            <a:extLst>
                              <a:ext uri="{FF2B5EF4-FFF2-40B4-BE49-F238E27FC236}">
                                <a16:creationId xmlns:a16="http://schemas.microsoft.com/office/drawing/2014/main" id="{CB8A86E2-CA22-9A2A-EF16-82807D27FC74}"/>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16400" cy="252000"/>
                          </a:xfrm>
                          <a:prstGeom prst="rect">
                            <a:avLst/>
                          </a:prstGeom>
                          <a:noFill/>
                        </pic:spPr>
                      </pic:pic>
                    </a:graphicData>
                  </a:graphic>
                  <wp14:sizeRelH relativeFrom="page">
                    <wp14:pctWidth>0</wp14:pctWidth>
                  </wp14:sizeRelH>
                  <wp14:sizeRelV relativeFrom="page">
                    <wp14:pctHeight>0</wp14:pctHeight>
                  </wp14:sizeRelV>
                </wp:anchor>
              </w:drawing>
            </w:r>
            <w:sdt>
              <w:sdtPr>
                <w:id w:val="-1718658295"/>
                <w:docPartObj>
                  <w:docPartGallery w:val="Page Numbers (Top of Page)"/>
                  <w:docPartUnique/>
                </w:docPartObj>
              </w:sdtPr>
              <w:sdtEndPr/>
              <w:sdtContent>
                <w:r w:rsidR="00326FC7">
                  <w:t>Guide du rédacteur</w:t>
                </w:r>
              </w:sdtContent>
            </w:sdt>
            <w:r w:rsidRPr="00436AD8">
              <w:t xml:space="preserve"> </w:t>
            </w:r>
            <w:r>
              <w:tab/>
            </w:r>
            <w:r w:rsidRPr="000F555D">
              <w:rPr>
                <w:b/>
              </w:rPr>
              <w:fldChar w:fldCharType="begin"/>
            </w:r>
            <w:r w:rsidRPr="000F555D">
              <w:rPr>
                <w:b/>
              </w:rPr>
              <w:instrText>PAGE   \* MERGEFORMAT</w:instrText>
            </w:r>
            <w:r w:rsidRPr="000F555D">
              <w:rPr>
                <w:b/>
              </w:rPr>
              <w:fldChar w:fldCharType="separate"/>
            </w:r>
            <w:r>
              <w:rPr>
                <w:b/>
              </w:rPr>
              <w:t>2</w:t>
            </w:r>
            <w:r w:rsidRPr="000F555D">
              <w:rPr>
                <w:b/>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086E07" w14:textId="737E6526" w:rsidR="0007277D" w:rsidRDefault="00762E32" w:rsidP="000162A7">
    <w:pPr>
      <w:pStyle w:val="Piedpage"/>
      <w:tabs>
        <w:tab w:val="right" w:pos="9356"/>
      </w:tabs>
    </w:pPr>
    <w:r w:rsidRPr="00436AD8">
      <w:rPr>
        <w:noProof/>
      </w:rPr>
      <w:drawing>
        <wp:anchor distT="0" distB="0" distL="114300" distR="114300" simplePos="0" relativeHeight="251674112" behindDoc="0" locked="0" layoutInCell="1" allowOverlap="1" wp14:anchorId="52555C36" wp14:editId="21239026">
          <wp:simplePos x="0" y="0"/>
          <wp:positionH relativeFrom="margin">
            <wp:posOffset>-635</wp:posOffset>
          </wp:positionH>
          <wp:positionV relativeFrom="paragraph">
            <wp:posOffset>75870</wp:posOffset>
          </wp:positionV>
          <wp:extent cx="716280" cy="250825"/>
          <wp:effectExtent l="0" t="0" r="7620" b="0"/>
          <wp:wrapSquare wrapText="bothSides"/>
          <wp:docPr id="440477518" name="Image 440477518" descr="Une image contenant symbole, capture d’écran, boule de billard&#10;&#10;Description générée automatiquement">
            <a:extLst xmlns:a="http://schemas.openxmlformats.org/drawingml/2006/main">
              <a:ext uri="{FF2B5EF4-FFF2-40B4-BE49-F238E27FC236}">
                <a16:creationId xmlns:a16="http://schemas.microsoft.com/office/drawing/2014/main" id="{CB8A86E2-CA22-9A2A-EF16-82807D27FC7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age 1" descr="Une image contenant symbole, capture d’écran, boule de billard&#10;&#10;Description générée automatiquement">
                    <a:extLst>
                      <a:ext uri="{FF2B5EF4-FFF2-40B4-BE49-F238E27FC236}">
                        <a16:creationId xmlns:a16="http://schemas.microsoft.com/office/drawing/2014/main" id="{CB8A86E2-CA22-9A2A-EF16-82807D27FC74}"/>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16280" cy="250825"/>
                  </a:xfrm>
                  <a:prstGeom prst="rect">
                    <a:avLst/>
                  </a:prstGeom>
                  <a:noFill/>
                </pic:spPr>
              </pic:pic>
            </a:graphicData>
          </a:graphic>
          <wp14:sizeRelH relativeFrom="page">
            <wp14:pctWidth>0</wp14:pctWidth>
          </wp14:sizeRelH>
          <wp14:sizeRelV relativeFrom="page">
            <wp14:pctHeight>0</wp14:pctHeight>
          </wp14:sizeRelV>
        </wp:anchor>
      </w:drawing>
    </w:r>
    <w:sdt>
      <w:sdtPr>
        <w:id w:val="-434522430"/>
        <w:docPartObj>
          <w:docPartGallery w:val="Page Numbers (Top of Page)"/>
          <w:docPartUnique/>
        </w:docPartObj>
      </w:sdtPr>
      <w:sdtEndPr/>
      <w:sdtContent>
        <w:r w:rsidR="00326FC7">
          <w:t>Guide du rédacteur</w:t>
        </w:r>
      </w:sdtContent>
    </w:sdt>
    <w:r w:rsidR="00AE2B49" w:rsidRPr="00436AD8">
      <w:t xml:space="preserve"> </w:t>
    </w:r>
    <w:r w:rsidR="000162A7">
      <w:tab/>
    </w:r>
    <w:r w:rsidR="000F555D" w:rsidRPr="000F555D">
      <w:rPr>
        <w:b/>
      </w:rPr>
      <w:fldChar w:fldCharType="begin"/>
    </w:r>
    <w:r w:rsidR="000F555D" w:rsidRPr="000F555D">
      <w:rPr>
        <w:b/>
      </w:rPr>
      <w:instrText>PAGE   \* MERGEFORMAT</w:instrText>
    </w:r>
    <w:r w:rsidR="000F555D" w:rsidRPr="000F555D">
      <w:rPr>
        <w:b/>
      </w:rPr>
      <w:fldChar w:fldCharType="separate"/>
    </w:r>
    <w:r w:rsidR="000F555D" w:rsidRPr="000F555D">
      <w:rPr>
        <w:b/>
        <w:lang w:val="fr-FR"/>
      </w:rPr>
      <w:t>1</w:t>
    </w:r>
    <w:r w:rsidR="000F555D" w:rsidRPr="000F555D">
      <w:rPr>
        <w:b/>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C2157F" w14:textId="77777777" w:rsidR="00EA0E09" w:rsidRPr="009B3F03" w:rsidRDefault="00EA0E09" w:rsidP="00CE7A80">
    <w:pPr>
      <w:pStyle w:val="Pieddepag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A8D6F58" w14:textId="77777777" w:rsidR="00671973" w:rsidRDefault="00671973" w:rsidP="00CE7A80">
      <w:r>
        <w:separator/>
      </w:r>
    </w:p>
  </w:footnote>
  <w:footnote w:type="continuationSeparator" w:id="0">
    <w:p w14:paraId="52F3E588" w14:textId="77777777" w:rsidR="00671973" w:rsidRDefault="00671973" w:rsidP="00CE7A80">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90B9BF" w14:textId="28CE4391" w:rsidR="00283793" w:rsidRPr="002A3DB8" w:rsidRDefault="00793314" w:rsidP="00DB2A16">
    <w:pPr>
      <w:pStyle w:val="En-tte"/>
      <w:pBdr>
        <w:bottom w:val="none" w:sz="0" w:space="0" w:color="auto"/>
      </w:pBdr>
    </w:pPr>
    <w:r>
      <w:rPr>
        <w:noProof/>
      </w:rPr>
      <w:drawing>
        <wp:anchor distT="0" distB="0" distL="114300" distR="114300" simplePos="0" relativeHeight="251661310" behindDoc="0" locked="0" layoutInCell="1" allowOverlap="1" wp14:anchorId="28961DBB" wp14:editId="31E10218">
          <wp:simplePos x="0" y="0"/>
          <wp:positionH relativeFrom="page">
            <wp:posOffset>0</wp:posOffset>
          </wp:positionH>
          <wp:positionV relativeFrom="page">
            <wp:posOffset>-95098</wp:posOffset>
          </wp:positionV>
          <wp:extent cx="7772400" cy="8641080"/>
          <wp:effectExtent l="0" t="0" r="0" b="7620"/>
          <wp:wrapSquare wrapText="bothSides"/>
          <wp:docPr id="12" name="Imag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Image 12"/>
                  <pic:cNvPicPr/>
                </pic:nvPicPr>
                <pic:blipFill>
                  <a:blip r:embed="rId1">
                    <a:extLst>
                      <a:ext uri="{28A0092B-C50C-407E-A947-70E740481C1C}">
                        <a14:useLocalDpi xmlns:a14="http://schemas.microsoft.com/office/drawing/2010/main" val="0"/>
                      </a:ext>
                    </a:extLst>
                  </a:blip>
                  <a:stretch>
                    <a:fillRect/>
                  </a:stretch>
                </pic:blipFill>
                <pic:spPr>
                  <a:xfrm>
                    <a:off x="0" y="0"/>
                    <a:ext cx="7772400" cy="864108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D2DFD7" w14:textId="3F8DFB5A" w:rsidR="00283793" w:rsidRPr="0007277D" w:rsidRDefault="00326FC7" w:rsidP="00CE7A80">
    <w:pPr>
      <w:pStyle w:val="En-tte"/>
    </w:pPr>
    <w:r>
      <w:t>OJS 3.5</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CF7736" w14:textId="253615CF" w:rsidR="00326FC7" w:rsidRPr="000162A7" w:rsidRDefault="00326FC7" w:rsidP="000162A7">
    <w:pPr>
      <w:pStyle w:val="En-tte"/>
    </w:pPr>
    <w:r>
      <w:t>OJS 3.5</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A087931"/>
    <w:multiLevelType w:val="hybridMultilevel"/>
    <w:tmpl w:val="6FE40892"/>
    <w:lvl w:ilvl="0" w:tplc="B5505C8A">
      <w:start w:val="1"/>
      <w:numFmt w:val="bullet"/>
      <w:lvlText w:val=""/>
      <w:lvlJc w:val="left"/>
      <w:pPr>
        <w:ind w:left="720" w:hanging="360"/>
      </w:pPr>
      <w:rPr>
        <w:rFonts w:ascii="Symbol" w:hAnsi="Symbol" w:hint="default"/>
        <w:sz w:val="19"/>
      </w:rPr>
    </w:lvl>
    <w:lvl w:ilvl="1" w:tplc="0C0C0019" w:tentative="1">
      <w:start w:val="1"/>
      <w:numFmt w:val="lowerLetter"/>
      <w:lvlText w:val="%2."/>
      <w:lvlJc w:val="left"/>
      <w:pPr>
        <w:ind w:left="1440" w:hanging="360"/>
      </w:pPr>
    </w:lvl>
    <w:lvl w:ilvl="2" w:tplc="0C0C001B" w:tentative="1">
      <w:start w:val="1"/>
      <w:numFmt w:val="lowerRoman"/>
      <w:lvlText w:val="%3."/>
      <w:lvlJc w:val="right"/>
      <w:pPr>
        <w:ind w:left="2160" w:hanging="180"/>
      </w:pPr>
    </w:lvl>
    <w:lvl w:ilvl="3" w:tplc="0C0C000F" w:tentative="1">
      <w:start w:val="1"/>
      <w:numFmt w:val="decimal"/>
      <w:lvlText w:val="%4."/>
      <w:lvlJc w:val="left"/>
      <w:pPr>
        <w:ind w:left="2880" w:hanging="360"/>
      </w:pPr>
    </w:lvl>
    <w:lvl w:ilvl="4" w:tplc="0C0C0019" w:tentative="1">
      <w:start w:val="1"/>
      <w:numFmt w:val="lowerLetter"/>
      <w:lvlText w:val="%5."/>
      <w:lvlJc w:val="left"/>
      <w:pPr>
        <w:ind w:left="3600" w:hanging="360"/>
      </w:pPr>
    </w:lvl>
    <w:lvl w:ilvl="5" w:tplc="0C0C001B" w:tentative="1">
      <w:start w:val="1"/>
      <w:numFmt w:val="lowerRoman"/>
      <w:lvlText w:val="%6."/>
      <w:lvlJc w:val="right"/>
      <w:pPr>
        <w:ind w:left="4320" w:hanging="180"/>
      </w:pPr>
    </w:lvl>
    <w:lvl w:ilvl="6" w:tplc="0C0C000F" w:tentative="1">
      <w:start w:val="1"/>
      <w:numFmt w:val="decimal"/>
      <w:lvlText w:val="%7."/>
      <w:lvlJc w:val="left"/>
      <w:pPr>
        <w:ind w:left="5040" w:hanging="360"/>
      </w:pPr>
    </w:lvl>
    <w:lvl w:ilvl="7" w:tplc="0C0C0019" w:tentative="1">
      <w:start w:val="1"/>
      <w:numFmt w:val="lowerLetter"/>
      <w:lvlText w:val="%8."/>
      <w:lvlJc w:val="left"/>
      <w:pPr>
        <w:ind w:left="5760" w:hanging="360"/>
      </w:pPr>
    </w:lvl>
    <w:lvl w:ilvl="8" w:tplc="0C0C001B" w:tentative="1">
      <w:start w:val="1"/>
      <w:numFmt w:val="lowerRoman"/>
      <w:lvlText w:val="%9."/>
      <w:lvlJc w:val="right"/>
      <w:pPr>
        <w:ind w:left="6480" w:hanging="180"/>
      </w:pPr>
    </w:lvl>
  </w:abstractNum>
  <w:abstractNum w:abstractNumId="1" w15:restartNumberingAfterBreak="0">
    <w:nsid w:val="1210231D"/>
    <w:multiLevelType w:val="hybridMultilevel"/>
    <w:tmpl w:val="8DCC53D2"/>
    <w:lvl w:ilvl="0" w:tplc="0C0C0001">
      <w:start w:val="1"/>
      <w:numFmt w:val="bullet"/>
      <w:lvlText w:val=""/>
      <w:lvlJc w:val="left"/>
      <w:pPr>
        <w:ind w:left="1080" w:hanging="360"/>
      </w:pPr>
      <w:rPr>
        <w:rFonts w:ascii="Symbol" w:hAnsi="Symbol" w:hint="default"/>
      </w:rPr>
    </w:lvl>
    <w:lvl w:ilvl="1" w:tplc="0C0C0003" w:tentative="1">
      <w:start w:val="1"/>
      <w:numFmt w:val="bullet"/>
      <w:lvlText w:val="o"/>
      <w:lvlJc w:val="left"/>
      <w:pPr>
        <w:ind w:left="1800" w:hanging="360"/>
      </w:pPr>
      <w:rPr>
        <w:rFonts w:ascii="Courier New" w:hAnsi="Courier New" w:cs="Courier New" w:hint="default"/>
      </w:rPr>
    </w:lvl>
    <w:lvl w:ilvl="2" w:tplc="0C0C0005" w:tentative="1">
      <w:start w:val="1"/>
      <w:numFmt w:val="bullet"/>
      <w:lvlText w:val=""/>
      <w:lvlJc w:val="left"/>
      <w:pPr>
        <w:ind w:left="2520" w:hanging="360"/>
      </w:pPr>
      <w:rPr>
        <w:rFonts w:ascii="Wingdings" w:hAnsi="Wingdings" w:hint="default"/>
      </w:rPr>
    </w:lvl>
    <w:lvl w:ilvl="3" w:tplc="0C0C0001" w:tentative="1">
      <w:start w:val="1"/>
      <w:numFmt w:val="bullet"/>
      <w:lvlText w:val=""/>
      <w:lvlJc w:val="left"/>
      <w:pPr>
        <w:ind w:left="3240" w:hanging="360"/>
      </w:pPr>
      <w:rPr>
        <w:rFonts w:ascii="Symbol" w:hAnsi="Symbol" w:hint="default"/>
      </w:rPr>
    </w:lvl>
    <w:lvl w:ilvl="4" w:tplc="0C0C0003" w:tentative="1">
      <w:start w:val="1"/>
      <w:numFmt w:val="bullet"/>
      <w:lvlText w:val="o"/>
      <w:lvlJc w:val="left"/>
      <w:pPr>
        <w:ind w:left="3960" w:hanging="360"/>
      </w:pPr>
      <w:rPr>
        <w:rFonts w:ascii="Courier New" w:hAnsi="Courier New" w:cs="Courier New" w:hint="default"/>
      </w:rPr>
    </w:lvl>
    <w:lvl w:ilvl="5" w:tplc="0C0C0005" w:tentative="1">
      <w:start w:val="1"/>
      <w:numFmt w:val="bullet"/>
      <w:lvlText w:val=""/>
      <w:lvlJc w:val="left"/>
      <w:pPr>
        <w:ind w:left="4680" w:hanging="360"/>
      </w:pPr>
      <w:rPr>
        <w:rFonts w:ascii="Wingdings" w:hAnsi="Wingdings" w:hint="default"/>
      </w:rPr>
    </w:lvl>
    <w:lvl w:ilvl="6" w:tplc="0C0C0001" w:tentative="1">
      <w:start w:val="1"/>
      <w:numFmt w:val="bullet"/>
      <w:lvlText w:val=""/>
      <w:lvlJc w:val="left"/>
      <w:pPr>
        <w:ind w:left="5400" w:hanging="360"/>
      </w:pPr>
      <w:rPr>
        <w:rFonts w:ascii="Symbol" w:hAnsi="Symbol" w:hint="default"/>
      </w:rPr>
    </w:lvl>
    <w:lvl w:ilvl="7" w:tplc="0C0C0003" w:tentative="1">
      <w:start w:val="1"/>
      <w:numFmt w:val="bullet"/>
      <w:lvlText w:val="o"/>
      <w:lvlJc w:val="left"/>
      <w:pPr>
        <w:ind w:left="6120" w:hanging="360"/>
      </w:pPr>
      <w:rPr>
        <w:rFonts w:ascii="Courier New" w:hAnsi="Courier New" w:cs="Courier New" w:hint="default"/>
      </w:rPr>
    </w:lvl>
    <w:lvl w:ilvl="8" w:tplc="0C0C0005" w:tentative="1">
      <w:start w:val="1"/>
      <w:numFmt w:val="bullet"/>
      <w:lvlText w:val=""/>
      <w:lvlJc w:val="left"/>
      <w:pPr>
        <w:ind w:left="6840" w:hanging="360"/>
      </w:pPr>
      <w:rPr>
        <w:rFonts w:ascii="Wingdings" w:hAnsi="Wingdings" w:hint="default"/>
      </w:rPr>
    </w:lvl>
  </w:abstractNum>
  <w:abstractNum w:abstractNumId="2" w15:restartNumberingAfterBreak="0">
    <w:nsid w:val="12922A26"/>
    <w:multiLevelType w:val="hybridMultilevel"/>
    <w:tmpl w:val="3B884C5E"/>
    <w:lvl w:ilvl="0" w:tplc="0C0C0001">
      <w:start w:val="1"/>
      <w:numFmt w:val="bullet"/>
      <w:lvlText w:val=""/>
      <w:lvlJc w:val="left"/>
      <w:pPr>
        <w:ind w:left="1004" w:hanging="360"/>
      </w:pPr>
      <w:rPr>
        <w:rFonts w:ascii="Symbol" w:hAnsi="Symbol" w:hint="default"/>
      </w:rPr>
    </w:lvl>
    <w:lvl w:ilvl="1" w:tplc="0C0C000D">
      <w:start w:val="1"/>
      <w:numFmt w:val="bullet"/>
      <w:lvlText w:val=""/>
      <w:lvlJc w:val="left"/>
      <w:pPr>
        <w:ind w:left="1724" w:hanging="360"/>
      </w:pPr>
      <w:rPr>
        <w:rFonts w:ascii="Wingdings" w:hAnsi="Wingdings" w:hint="default"/>
      </w:rPr>
    </w:lvl>
    <w:lvl w:ilvl="2" w:tplc="0C0C0005" w:tentative="1">
      <w:start w:val="1"/>
      <w:numFmt w:val="bullet"/>
      <w:lvlText w:val=""/>
      <w:lvlJc w:val="left"/>
      <w:pPr>
        <w:ind w:left="2444" w:hanging="360"/>
      </w:pPr>
      <w:rPr>
        <w:rFonts w:ascii="Wingdings" w:hAnsi="Wingdings" w:hint="default"/>
      </w:rPr>
    </w:lvl>
    <w:lvl w:ilvl="3" w:tplc="0C0C0001" w:tentative="1">
      <w:start w:val="1"/>
      <w:numFmt w:val="bullet"/>
      <w:lvlText w:val=""/>
      <w:lvlJc w:val="left"/>
      <w:pPr>
        <w:ind w:left="3164" w:hanging="360"/>
      </w:pPr>
      <w:rPr>
        <w:rFonts w:ascii="Symbol" w:hAnsi="Symbol" w:hint="default"/>
      </w:rPr>
    </w:lvl>
    <w:lvl w:ilvl="4" w:tplc="0C0C0003" w:tentative="1">
      <w:start w:val="1"/>
      <w:numFmt w:val="bullet"/>
      <w:lvlText w:val="o"/>
      <w:lvlJc w:val="left"/>
      <w:pPr>
        <w:ind w:left="3884" w:hanging="360"/>
      </w:pPr>
      <w:rPr>
        <w:rFonts w:ascii="Courier New" w:hAnsi="Courier New" w:cs="Courier New" w:hint="default"/>
      </w:rPr>
    </w:lvl>
    <w:lvl w:ilvl="5" w:tplc="0C0C0005" w:tentative="1">
      <w:start w:val="1"/>
      <w:numFmt w:val="bullet"/>
      <w:lvlText w:val=""/>
      <w:lvlJc w:val="left"/>
      <w:pPr>
        <w:ind w:left="4604" w:hanging="360"/>
      </w:pPr>
      <w:rPr>
        <w:rFonts w:ascii="Wingdings" w:hAnsi="Wingdings" w:hint="default"/>
      </w:rPr>
    </w:lvl>
    <w:lvl w:ilvl="6" w:tplc="0C0C0001" w:tentative="1">
      <w:start w:val="1"/>
      <w:numFmt w:val="bullet"/>
      <w:lvlText w:val=""/>
      <w:lvlJc w:val="left"/>
      <w:pPr>
        <w:ind w:left="5324" w:hanging="360"/>
      </w:pPr>
      <w:rPr>
        <w:rFonts w:ascii="Symbol" w:hAnsi="Symbol" w:hint="default"/>
      </w:rPr>
    </w:lvl>
    <w:lvl w:ilvl="7" w:tplc="0C0C0003" w:tentative="1">
      <w:start w:val="1"/>
      <w:numFmt w:val="bullet"/>
      <w:lvlText w:val="o"/>
      <w:lvlJc w:val="left"/>
      <w:pPr>
        <w:ind w:left="6044" w:hanging="360"/>
      </w:pPr>
      <w:rPr>
        <w:rFonts w:ascii="Courier New" w:hAnsi="Courier New" w:cs="Courier New" w:hint="default"/>
      </w:rPr>
    </w:lvl>
    <w:lvl w:ilvl="8" w:tplc="0C0C0005" w:tentative="1">
      <w:start w:val="1"/>
      <w:numFmt w:val="bullet"/>
      <w:lvlText w:val=""/>
      <w:lvlJc w:val="left"/>
      <w:pPr>
        <w:ind w:left="6764" w:hanging="360"/>
      </w:pPr>
      <w:rPr>
        <w:rFonts w:ascii="Wingdings" w:hAnsi="Wingdings" w:hint="default"/>
      </w:rPr>
    </w:lvl>
  </w:abstractNum>
  <w:abstractNum w:abstractNumId="3" w15:restartNumberingAfterBreak="0">
    <w:nsid w:val="16E877C5"/>
    <w:multiLevelType w:val="hybridMultilevel"/>
    <w:tmpl w:val="FFFFFFFF"/>
    <w:lvl w:ilvl="0" w:tplc="2DFC6CF0">
      <w:start w:val="1"/>
      <w:numFmt w:val="decimal"/>
      <w:lvlText w:val="%1."/>
      <w:lvlJc w:val="left"/>
      <w:pPr>
        <w:ind w:left="720" w:hanging="360"/>
      </w:pPr>
    </w:lvl>
    <w:lvl w:ilvl="1" w:tplc="9F6A2244">
      <w:start w:val="1"/>
      <w:numFmt w:val="lowerLetter"/>
      <w:lvlText w:val="%2."/>
      <w:lvlJc w:val="left"/>
      <w:pPr>
        <w:ind w:left="1440" w:hanging="360"/>
      </w:pPr>
    </w:lvl>
    <w:lvl w:ilvl="2" w:tplc="E38AB5BC">
      <w:start w:val="1"/>
      <w:numFmt w:val="lowerRoman"/>
      <w:lvlText w:val="%3."/>
      <w:lvlJc w:val="right"/>
      <w:pPr>
        <w:ind w:left="2160" w:hanging="180"/>
      </w:pPr>
    </w:lvl>
    <w:lvl w:ilvl="3" w:tplc="A4083998">
      <w:start w:val="1"/>
      <w:numFmt w:val="decimal"/>
      <w:lvlText w:val="%4."/>
      <w:lvlJc w:val="left"/>
      <w:pPr>
        <w:ind w:left="2880" w:hanging="360"/>
      </w:pPr>
    </w:lvl>
    <w:lvl w:ilvl="4" w:tplc="C480F75A">
      <w:start w:val="1"/>
      <w:numFmt w:val="lowerLetter"/>
      <w:lvlText w:val="%5."/>
      <w:lvlJc w:val="left"/>
      <w:pPr>
        <w:ind w:left="3600" w:hanging="360"/>
      </w:pPr>
    </w:lvl>
    <w:lvl w:ilvl="5" w:tplc="D49CFECA">
      <w:start w:val="1"/>
      <w:numFmt w:val="lowerRoman"/>
      <w:lvlText w:val="%6."/>
      <w:lvlJc w:val="right"/>
      <w:pPr>
        <w:ind w:left="4320" w:hanging="180"/>
      </w:pPr>
    </w:lvl>
    <w:lvl w:ilvl="6" w:tplc="228490AC">
      <w:start w:val="1"/>
      <w:numFmt w:val="decimal"/>
      <w:lvlText w:val="%7."/>
      <w:lvlJc w:val="left"/>
      <w:pPr>
        <w:ind w:left="5040" w:hanging="360"/>
      </w:pPr>
    </w:lvl>
    <w:lvl w:ilvl="7" w:tplc="7AD6FC5E">
      <w:start w:val="1"/>
      <w:numFmt w:val="lowerLetter"/>
      <w:lvlText w:val="%8."/>
      <w:lvlJc w:val="left"/>
      <w:pPr>
        <w:ind w:left="5760" w:hanging="360"/>
      </w:pPr>
    </w:lvl>
    <w:lvl w:ilvl="8" w:tplc="2EE0C188">
      <w:start w:val="1"/>
      <w:numFmt w:val="lowerRoman"/>
      <w:lvlText w:val="%9."/>
      <w:lvlJc w:val="right"/>
      <w:pPr>
        <w:ind w:left="6480" w:hanging="180"/>
      </w:pPr>
    </w:lvl>
  </w:abstractNum>
  <w:abstractNum w:abstractNumId="4" w15:restartNumberingAfterBreak="0">
    <w:nsid w:val="22902406"/>
    <w:multiLevelType w:val="hybridMultilevel"/>
    <w:tmpl w:val="F974660A"/>
    <w:lvl w:ilvl="0" w:tplc="0C0C000D">
      <w:start w:val="1"/>
      <w:numFmt w:val="bullet"/>
      <w:lvlText w:val=""/>
      <w:lvlJc w:val="left"/>
      <w:pPr>
        <w:ind w:left="720" w:hanging="360"/>
      </w:pPr>
      <w:rPr>
        <w:rFonts w:ascii="Wingdings" w:hAnsi="Wingdings" w:hint="default"/>
      </w:rPr>
    </w:lvl>
    <w:lvl w:ilvl="1" w:tplc="0C0C0019">
      <w:start w:val="1"/>
      <w:numFmt w:val="lowerLetter"/>
      <w:lvlText w:val="%2."/>
      <w:lvlJc w:val="left"/>
      <w:pPr>
        <w:ind w:left="1440" w:hanging="360"/>
      </w:pPr>
    </w:lvl>
    <w:lvl w:ilvl="2" w:tplc="0C0C001B" w:tentative="1">
      <w:start w:val="1"/>
      <w:numFmt w:val="lowerRoman"/>
      <w:lvlText w:val="%3."/>
      <w:lvlJc w:val="right"/>
      <w:pPr>
        <w:ind w:left="2160" w:hanging="180"/>
      </w:pPr>
    </w:lvl>
    <w:lvl w:ilvl="3" w:tplc="0C0C000F" w:tentative="1">
      <w:start w:val="1"/>
      <w:numFmt w:val="decimal"/>
      <w:lvlText w:val="%4."/>
      <w:lvlJc w:val="left"/>
      <w:pPr>
        <w:ind w:left="2880" w:hanging="360"/>
      </w:pPr>
    </w:lvl>
    <w:lvl w:ilvl="4" w:tplc="0C0C0019" w:tentative="1">
      <w:start w:val="1"/>
      <w:numFmt w:val="lowerLetter"/>
      <w:lvlText w:val="%5."/>
      <w:lvlJc w:val="left"/>
      <w:pPr>
        <w:ind w:left="3600" w:hanging="360"/>
      </w:pPr>
    </w:lvl>
    <w:lvl w:ilvl="5" w:tplc="0C0C001B" w:tentative="1">
      <w:start w:val="1"/>
      <w:numFmt w:val="lowerRoman"/>
      <w:lvlText w:val="%6."/>
      <w:lvlJc w:val="right"/>
      <w:pPr>
        <w:ind w:left="4320" w:hanging="180"/>
      </w:pPr>
    </w:lvl>
    <w:lvl w:ilvl="6" w:tplc="0C0C000F" w:tentative="1">
      <w:start w:val="1"/>
      <w:numFmt w:val="decimal"/>
      <w:lvlText w:val="%7."/>
      <w:lvlJc w:val="left"/>
      <w:pPr>
        <w:ind w:left="5040" w:hanging="360"/>
      </w:pPr>
    </w:lvl>
    <w:lvl w:ilvl="7" w:tplc="0C0C0019" w:tentative="1">
      <w:start w:val="1"/>
      <w:numFmt w:val="lowerLetter"/>
      <w:lvlText w:val="%8."/>
      <w:lvlJc w:val="left"/>
      <w:pPr>
        <w:ind w:left="5760" w:hanging="360"/>
      </w:pPr>
    </w:lvl>
    <w:lvl w:ilvl="8" w:tplc="0C0C001B" w:tentative="1">
      <w:start w:val="1"/>
      <w:numFmt w:val="lowerRoman"/>
      <w:lvlText w:val="%9."/>
      <w:lvlJc w:val="right"/>
      <w:pPr>
        <w:ind w:left="6480" w:hanging="180"/>
      </w:pPr>
    </w:lvl>
  </w:abstractNum>
  <w:abstractNum w:abstractNumId="5" w15:restartNumberingAfterBreak="0">
    <w:nsid w:val="24353E79"/>
    <w:multiLevelType w:val="hybridMultilevel"/>
    <w:tmpl w:val="EFA63FB0"/>
    <w:lvl w:ilvl="0" w:tplc="0C0C0001">
      <w:start w:val="1"/>
      <w:numFmt w:val="bullet"/>
      <w:lvlText w:val=""/>
      <w:lvlJc w:val="left"/>
      <w:pPr>
        <w:ind w:left="360" w:hanging="360"/>
      </w:pPr>
      <w:rPr>
        <w:rFonts w:ascii="Symbol" w:hAnsi="Symbol" w:hint="default"/>
      </w:rPr>
    </w:lvl>
    <w:lvl w:ilvl="1" w:tplc="0C0C0019" w:tentative="1">
      <w:start w:val="1"/>
      <w:numFmt w:val="lowerLetter"/>
      <w:lvlText w:val="%2."/>
      <w:lvlJc w:val="left"/>
      <w:pPr>
        <w:ind w:left="1080" w:hanging="360"/>
      </w:pPr>
    </w:lvl>
    <w:lvl w:ilvl="2" w:tplc="0C0C001B" w:tentative="1">
      <w:start w:val="1"/>
      <w:numFmt w:val="lowerRoman"/>
      <w:lvlText w:val="%3."/>
      <w:lvlJc w:val="right"/>
      <w:pPr>
        <w:ind w:left="1800" w:hanging="180"/>
      </w:pPr>
    </w:lvl>
    <w:lvl w:ilvl="3" w:tplc="0C0C000F" w:tentative="1">
      <w:start w:val="1"/>
      <w:numFmt w:val="decimal"/>
      <w:lvlText w:val="%4."/>
      <w:lvlJc w:val="left"/>
      <w:pPr>
        <w:ind w:left="2520" w:hanging="360"/>
      </w:pPr>
    </w:lvl>
    <w:lvl w:ilvl="4" w:tplc="0C0C0019" w:tentative="1">
      <w:start w:val="1"/>
      <w:numFmt w:val="lowerLetter"/>
      <w:lvlText w:val="%5."/>
      <w:lvlJc w:val="left"/>
      <w:pPr>
        <w:ind w:left="3240" w:hanging="360"/>
      </w:pPr>
    </w:lvl>
    <w:lvl w:ilvl="5" w:tplc="0C0C001B" w:tentative="1">
      <w:start w:val="1"/>
      <w:numFmt w:val="lowerRoman"/>
      <w:lvlText w:val="%6."/>
      <w:lvlJc w:val="right"/>
      <w:pPr>
        <w:ind w:left="3960" w:hanging="180"/>
      </w:pPr>
    </w:lvl>
    <w:lvl w:ilvl="6" w:tplc="0C0C000F" w:tentative="1">
      <w:start w:val="1"/>
      <w:numFmt w:val="decimal"/>
      <w:lvlText w:val="%7."/>
      <w:lvlJc w:val="left"/>
      <w:pPr>
        <w:ind w:left="4680" w:hanging="360"/>
      </w:pPr>
    </w:lvl>
    <w:lvl w:ilvl="7" w:tplc="0C0C0019" w:tentative="1">
      <w:start w:val="1"/>
      <w:numFmt w:val="lowerLetter"/>
      <w:lvlText w:val="%8."/>
      <w:lvlJc w:val="left"/>
      <w:pPr>
        <w:ind w:left="5400" w:hanging="360"/>
      </w:pPr>
    </w:lvl>
    <w:lvl w:ilvl="8" w:tplc="0C0C001B" w:tentative="1">
      <w:start w:val="1"/>
      <w:numFmt w:val="lowerRoman"/>
      <w:lvlText w:val="%9."/>
      <w:lvlJc w:val="right"/>
      <w:pPr>
        <w:ind w:left="6120" w:hanging="180"/>
      </w:pPr>
    </w:lvl>
  </w:abstractNum>
  <w:abstractNum w:abstractNumId="6" w15:restartNumberingAfterBreak="0">
    <w:nsid w:val="25B664C5"/>
    <w:multiLevelType w:val="hybridMultilevel"/>
    <w:tmpl w:val="FC340FBC"/>
    <w:lvl w:ilvl="0" w:tplc="049E88F2">
      <w:start w:val="1"/>
      <w:numFmt w:val="decimal"/>
      <w:lvlText w:val="%1."/>
      <w:lvlJc w:val="left"/>
      <w:pPr>
        <w:ind w:left="720" w:hanging="360"/>
      </w:pPr>
      <w:rPr>
        <w:rFonts w:hint="default"/>
        <w:b w:val="0"/>
        <w:i w:val="0"/>
        <w:spacing w:val="0"/>
        <w:kern w:val="2"/>
        <w:position w:val="0"/>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7" w15:restartNumberingAfterBreak="0">
    <w:nsid w:val="268041EE"/>
    <w:multiLevelType w:val="hybridMultilevel"/>
    <w:tmpl w:val="1FAA3B32"/>
    <w:lvl w:ilvl="0" w:tplc="0C0C0001">
      <w:start w:val="1"/>
      <w:numFmt w:val="bullet"/>
      <w:lvlText w:val=""/>
      <w:lvlJc w:val="left"/>
      <w:pPr>
        <w:ind w:left="360" w:hanging="360"/>
      </w:pPr>
      <w:rPr>
        <w:rFonts w:ascii="Symbol" w:hAnsi="Symbol" w:hint="default"/>
      </w:rPr>
    </w:lvl>
    <w:lvl w:ilvl="1" w:tplc="0C0C0003" w:tentative="1">
      <w:start w:val="1"/>
      <w:numFmt w:val="bullet"/>
      <w:lvlText w:val="o"/>
      <w:lvlJc w:val="left"/>
      <w:pPr>
        <w:ind w:left="1080" w:hanging="360"/>
      </w:pPr>
      <w:rPr>
        <w:rFonts w:ascii="Courier New" w:hAnsi="Courier New" w:cs="Courier New" w:hint="default"/>
      </w:rPr>
    </w:lvl>
    <w:lvl w:ilvl="2" w:tplc="0C0C0005" w:tentative="1">
      <w:start w:val="1"/>
      <w:numFmt w:val="bullet"/>
      <w:lvlText w:val=""/>
      <w:lvlJc w:val="left"/>
      <w:pPr>
        <w:ind w:left="1800" w:hanging="360"/>
      </w:pPr>
      <w:rPr>
        <w:rFonts w:ascii="Wingdings" w:hAnsi="Wingdings" w:hint="default"/>
      </w:rPr>
    </w:lvl>
    <w:lvl w:ilvl="3" w:tplc="0C0C0001" w:tentative="1">
      <w:start w:val="1"/>
      <w:numFmt w:val="bullet"/>
      <w:lvlText w:val=""/>
      <w:lvlJc w:val="left"/>
      <w:pPr>
        <w:ind w:left="2520" w:hanging="360"/>
      </w:pPr>
      <w:rPr>
        <w:rFonts w:ascii="Symbol" w:hAnsi="Symbol" w:hint="default"/>
      </w:rPr>
    </w:lvl>
    <w:lvl w:ilvl="4" w:tplc="0C0C0003" w:tentative="1">
      <w:start w:val="1"/>
      <w:numFmt w:val="bullet"/>
      <w:lvlText w:val="o"/>
      <w:lvlJc w:val="left"/>
      <w:pPr>
        <w:ind w:left="3240" w:hanging="360"/>
      </w:pPr>
      <w:rPr>
        <w:rFonts w:ascii="Courier New" w:hAnsi="Courier New" w:cs="Courier New" w:hint="default"/>
      </w:rPr>
    </w:lvl>
    <w:lvl w:ilvl="5" w:tplc="0C0C0005" w:tentative="1">
      <w:start w:val="1"/>
      <w:numFmt w:val="bullet"/>
      <w:lvlText w:val=""/>
      <w:lvlJc w:val="left"/>
      <w:pPr>
        <w:ind w:left="3960" w:hanging="360"/>
      </w:pPr>
      <w:rPr>
        <w:rFonts w:ascii="Wingdings" w:hAnsi="Wingdings" w:hint="default"/>
      </w:rPr>
    </w:lvl>
    <w:lvl w:ilvl="6" w:tplc="0C0C0001" w:tentative="1">
      <w:start w:val="1"/>
      <w:numFmt w:val="bullet"/>
      <w:lvlText w:val=""/>
      <w:lvlJc w:val="left"/>
      <w:pPr>
        <w:ind w:left="4680" w:hanging="360"/>
      </w:pPr>
      <w:rPr>
        <w:rFonts w:ascii="Symbol" w:hAnsi="Symbol" w:hint="default"/>
      </w:rPr>
    </w:lvl>
    <w:lvl w:ilvl="7" w:tplc="0C0C0003" w:tentative="1">
      <w:start w:val="1"/>
      <w:numFmt w:val="bullet"/>
      <w:lvlText w:val="o"/>
      <w:lvlJc w:val="left"/>
      <w:pPr>
        <w:ind w:left="5400" w:hanging="360"/>
      </w:pPr>
      <w:rPr>
        <w:rFonts w:ascii="Courier New" w:hAnsi="Courier New" w:cs="Courier New" w:hint="default"/>
      </w:rPr>
    </w:lvl>
    <w:lvl w:ilvl="8" w:tplc="0C0C0005" w:tentative="1">
      <w:start w:val="1"/>
      <w:numFmt w:val="bullet"/>
      <w:lvlText w:val=""/>
      <w:lvlJc w:val="left"/>
      <w:pPr>
        <w:ind w:left="6120" w:hanging="360"/>
      </w:pPr>
      <w:rPr>
        <w:rFonts w:ascii="Wingdings" w:hAnsi="Wingdings" w:hint="default"/>
      </w:rPr>
    </w:lvl>
  </w:abstractNum>
  <w:abstractNum w:abstractNumId="8" w15:restartNumberingAfterBreak="0">
    <w:nsid w:val="26EF55D2"/>
    <w:multiLevelType w:val="hybridMultilevel"/>
    <w:tmpl w:val="4E36D28C"/>
    <w:lvl w:ilvl="0" w:tplc="0C0C000F">
      <w:start w:val="1"/>
      <w:numFmt w:val="decimal"/>
      <w:lvlText w:val="%1."/>
      <w:lvlJc w:val="left"/>
      <w:pPr>
        <w:ind w:left="720" w:hanging="360"/>
      </w:pPr>
    </w:lvl>
    <w:lvl w:ilvl="1" w:tplc="0C0C0019" w:tentative="1">
      <w:start w:val="1"/>
      <w:numFmt w:val="lowerLetter"/>
      <w:lvlText w:val="%2."/>
      <w:lvlJc w:val="left"/>
      <w:pPr>
        <w:ind w:left="1440" w:hanging="360"/>
      </w:pPr>
    </w:lvl>
    <w:lvl w:ilvl="2" w:tplc="0C0C001B" w:tentative="1">
      <w:start w:val="1"/>
      <w:numFmt w:val="lowerRoman"/>
      <w:lvlText w:val="%3."/>
      <w:lvlJc w:val="right"/>
      <w:pPr>
        <w:ind w:left="2160" w:hanging="180"/>
      </w:pPr>
    </w:lvl>
    <w:lvl w:ilvl="3" w:tplc="0C0C000F" w:tentative="1">
      <w:start w:val="1"/>
      <w:numFmt w:val="decimal"/>
      <w:lvlText w:val="%4."/>
      <w:lvlJc w:val="left"/>
      <w:pPr>
        <w:ind w:left="2880" w:hanging="360"/>
      </w:pPr>
    </w:lvl>
    <w:lvl w:ilvl="4" w:tplc="0C0C0019" w:tentative="1">
      <w:start w:val="1"/>
      <w:numFmt w:val="lowerLetter"/>
      <w:lvlText w:val="%5."/>
      <w:lvlJc w:val="left"/>
      <w:pPr>
        <w:ind w:left="3600" w:hanging="360"/>
      </w:pPr>
    </w:lvl>
    <w:lvl w:ilvl="5" w:tplc="0C0C001B" w:tentative="1">
      <w:start w:val="1"/>
      <w:numFmt w:val="lowerRoman"/>
      <w:lvlText w:val="%6."/>
      <w:lvlJc w:val="right"/>
      <w:pPr>
        <w:ind w:left="4320" w:hanging="180"/>
      </w:pPr>
    </w:lvl>
    <w:lvl w:ilvl="6" w:tplc="0C0C000F" w:tentative="1">
      <w:start w:val="1"/>
      <w:numFmt w:val="decimal"/>
      <w:lvlText w:val="%7."/>
      <w:lvlJc w:val="left"/>
      <w:pPr>
        <w:ind w:left="5040" w:hanging="360"/>
      </w:pPr>
    </w:lvl>
    <w:lvl w:ilvl="7" w:tplc="0C0C0019" w:tentative="1">
      <w:start w:val="1"/>
      <w:numFmt w:val="lowerLetter"/>
      <w:lvlText w:val="%8."/>
      <w:lvlJc w:val="left"/>
      <w:pPr>
        <w:ind w:left="5760" w:hanging="360"/>
      </w:pPr>
    </w:lvl>
    <w:lvl w:ilvl="8" w:tplc="0C0C001B" w:tentative="1">
      <w:start w:val="1"/>
      <w:numFmt w:val="lowerRoman"/>
      <w:lvlText w:val="%9."/>
      <w:lvlJc w:val="right"/>
      <w:pPr>
        <w:ind w:left="6480" w:hanging="180"/>
      </w:pPr>
    </w:lvl>
  </w:abstractNum>
  <w:abstractNum w:abstractNumId="9" w15:restartNumberingAfterBreak="0">
    <w:nsid w:val="28E16745"/>
    <w:multiLevelType w:val="hybridMultilevel"/>
    <w:tmpl w:val="1D4A1EA6"/>
    <w:lvl w:ilvl="0" w:tplc="1FC41BCE">
      <w:start w:val="1"/>
      <w:numFmt w:val="bullet"/>
      <w:pStyle w:val="Listepuces-Noir"/>
      <w:lvlText w:val=""/>
      <w:lvlJc w:val="left"/>
      <w:pPr>
        <w:ind w:left="786" w:hanging="360"/>
      </w:pPr>
      <w:rPr>
        <w:rFonts w:ascii="Symbol" w:hAnsi="Symbol" w:hint="default"/>
      </w:rPr>
    </w:lvl>
    <w:lvl w:ilvl="1" w:tplc="0C0C0003">
      <w:start w:val="1"/>
      <w:numFmt w:val="bullet"/>
      <w:lvlText w:val="o"/>
      <w:lvlJc w:val="left"/>
      <w:pPr>
        <w:ind w:left="1724" w:hanging="360"/>
      </w:pPr>
      <w:rPr>
        <w:rFonts w:ascii="Courier New" w:hAnsi="Courier New" w:cs="Courier New" w:hint="default"/>
      </w:rPr>
    </w:lvl>
    <w:lvl w:ilvl="2" w:tplc="0C0C0005" w:tentative="1">
      <w:start w:val="1"/>
      <w:numFmt w:val="bullet"/>
      <w:lvlText w:val=""/>
      <w:lvlJc w:val="left"/>
      <w:pPr>
        <w:ind w:left="2444" w:hanging="360"/>
      </w:pPr>
      <w:rPr>
        <w:rFonts w:ascii="Wingdings" w:hAnsi="Wingdings" w:hint="default"/>
      </w:rPr>
    </w:lvl>
    <w:lvl w:ilvl="3" w:tplc="0C0C0001" w:tentative="1">
      <w:start w:val="1"/>
      <w:numFmt w:val="bullet"/>
      <w:lvlText w:val=""/>
      <w:lvlJc w:val="left"/>
      <w:pPr>
        <w:ind w:left="3164" w:hanging="360"/>
      </w:pPr>
      <w:rPr>
        <w:rFonts w:ascii="Symbol" w:hAnsi="Symbol" w:hint="default"/>
      </w:rPr>
    </w:lvl>
    <w:lvl w:ilvl="4" w:tplc="0C0C0003" w:tentative="1">
      <w:start w:val="1"/>
      <w:numFmt w:val="bullet"/>
      <w:lvlText w:val="o"/>
      <w:lvlJc w:val="left"/>
      <w:pPr>
        <w:ind w:left="3884" w:hanging="360"/>
      </w:pPr>
      <w:rPr>
        <w:rFonts w:ascii="Courier New" w:hAnsi="Courier New" w:cs="Courier New" w:hint="default"/>
      </w:rPr>
    </w:lvl>
    <w:lvl w:ilvl="5" w:tplc="0C0C0005" w:tentative="1">
      <w:start w:val="1"/>
      <w:numFmt w:val="bullet"/>
      <w:lvlText w:val=""/>
      <w:lvlJc w:val="left"/>
      <w:pPr>
        <w:ind w:left="4604" w:hanging="360"/>
      </w:pPr>
      <w:rPr>
        <w:rFonts w:ascii="Wingdings" w:hAnsi="Wingdings" w:hint="default"/>
      </w:rPr>
    </w:lvl>
    <w:lvl w:ilvl="6" w:tplc="0C0C0001" w:tentative="1">
      <w:start w:val="1"/>
      <w:numFmt w:val="bullet"/>
      <w:lvlText w:val=""/>
      <w:lvlJc w:val="left"/>
      <w:pPr>
        <w:ind w:left="5324" w:hanging="360"/>
      </w:pPr>
      <w:rPr>
        <w:rFonts w:ascii="Symbol" w:hAnsi="Symbol" w:hint="default"/>
      </w:rPr>
    </w:lvl>
    <w:lvl w:ilvl="7" w:tplc="0C0C0003" w:tentative="1">
      <w:start w:val="1"/>
      <w:numFmt w:val="bullet"/>
      <w:lvlText w:val="o"/>
      <w:lvlJc w:val="left"/>
      <w:pPr>
        <w:ind w:left="6044" w:hanging="360"/>
      </w:pPr>
      <w:rPr>
        <w:rFonts w:ascii="Courier New" w:hAnsi="Courier New" w:cs="Courier New" w:hint="default"/>
      </w:rPr>
    </w:lvl>
    <w:lvl w:ilvl="8" w:tplc="0C0C0005" w:tentative="1">
      <w:start w:val="1"/>
      <w:numFmt w:val="bullet"/>
      <w:lvlText w:val=""/>
      <w:lvlJc w:val="left"/>
      <w:pPr>
        <w:ind w:left="6764" w:hanging="360"/>
      </w:pPr>
      <w:rPr>
        <w:rFonts w:ascii="Wingdings" w:hAnsi="Wingdings" w:hint="default"/>
      </w:rPr>
    </w:lvl>
  </w:abstractNum>
  <w:abstractNum w:abstractNumId="10" w15:restartNumberingAfterBreak="0">
    <w:nsid w:val="2ABA5A94"/>
    <w:multiLevelType w:val="hybridMultilevel"/>
    <w:tmpl w:val="08D8BA72"/>
    <w:lvl w:ilvl="0" w:tplc="196CBE04">
      <w:start w:val="1"/>
      <w:numFmt w:val="decimal"/>
      <w:pStyle w:val="Listenumros-Noir"/>
      <w:lvlText w:val="%1."/>
      <w:lvlJc w:val="left"/>
      <w:pPr>
        <w:ind w:left="1288" w:hanging="360"/>
      </w:pPr>
    </w:lvl>
    <w:lvl w:ilvl="1" w:tplc="0C0C0019" w:tentative="1">
      <w:start w:val="1"/>
      <w:numFmt w:val="lowerLetter"/>
      <w:lvlText w:val="%2."/>
      <w:lvlJc w:val="left"/>
      <w:pPr>
        <w:ind w:left="2008" w:hanging="360"/>
      </w:pPr>
    </w:lvl>
    <w:lvl w:ilvl="2" w:tplc="0C0C001B" w:tentative="1">
      <w:start w:val="1"/>
      <w:numFmt w:val="lowerRoman"/>
      <w:lvlText w:val="%3."/>
      <w:lvlJc w:val="right"/>
      <w:pPr>
        <w:ind w:left="2728" w:hanging="180"/>
      </w:pPr>
    </w:lvl>
    <w:lvl w:ilvl="3" w:tplc="0C0C000F" w:tentative="1">
      <w:start w:val="1"/>
      <w:numFmt w:val="decimal"/>
      <w:lvlText w:val="%4."/>
      <w:lvlJc w:val="left"/>
      <w:pPr>
        <w:ind w:left="3448" w:hanging="360"/>
      </w:pPr>
    </w:lvl>
    <w:lvl w:ilvl="4" w:tplc="0C0C0019" w:tentative="1">
      <w:start w:val="1"/>
      <w:numFmt w:val="lowerLetter"/>
      <w:lvlText w:val="%5."/>
      <w:lvlJc w:val="left"/>
      <w:pPr>
        <w:ind w:left="4168" w:hanging="360"/>
      </w:pPr>
    </w:lvl>
    <w:lvl w:ilvl="5" w:tplc="0C0C001B" w:tentative="1">
      <w:start w:val="1"/>
      <w:numFmt w:val="lowerRoman"/>
      <w:lvlText w:val="%6."/>
      <w:lvlJc w:val="right"/>
      <w:pPr>
        <w:ind w:left="4888" w:hanging="180"/>
      </w:pPr>
    </w:lvl>
    <w:lvl w:ilvl="6" w:tplc="0C0C000F" w:tentative="1">
      <w:start w:val="1"/>
      <w:numFmt w:val="decimal"/>
      <w:lvlText w:val="%7."/>
      <w:lvlJc w:val="left"/>
      <w:pPr>
        <w:ind w:left="5608" w:hanging="360"/>
      </w:pPr>
    </w:lvl>
    <w:lvl w:ilvl="7" w:tplc="0C0C0019" w:tentative="1">
      <w:start w:val="1"/>
      <w:numFmt w:val="lowerLetter"/>
      <w:lvlText w:val="%8."/>
      <w:lvlJc w:val="left"/>
      <w:pPr>
        <w:ind w:left="6328" w:hanging="360"/>
      </w:pPr>
    </w:lvl>
    <w:lvl w:ilvl="8" w:tplc="0C0C001B" w:tentative="1">
      <w:start w:val="1"/>
      <w:numFmt w:val="lowerRoman"/>
      <w:lvlText w:val="%9."/>
      <w:lvlJc w:val="right"/>
      <w:pPr>
        <w:ind w:left="7048" w:hanging="180"/>
      </w:pPr>
    </w:lvl>
  </w:abstractNum>
  <w:abstractNum w:abstractNumId="11" w15:restartNumberingAfterBreak="0">
    <w:nsid w:val="2CED33A5"/>
    <w:multiLevelType w:val="hybridMultilevel"/>
    <w:tmpl w:val="EBD87840"/>
    <w:lvl w:ilvl="0" w:tplc="0C0C0001">
      <w:start w:val="1"/>
      <w:numFmt w:val="bullet"/>
      <w:lvlText w:val=""/>
      <w:lvlJc w:val="left"/>
      <w:pPr>
        <w:ind w:left="360" w:hanging="360"/>
      </w:pPr>
      <w:rPr>
        <w:rFonts w:ascii="Symbol" w:hAnsi="Symbol" w:hint="default"/>
      </w:rPr>
    </w:lvl>
    <w:lvl w:ilvl="1" w:tplc="0C0C0019" w:tentative="1">
      <w:start w:val="1"/>
      <w:numFmt w:val="lowerLetter"/>
      <w:lvlText w:val="%2."/>
      <w:lvlJc w:val="left"/>
      <w:pPr>
        <w:ind w:left="1080" w:hanging="360"/>
      </w:pPr>
    </w:lvl>
    <w:lvl w:ilvl="2" w:tplc="0C0C001B" w:tentative="1">
      <w:start w:val="1"/>
      <w:numFmt w:val="lowerRoman"/>
      <w:lvlText w:val="%3."/>
      <w:lvlJc w:val="right"/>
      <w:pPr>
        <w:ind w:left="1800" w:hanging="180"/>
      </w:pPr>
    </w:lvl>
    <w:lvl w:ilvl="3" w:tplc="0C0C000F" w:tentative="1">
      <w:start w:val="1"/>
      <w:numFmt w:val="decimal"/>
      <w:lvlText w:val="%4."/>
      <w:lvlJc w:val="left"/>
      <w:pPr>
        <w:ind w:left="2520" w:hanging="360"/>
      </w:pPr>
    </w:lvl>
    <w:lvl w:ilvl="4" w:tplc="0C0C0019" w:tentative="1">
      <w:start w:val="1"/>
      <w:numFmt w:val="lowerLetter"/>
      <w:lvlText w:val="%5."/>
      <w:lvlJc w:val="left"/>
      <w:pPr>
        <w:ind w:left="3240" w:hanging="360"/>
      </w:pPr>
    </w:lvl>
    <w:lvl w:ilvl="5" w:tplc="0C0C001B" w:tentative="1">
      <w:start w:val="1"/>
      <w:numFmt w:val="lowerRoman"/>
      <w:lvlText w:val="%6."/>
      <w:lvlJc w:val="right"/>
      <w:pPr>
        <w:ind w:left="3960" w:hanging="180"/>
      </w:pPr>
    </w:lvl>
    <w:lvl w:ilvl="6" w:tplc="0C0C000F" w:tentative="1">
      <w:start w:val="1"/>
      <w:numFmt w:val="decimal"/>
      <w:lvlText w:val="%7."/>
      <w:lvlJc w:val="left"/>
      <w:pPr>
        <w:ind w:left="4680" w:hanging="360"/>
      </w:pPr>
    </w:lvl>
    <w:lvl w:ilvl="7" w:tplc="0C0C0019" w:tentative="1">
      <w:start w:val="1"/>
      <w:numFmt w:val="lowerLetter"/>
      <w:lvlText w:val="%8."/>
      <w:lvlJc w:val="left"/>
      <w:pPr>
        <w:ind w:left="5400" w:hanging="360"/>
      </w:pPr>
    </w:lvl>
    <w:lvl w:ilvl="8" w:tplc="0C0C001B" w:tentative="1">
      <w:start w:val="1"/>
      <w:numFmt w:val="lowerRoman"/>
      <w:lvlText w:val="%9."/>
      <w:lvlJc w:val="right"/>
      <w:pPr>
        <w:ind w:left="6120" w:hanging="180"/>
      </w:pPr>
    </w:lvl>
  </w:abstractNum>
  <w:abstractNum w:abstractNumId="12" w15:restartNumberingAfterBreak="0">
    <w:nsid w:val="2E3A20E7"/>
    <w:multiLevelType w:val="hybridMultilevel"/>
    <w:tmpl w:val="04267290"/>
    <w:lvl w:ilvl="0" w:tplc="0C0C000D">
      <w:start w:val="1"/>
      <w:numFmt w:val="bullet"/>
      <w:lvlText w:val=""/>
      <w:lvlJc w:val="left"/>
      <w:pPr>
        <w:ind w:left="360" w:hanging="360"/>
      </w:pPr>
      <w:rPr>
        <w:rFonts w:ascii="Wingdings" w:hAnsi="Wingdings" w:hint="default"/>
      </w:rPr>
    </w:lvl>
    <w:lvl w:ilvl="1" w:tplc="0C0C0019" w:tentative="1">
      <w:start w:val="1"/>
      <w:numFmt w:val="lowerLetter"/>
      <w:lvlText w:val="%2."/>
      <w:lvlJc w:val="left"/>
      <w:pPr>
        <w:ind w:left="1080" w:hanging="360"/>
      </w:pPr>
    </w:lvl>
    <w:lvl w:ilvl="2" w:tplc="0C0C001B" w:tentative="1">
      <w:start w:val="1"/>
      <w:numFmt w:val="lowerRoman"/>
      <w:lvlText w:val="%3."/>
      <w:lvlJc w:val="right"/>
      <w:pPr>
        <w:ind w:left="1800" w:hanging="180"/>
      </w:pPr>
    </w:lvl>
    <w:lvl w:ilvl="3" w:tplc="0C0C000F" w:tentative="1">
      <w:start w:val="1"/>
      <w:numFmt w:val="decimal"/>
      <w:lvlText w:val="%4."/>
      <w:lvlJc w:val="left"/>
      <w:pPr>
        <w:ind w:left="2520" w:hanging="360"/>
      </w:pPr>
    </w:lvl>
    <w:lvl w:ilvl="4" w:tplc="0C0C0019" w:tentative="1">
      <w:start w:val="1"/>
      <w:numFmt w:val="lowerLetter"/>
      <w:lvlText w:val="%5."/>
      <w:lvlJc w:val="left"/>
      <w:pPr>
        <w:ind w:left="3240" w:hanging="360"/>
      </w:pPr>
    </w:lvl>
    <w:lvl w:ilvl="5" w:tplc="0C0C001B" w:tentative="1">
      <w:start w:val="1"/>
      <w:numFmt w:val="lowerRoman"/>
      <w:lvlText w:val="%6."/>
      <w:lvlJc w:val="right"/>
      <w:pPr>
        <w:ind w:left="3960" w:hanging="180"/>
      </w:pPr>
    </w:lvl>
    <w:lvl w:ilvl="6" w:tplc="0C0C000F" w:tentative="1">
      <w:start w:val="1"/>
      <w:numFmt w:val="decimal"/>
      <w:lvlText w:val="%7."/>
      <w:lvlJc w:val="left"/>
      <w:pPr>
        <w:ind w:left="4680" w:hanging="360"/>
      </w:pPr>
    </w:lvl>
    <w:lvl w:ilvl="7" w:tplc="0C0C0019" w:tentative="1">
      <w:start w:val="1"/>
      <w:numFmt w:val="lowerLetter"/>
      <w:lvlText w:val="%8."/>
      <w:lvlJc w:val="left"/>
      <w:pPr>
        <w:ind w:left="5400" w:hanging="360"/>
      </w:pPr>
    </w:lvl>
    <w:lvl w:ilvl="8" w:tplc="0C0C001B" w:tentative="1">
      <w:start w:val="1"/>
      <w:numFmt w:val="lowerRoman"/>
      <w:lvlText w:val="%9."/>
      <w:lvlJc w:val="right"/>
      <w:pPr>
        <w:ind w:left="6120" w:hanging="180"/>
      </w:pPr>
    </w:lvl>
  </w:abstractNum>
  <w:abstractNum w:abstractNumId="13" w15:restartNumberingAfterBreak="0">
    <w:nsid w:val="2FB0300D"/>
    <w:multiLevelType w:val="hybridMultilevel"/>
    <w:tmpl w:val="2A78A3E0"/>
    <w:lvl w:ilvl="0" w:tplc="0C0C0001">
      <w:start w:val="1"/>
      <w:numFmt w:val="bullet"/>
      <w:lvlText w:val=""/>
      <w:lvlJc w:val="left"/>
      <w:pPr>
        <w:ind w:left="720" w:hanging="360"/>
      </w:pPr>
      <w:rPr>
        <w:rFonts w:ascii="Symbol" w:hAnsi="Symbol" w:hint="default"/>
      </w:rPr>
    </w:lvl>
    <w:lvl w:ilvl="1" w:tplc="0C0C0003">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14" w15:restartNumberingAfterBreak="0">
    <w:nsid w:val="316B1CCD"/>
    <w:multiLevelType w:val="hybridMultilevel"/>
    <w:tmpl w:val="445E22A0"/>
    <w:lvl w:ilvl="0" w:tplc="340277AC">
      <w:start w:val="1"/>
      <w:numFmt w:val="decimal"/>
      <w:pStyle w:val="Listenumros-Gris"/>
      <w:lvlText w:val="%1."/>
      <w:lvlJc w:val="left"/>
      <w:pPr>
        <w:ind w:left="1288" w:hanging="360"/>
      </w:pPr>
    </w:lvl>
    <w:lvl w:ilvl="1" w:tplc="0C0C0019" w:tentative="1">
      <w:start w:val="1"/>
      <w:numFmt w:val="lowerLetter"/>
      <w:lvlText w:val="%2."/>
      <w:lvlJc w:val="left"/>
      <w:pPr>
        <w:ind w:left="2008" w:hanging="360"/>
      </w:pPr>
    </w:lvl>
    <w:lvl w:ilvl="2" w:tplc="0C0C001B" w:tentative="1">
      <w:start w:val="1"/>
      <w:numFmt w:val="lowerRoman"/>
      <w:lvlText w:val="%3."/>
      <w:lvlJc w:val="right"/>
      <w:pPr>
        <w:ind w:left="2728" w:hanging="180"/>
      </w:pPr>
    </w:lvl>
    <w:lvl w:ilvl="3" w:tplc="0C0C000F" w:tentative="1">
      <w:start w:val="1"/>
      <w:numFmt w:val="decimal"/>
      <w:lvlText w:val="%4."/>
      <w:lvlJc w:val="left"/>
      <w:pPr>
        <w:ind w:left="3448" w:hanging="360"/>
      </w:pPr>
    </w:lvl>
    <w:lvl w:ilvl="4" w:tplc="0C0C0019" w:tentative="1">
      <w:start w:val="1"/>
      <w:numFmt w:val="lowerLetter"/>
      <w:lvlText w:val="%5."/>
      <w:lvlJc w:val="left"/>
      <w:pPr>
        <w:ind w:left="4168" w:hanging="360"/>
      </w:pPr>
    </w:lvl>
    <w:lvl w:ilvl="5" w:tplc="0C0C001B" w:tentative="1">
      <w:start w:val="1"/>
      <w:numFmt w:val="lowerRoman"/>
      <w:lvlText w:val="%6."/>
      <w:lvlJc w:val="right"/>
      <w:pPr>
        <w:ind w:left="4888" w:hanging="180"/>
      </w:pPr>
    </w:lvl>
    <w:lvl w:ilvl="6" w:tplc="0C0C000F" w:tentative="1">
      <w:start w:val="1"/>
      <w:numFmt w:val="decimal"/>
      <w:lvlText w:val="%7."/>
      <w:lvlJc w:val="left"/>
      <w:pPr>
        <w:ind w:left="5608" w:hanging="360"/>
      </w:pPr>
    </w:lvl>
    <w:lvl w:ilvl="7" w:tplc="0C0C0019" w:tentative="1">
      <w:start w:val="1"/>
      <w:numFmt w:val="lowerLetter"/>
      <w:lvlText w:val="%8."/>
      <w:lvlJc w:val="left"/>
      <w:pPr>
        <w:ind w:left="6328" w:hanging="360"/>
      </w:pPr>
    </w:lvl>
    <w:lvl w:ilvl="8" w:tplc="0C0C001B" w:tentative="1">
      <w:start w:val="1"/>
      <w:numFmt w:val="lowerRoman"/>
      <w:lvlText w:val="%9."/>
      <w:lvlJc w:val="right"/>
      <w:pPr>
        <w:ind w:left="7048" w:hanging="180"/>
      </w:pPr>
    </w:lvl>
  </w:abstractNum>
  <w:abstractNum w:abstractNumId="15" w15:restartNumberingAfterBreak="0">
    <w:nsid w:val="35246D02"/>
    <w:multiLevelType w:val="hybridMultilevel"/>
    <w:tmpl w:val="622EF4C6"/>
    <w:lvl w:ilvl="0" w:tplc="0C0C000D">
      <w:start w:val="1"/>
      <w:numFmt w:val="bullet"/>
      <w:lvlText w:val=""/>
      <w:lvlJc w:val="left"/>
      <w:pPr>
        <w:ind w:left="720" w:hanging="360"/>
      </w:pPr>
      <w:rPr>
        <w:rFonts w:ascii="Wingdings" w:hAnsi="Wingdings" w:hint="default"/>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16" w15:restartNumberingAfterBreak="0">
    <w:nsid w:val="37951D0B"/>
    <w:multiLevelType w:val="hybridMultilevel"/>
    <w:tmpl w:val="C63679BA"/>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17" w15:restartNumberingAfterBreak="0">
    <w:nsid w:val="38071E92"/>
    <w:multiLevelType w:val="hybridMultilevel"/>
    <w:tmpl w:val="1002970A"/>
    <w:lvl w:ilvl="0" w:tplc="0C0C000F">
      <w:start w:val="1"/>
      <w:numFmt w:val="decimal"/>
      <w:lvlText w:val="%1."/>
      <w:lvlJc w:val="left"/>
      <w:pPr>
        <w:ind w:left="720" w:hanging="360"/>
      </w:pPr>
    </w:lvl>
    <w:lvl w:ilvl="1" w:tplc="0C0C0019" w:tentative="1">
      <w:start w:val="1"/>
      <w:numFmt w:val="lowerLetter"/>
      <w:lvlText w:val="%2."/>
      <w:lvlJc w:val="left"/>
      <w:pPr>
        <w:ind w:left="1440" w:hanging="360"/>
      </w:pPr>
    </w:lvl>
    <w:lvl w:ilvl="2" w:tplc="0C0C001B" w:tentative="1">
      <w:start w:val="1"/>
      <w:numFmt w:val="lowerRoman"/>
      <w:lvlText w:val="%3."/>
      <w:lvlJc w:val="right"/>
      <w:pPr>
        <w:ind w:left="2160" w:hanging="180"/>
      </w:pPr>
    </w:lvl>
    <w:lvl w:ilvl="3" w:tplc="0C0C000F" w:tentative="1">
      <w:start w:val="1"/>
      <w:numFmt w:val="decimal"/>
      <w:lvlText w:val="%4."/>
      <w:lvlJc w:val="left"/>
      <w:pPr>
        <w:ind w:left="2880" w:hanging="360"/>
      </w:pPr>
    </w:lvl>
    <w:lvl w:ilvl="4" w:tplc="0C0C0019" w:tentative="1">
      <w:start w:val="1"/>
      <w:numFmt w:val="lowerLetter"/>
      <w:lvlText w:val="%5."/>
      <w:lvlJc w:val="left"/>
      <w:pPr>
        <w:ind w:left="3600" w:hanging="360"/>
      </w:pPr>
    </w:lvl>
    <w:lvl w:ilvl="5" w:tplc="0C0C001B" w:tentative="1">
      <w:start w:val="1"/>
      <w:numFmt w:val="lowerRoman"/>
      <w:lvlText w:val="%6."/>
      <w:lvlJc w:val="right"/>
      <w:pPr>
        <w:ind w:left="4320" w:hanging="180"/>
      </w:pPr>
    </w:lvl>
    <w:lvl w:ilvl="6" w:tplc="0C0C000F" w:tentative="1">
      <w:start w:val="1"/>
      <w:numFmt w:val="decimal"/>
      <w:lvlText w:val="%7."/>
      <w:lvlJc w:val="left"/>
      <w:pPr>
        <w:ind w:left="5040" w:hanging="360"/>
      </w:pPr>
    </w:lvl>
    <w:lvl w:ilvl="7" w:tplc="0C0C0019" w:tentative="1">
      <w:start w:val="1"/>
      <w:numFmt w:val="lowerLetter"/>
      <w:lvlText w:val="%8."/>
      <w:lvlJc w:val="left"/>
      <w:pPr>
        <w:ind w:left="5760" w:hanging="360"/>
      </w:pPr>
    </w:lvl>
    <w:lvl w:ilvl="8" w:tplc="0C0C001B" w:tentative="1">
      <w:start w:val="1"/>
      <w:numFmt w:val="lowerRoman"/>
      <w:lvlText w:val="%9."/>
      <w:lvlJc w:val="right"/>
      <w:pPr>
        <w:ind w:left="6480" w:hanging="180"/>
      </w:pPr>
    </w:lvl>
  </w:abstractNum>
  <w:abstractNum w:abstractNumId="18" w15:restartNumberingAfterBreak="0">
    <w:nsid w:val="40386AFD"/>
    <w:multiLevelType w:val="hybridMultilevel"/>
    <w:tmpl w:val="DF405C8C"/>
    <w:lvl w:ilvl="0" w:tplc="0C0C000D">
      <w:start w:val="1"/>
      <w:numFmt w:val="bullet"/>
      <w:lvlText w:val=""/>
      <w:lvlJc w:val="left"/>
      <w:pPr>
        <w:ind w:left="1157" w:hanging="360"/>
      </w:pPr>
      <w:rPr>
        <w:rFonts w:ascii="Wingdings" w:hAnsi="Wingdings" w:hint="default"/>
      </w:rPr>
    </w:lvl>
    <w:lvl w:ilvl="1" w:tplc="0C0C0003" w:tentative="1">
      <w:start w:val="1"/>
      <w:numFmt w:val="bullet"/>
      <w:lvlText w:val="o"/>
      <w:lvlJc w:val="left"/>
      <w:pPr>
        <w:ind w:left="1877" w:hanging="360"/>
      </w:pPr>
      <w:rPr>
        <w:rFonts w:ascii="Courier New" w:hAnsi="Courier New" w:cs="Courier New" w:hint="default"/>
      </w:rPr>
    </w:lvl>
    <w:lvl w:ilvl="2" w:tplc="0C0C0005" w:tentative="1">
      <w:start w:val="1"/>
      <w:numFmt w:val="bullet"/>
      <w:lvlText w:val=""/>
      <w:lvlJc w:val="left"/>
      <w:pPr>
        <w:ind w:left="2597" w:hanging="360"/>
      </w:pPr>
      <w:rPr>
        <w:rFonts w:ascii="Wingdings" w:hAnsi="Wingdings" w:hint="default"/>
      </w:rPr>
    </w:lvl>
    <w:lvl w:ilvl="3" w:tplc="0C0C0001" w:tentative="1">
      <w:start w:val="1"/>
      <w:numFmt w:val="bullet"/>
      <w:lvlText w:val=""/>
      <w:lvlJc w:val="left"/>
      <w:pPr>
        <w:ind w:left="3317" w:hanging="360"/>
      </w:pPr>
      <w:rPr>
        <w:rFonts w:ascii="Symbol" w:hAnsi="Symbol" w:hint="default"/>
      </w:rPr>
    </w:lvl>
    <w:lvl w:ilvl="4" w:tplc="0C0C0003" w:tentative="1">
      <w:start w:val="1"/>
      <w:numFmt w:val="bullet"/>
      <w:lvlText w:val="o"/>
      <w:lvlJc w:val="left"/>
      <w:pPr>
        <w:ind w:left="4037" w:hanging="360"/>
      </w:pPr>
      <w:rPr>
        <w:rFonts w:ascii="Courier New" w:hAnsi="Courier New" w:cs="Courier New" w:hint="default"/>
      </w:rPr>
    </w:lvl>
    <w:lvl w:ilvl="5" w:tplc="0C0C0005" w:tentative="1">
      <w:start w:val="1"/>
      <w:numFmt w:val="bullet"/>
      <w:lvlText w:val=""/>
      <w:lvlJc w:val="left"/>
      <w:pPr>
        <w:ind w:left="4757" w:hanging="360"/>
      </w:pPr>
      <w:rPr>
        <w:rFonts w:ascii="Wingdings" w:hAnsi="Wingdings" w:hint="default"/>
      </w:rPr>
    </w:lvl>
    <w:lvl w:ilvl="6" w:tplc="0C0C0001" w:tentative="1">
      <w:start w:val="1"/>
      <w:numFmt w:val="bullet"/>
      <w:lvlText w:val=""/>
      <w:lvlJc w:val="left"/>
      <w:pPr>
        <w:ind w:left="5477" w:hanging="360"/>
      </w:pPr>
      <w:rPr>
        <w:rFonts w:ascii="Symbol" w:hAnsi="Symbol" w:hint="default"/>
      </w:rPr>
    </w:lvl>
    <w:lvl w:ilvl="7" w:tplc="0C0C0003" w:tentative="1">
      <w:start w:val="1"/>
      <w:numFmt w:val="bullet"/>
      <w:lvlText w:val="o"/>
      <w:lvlJc w:val="left"/>
      <w:pPr>
        <w:ind w:left="6197" w:hanging="360"/>
      </w:pPr>
      <w:rPr>
        <w:rFonts w:ascii="Courier New" w:hAnsi="Courier New" w:cs="Courier New" w:hint="default"/>
      </w:rPr>
    </w:lvl>
    <w:lvl w:ilvl="8" w:tplc="0C0C0005" w:tentative="1">
      <w:start w:val="1"/>
      <w:numFmt w:val="bullet"/>
      <w:lvlText w:val=""/>
      <w:lvlJc w:val="left"/>
      <w:pPr>
        <w:ind w:left="6917" w:hanging="360"/>
      </w:pPr>
      <w:rPr>
        <w:rFonts w:ascii="Wingdings" w:hAnsi="Wingdings" w:hint="default"/>
      </w:rPr>
    </w:lvl>
  </w:abstractNum>
  <w:abstractNum w:abstractNumId="19" w15:restartNumberingAfterBreak="0">
    <w:nsid w:val="45E23104"/>
    <w:multiLevelType w:val="hybridMultilevel"/>
    <w:tmpl w:val="2A9C28E8"/>
    <w:lvl w:ilvl="0" w:tplc="0C0C000D">
      <w:start w:val="1"/>
      <w:numFmt w:val="bullet"/>
      <w:lvlText w:val=""/>
      <w:lvlJc w:val="left"/>
      <w:pPr>
        <w:ind w:left="720" w:hanging="360"/>
      </w:pPr>
      <w:rPr>
        <w:rFonts w:ascii="Wingdings" w:hAnsi="Wingdings" w:hint="default"/>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20" w15:restartNumberingAfterBreak="0">
    <w:nsid w:val="470434E6"/>
    <w:multiLevelType w:val="hybridMultilevel"/>
    <w:tmpl w:val="BE6473C6"/>
    <w:lvl w:ilvl="0" w:tplc="DB7825CA">
      <w:start w:val="1"/>
      <w:numFmt w:val="bullet"/>
      <w:pStyle w:val="Listepuces-Rouge"/>
      <w:lvlText w:val=""/>
      <w:lvlJc w:val="left"/>
      <w:pPr>
        <w:ind w:left="720" w:hanging="360"/>
      </w:pPr>
      <w:rPr>
        <w:rFonts w:ascii="Symbol" w:hAnsi="Symbol" w:hint="default"/>
      </w:rPr>
    </w:lvl>
    <w:lvl w:ilvl="1" w:tplc="0C0C0003">
      <w:start w:val="1"/>
      <w:numFmt w:val="bullet"/>
      <w:lvlText w:val="o"/>
      <w:lvlJc w:val="left"/>
      <w:pPr>
        <w:ind w:left="1440" w:hanging="360"/>
      </w:pPr>
      <w:rPr>
        <w:rFonts w:ascii="Courier New" w:hAnsi="Courier New" w:cs="Courier New" w:hint="default"/>
      </w:rPr>
    </w:lvl>
    <w:lvl w:ilvl="2" w:tplc="0C0C0005">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21" w15:restartNumberingAfterBreak="0">
    <w:nsid w:val="49614C48"/>
    <w:multiLevelType w:val="hybridMultilevel"/>
    <w:tmpl w:val="62689E72"/>
    <w:lvl w:ilvl="0" w:tplc="0C0C000D">
      <w:start w:val="1"/>
      <w:numFmt w:val="bullet"/>
      <w:lvlText w:val=""/>
      <w:lvlJc w:val="left"/>
      <w:pPr>
        <w:ind w:left="360" w:hanging="360"/>
      </w:pPr>
      <w:rPr>
        <w:rFonts w:ascii="Wingdings" w:hAnsi="Wingdings" w:hint="default"/>
      </w:rPr>
    </w:lvl>
    <w:lvl w:ilvl="1" w:tplc="0C0C0003">
      <w:start w:val="1"/>
      <w:numFmt w:val="bullet"/>
      <w:lvlText w:val="o"/>
      <w:lvlJc w:val="left"/>
      <w:pPr>
        <w:ind w:left="1080" w:hanging="360"/>
      </w:pPr>
      <w:rPr>
        <w:rFonts w:ascii="Courier New" w:hAnsi="Courier New" w:cs="Courier New" w:hint="default"/>
      </w:rPr>
    </w:lvl>
    <w:lvl w:ilvl="2" w:tplc="0C0C0005" w:tentative="1">
      <w:start w:val="1"/>
      <w:numFmt w:val="bullet"/>
      <w:lvlText w:val=""/>
      <w:lvlJc w:val="left"/>
      <w:pPr>
        <w:ind w:left="1800" w:hanging="360"/>
      </w:pPr>
      <w:rPr>
        <w:rFonts w:ascii="Wingdings" w:hAnsi="Wingdings" w:hint="default"/>
      </w:rPr>
    </w:lvl>
    <w:lvl w:ilvl="3" w:tplc="0C0C0001" w:tentative="1">
      <w:start w:val="1"/>
      <w:numFmt w:val="bullet"/>
      <w:lvlText w:val=""/>
      <w:lvlJc w:val="left"/>
      <w:pPr>
        <w:ind w:left="2520" w:hanging="360"/>
      </w:pPr>
      <w:rPr>
        <w:rFonts w:ascii="Symbol" w:hAnsi="Symbol" w:hint="default"/>
      </w:rPr>
    </w:lvl>
    <w:lvl w:ilvl="4" w:tplc="0C0C0003" w:tentative="1">
      <w:start w:val="1"/>
      <w:numFmt w:val="bullet"/>
      <w:lvlText w:val="o"/>
      <w:lvlJc w:val="left"/>
      <w:pPr>
        <w:ind w:left="3240" w:hanging="360"/>
      </w:pPr>
      <w:rPr>
        <w:rFonts w:ascii="Courier New" w:hAnsi="Courier New" w:cs="Courier New" w:hint="default"/>
      </w:rPr>
    </w:lvl>
    <w:lvl w:ilvl="5" w:tplc="0C0C0005" w:tentative="1">
      <w:start w:val="1"/>
      <w:numFmt w:val="bullet"/>
      <w:lvlText w:val=""/>
      <w:lvlJc w:val="left"/>
      <w:pPr>
        <w:ind w:left="3960" w:hanging="360"/>
      </w:pPr>
      <w:rPr>
        <w:rFonts w:ascii="Wingdings" w:hAnsi="Wingdings" w:hint="default"/>
      </w:rPr>
    </w:lvl>
    <w:lvl w:ilvl="6" w:tplc="0C0C0001" w:tentative="1">
      <w:start w:val="1"/>
      <w:numFmt w:val="bullet"/>
      <w:lvlText w:val=""/>
      <w:lvlJc w:val="left"/>
      <w:pPr>
        <w:ind w:left="4680" w:hanging="360"/>
      </w:pPr>
      <w:rPr>
        <w:rFonts w:ascii="Symbol" w:hAnsi="Symbol" w:hint="default"/>
      </w:rPr>
    </w:lvl>
    <w:lvl w:ilvl="7" w:tplc="0C0C0003" w:tentative="1">
      <w:start w:val="1"/>
      <w:numFmt w:val="bullet"/>
      <w:lvlText w:val="o"/>
      <w:lvlJc w:val="left"/>
      <w:pPr>
        <w:ind w:left="5400" w:hanging="360"/>
      </w:pPr>
      <w:rPr>
        <w:rFonts w:ascii="Courier New" w:hAnsi="Courier New" w:cs="Courier New" w:hint="default"/>
      </w:rPr>
    </w:lvl>
    <w:lvl w:ilvl="8" w:tplc="0C0C0005" w:tentative="1">
      <w:start w:val="1"/>
      <w:numFmt w:val="bullet"/>
      <w:lvlText w:val=""/>
      <w:lvlJc w:val="left"/>
      <w:pPr>
        <w:ind w:left="6120" w:hanging="360"/>
      </w:pPr>
      <w:rPr>
        <w:rFonts w:ascii="Wingdings" w:hAnsi="Wingdings" w:hint="default"/>
      </w:rPr>
    </w:lvl>
  </w:abstractNum>
  <w:abstractNum w:abstractNumId="22" w15:restartNumberingAfterBreak="0">
    <w:nsid w:val="4E474432"/>
    <w:multiLevelType w:val="hybridMultilevel"/>
    <w:tmpl w:val="DAACAD58"/>
    <w:lvl w:ilvl="0" w:tplc="0C0C000F">
      <w:start w:val="1"/>
      <w:numFmt w:val="decimal"/>
      <w:lvlText w:val="%1."/>
      <w:lvlJc w:val="left"/>
      <w:pPr>
        <w:ind w:left="720" w:hanging="360"/>
      </w:pPr>
    </w:lvl>
    <w:lvl w:ilvl="1" w:tplc="0C0C0019" w:tentative="1">
      <w:start w:val="1"/>
      <w:numFmt w:val="lowerLetter"/>
      <w:lvlText w:val="%2."/>
      <w:lvlJc w:val="left"/>
      <w:pPr>
        <w:ind w:left="1440" w:hanging="360"/>
      </w:pPr>
    </w:lvl>
    <w:lvl w:ilvl="2" w:tplc="0C0C001B" w:tentative="1">
      <w:start w:val="1"/>
      <w:numFmt w:val="lowerRoman"/>
      <w:lvlText w:val="%3."/>
      <w:lvlJc w:val="right"/>
      <w:pPr>
        <w:ind w:left="2160" w:hanging="180"/>
      </w:pPr>
    </w:lvl>
    <w:lvl w:ilvl="3" w:tplc="0C0C000F" w:tentative="1">
      <w:start w:val="1"/>
      <w:numFmt w:val="decimal"/>
      <w:lvlText w:val="%4."/>
      <w:lvlJc w:val="left"/>
      <w:pPr>
        <w:ind w:left="2880" w:hanging="360"/>
      </w:pPr>
    </w:lvl>
    <w:lvl w:ilvl="4" w:tplc="0C0C0019" w:tentative="1">
      <w:start w:val="1"/>
      <w:numFmt w:val="lowerLetter"/>
      <w:lvlText w:val="%5."/>
      <w:lvlJc w:val="left"/>
      <w:pPr>
        <w:ind w:left="3600" w:hanging="360"/>
      </w:pPr>
    </w:lvl>
    <w:lvl w:ilvl="5" w:tplc="0C0C001B" w:tentative="1">
      <w:start w:val="1"/>
      <w:numFmt w:val="lowerRoman"/>
      <w:lvlText w:val="%6."/>
      <w:lvlJc w:val="right"/>
      <w:pPr>
        <w:ind w:left="4320" w:hanging="180"/>
      </w:pPr>
    </w:lvl>
    <w:lvl w:ilvl="6" w:tplc="0C0C000F" w:tentative="1">
      <w:start w:val="1"/>
      <w:numFmt w:val="decimal"/>
      <w:lvlText w:val="%7."/>
      <w:lvlJc w:val="left"/>
      <w:pPr>
        <w:ind w:left="5040" w:hanging="360"/>
      </w:pPr>
    </w:lvl>
    <w:lvl w:ilvl="7" w:tplc="0C0C0019" w:tentative="1">
      <w:start w:val="1"/>
      <w:numFmt w:val="lowerLetter"/>
      <w:lvlText w:val="%8."/>
      <w:lvlJc w:val="left"/>
      <w:pPr>
        <w:ind w:left="5760" w:hanging="360"/>
      </w:pPr>
    </w:lvl>
    <w:lvl w:ilvl="8" w:tplc="0C0C001B" w:tentative="1">
      <w:start w:val="1"/>
      <w:numFmt w:val="lowerRoman"/>
      <w:lvlText w:val="%9."/>
      <w:lvlJc w:val="right"/>
      <w:pPr>
        <w:ind w:left="6480" w:hanging="180"/>
      </w:pPr>
    </w:lvl>
  </w:abstractNum>
  <w:abstractNum w:abstractNumId="23" w15:restartNumberingAfterBreak="0">
    <w:nsid w:val="575D4AAF"/>
    <w:multiLevelType w:val="multilevel"/>
    <w:tmpl w:val="1542FCF8"/>
    <w:lvl w:ilvl="0">
      <w:start w:val="1"/>
      <w:numFmt w:val="bullet"/>
      <w:pStyle w:val="Listepuces2"/>
      <w:lvlText w:val=""/>
      <w:lvlJc w:val="left"/>
      <w:pPr>
        <w:tabs>
          <w:tab w:val="num" w:pos="709"/>
        </w:tabs>
        <w:ind w:left="709" w:hanging="284"/>
      </w:pPr>
      <w:rPr>
        <w:rFonts w:ascii="Symbol" w:hAnsi="Symbol" w:hint="default"/>
      </w:rPr>
    </w:lvl>
    <w:lvl w:ilvl="1">
      <w:start w:val="1"/>
      <w:numFmt w:val="bullet"/>
      <w:lvlText w:val="−"/>
      <w:lvlJc w:val="left"/>
      <w:pPr>
        <w:tabs>
          <w:tab w:val="num" w:pos="992"/>
        </w:tabs>
        <w:ind w:left="992" w:hanging="283"/>
      </w:pPr>
      <w:rPr>
        <w:rFonts w:ascii="Calibri" w:hAnsi="Calibri" w:hint="default"/>
      </w:rPr>
    </w:lvl>
    <w:lvl w:ilvl="2">
      <w:start w:val="1"/>
      <w:numFmt w:val="bullet"/>
      <w:lvlText w:val="∙"/>
      <w:lvlJc w:val="left"/>
      <w:pPr>
        <w:tabs>
          <w:tab w:val="num" w:pos="1276"/>
        </w:tabs>
        <w:ind w:left="1276" w:hanging="284"/>
      </w:pPr>
      <w:rPr>
        <w:rFonts w:ascii="Minion Pro Med" w:hAnsi="Minion Pro Med" w:hint="default"/>
      </w:rPr>
    </w:lvl>
    <w:lvl w:ilvl="3">
      <w:start w:val="1"/>
      <w:numFmt w:val="bullet"/>
      <w:lvlText w:val=""/>
      <w:lvlJc w:val="left"/>
      <w:pPr>
        <w:ind w:left="3240" w:hanging="360"/>
      </w:pPr>
      <w:rPr>
        <w:rFonts w:ascii="Symbol" w:hAnsi="Symbol" w:hint="default"/>
      </w:rPr>
    </w:lvl>
    <w:lvl w:ilvl="4">
      <w:start w:val="1"/>
      <w:numFmt w:val="bullet"/>
      <w:lvlText w:val="o"/>
      <w:lvlJc w:val="left"/>
      <w:pPr>
        <w:ind w:left="3960" w:hanging="360"/>
      </w:pPr>
      <w:rPr>
        <w:rFonts w:ascii="Courier New" w:hAnsi="Courier New" w:cs="Courier New" w:hint="default"/>
      </w:rPr>
    </w:lvl>
    <w:lvl w:ilvl="5">
      <w:start w:val="1"/>
      <w:numFmt w:val="bullet"/>
      <w:lvlText w:val=""/>
      <w:lvlJc w:val="left"/>
      <w:pPr>
        <w:ind w:left="4680" w:hanging="360"/>
      </w:pPr>
      <w:rPr>
        <w:rFonts w:ascii="Wingdings" w:hAnsi="Wingdings" w:hint="default"/>
      </w:rPr>
    </w:lvl>
    <w:lvl w:ilvl="6">
      <w:start w:val="1"/>
      <w:numFmt w:val="bullet"/>
      <w:lvlText w:val=""/>
      <w:lvlJc w:val="left"/>
      <w:pPr>
        <w:ind w:left="5400" w:hanging="360"/>
      </w:pPr>
      <w:rPr>
        <w:rFonts w:ascii="Symbol" w:hAnsi="Symbol" w:hint="default"/>
      </w:rPr>
    </w:lvl>
    <w:lvl w:ilvl="7">
      <w:start w:val="1"/>
      <w:numFmt w:val="bullet"/>
      <w:lvlText w:val="o"/>
      <w:lvlJc w:val="left"/>
      <w:pPr>
        <w:ind w:left="6120" w:hanging="360"/>
      </w:pPr>
      <w:rPr>
        <w:rFonts w:ascii="Courier New" w:hAnsi="Courier New" w:cs="Courier New" w:hint="default"/>
      </w:rPr>
    </w:lvl>
    <w:lvl w:ilvl="8">
      <w:start w:val="1"/>
      <w:numFmt w:val="bullet"/>
      <w:lvlText w:val=""/>
      <w:lvlJc w:val="left"/>
      <w:pPr>
        <w:ind w:left="6840" w:hanging="360"/>
      </w:pPr>
      <w:rPr>
        <w:rFonts w:ascii="Wingdings" w:hAnsi="Wingdings" w:hint="default"/>
      </w:rPr>
    </w:lvl>
  </w:abstractNum>
  <w:abstractNum w:abstractNumId="24" w15:restartNumberingAfterBreak="0">
    <w:nsid w:val="588E06A9"/>
    <w:multiLevelType w:val="hybridMultilevel"/>
    <w:tmpl w:val="766437B8"/>
    <w:lvl w:ilvl="0" w:tplc="0C0C0001">
      <w:start w:val="1"/>
      <w:numFmt w:val="bullet"/>
      <w:lvlText w:val=""/>
      <w:lvlJc w:val="left"/>
      <w:pPr>
        <w:ind w:left="720" w:hanging="360"/>
      </w:pPr>
      <w:rPr>
        <w:rFonts w:ascii="Symbol" w:hAnsi="Symbol" w:hint="default"/>
      </w:rPr>
    </w:lvl>
    <w:lvl w:ilvl="1" w:tplc="0C0C0003">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25" w15:restartNumberingAfterBreak="0">
    <w:nsid w:val="60A6020D"/>
    <w:multiLevelType w:val="hybridMultilevel"/>
    <w:tmpl w:val="9278ABE2"/>
    <w:lvl w:ilvl="0" w:tplc="0C0C000D">
      <w:start w:val="1"/>
      <w:numFmt w:val="bullet"/>
      <w:lvlText w:val=""/>
      <w:lvlJc w:val="left"/>
      <w:pPr>
        <w:ind w:left="720" w:hanging="360"/>
      </w:pPr>
      <w:rPr>
        <w:rFonts w:ascii="Wingdings" w:hAnsi="Wingdings" w:hint="default"/>
      </w:rPr>
    </w:lvl>
    <w:lvl w:ilvl="1" w:tplc="0C0C0019" w:tentative="1">
      <w:start w:val="1"/>
      <w:numFmt w:val="lowerLetter"/>
      <w:lvlText w:val="%2."/>
      <w:lvlJc w:val="left"/>
      <w:pPr>
        <w:ind w:left="1440" w:hanging="360"/>
      </w:pPr>
    </w:lvl>
    <w:lvl w:ilvl="2" w:tplc="0C0C001B" w:tentative="1">
      <w:start w:val="1"/>
      <w:numFmt w:val="lowerRoman"/>
      <w:lvlText w:val="%3."/>
      <w:lvlJc w:val="right"/>
      <w:pPr>
        <w:ind w:left="2160" w:hanging="180"/>
      </w:pPr>
    </w:lvl>
    <w:lvl w:ilvl="3" w:tplc="0C0C000F" w:tentative="1">
      <w:start w:val="1"/>
      <w:numFmt w:val="decimal"/>
      <w:lvlText w:val="%4."/>
      <w:lvlJc w:val="left"/>
      <w:pPr>
        <w:ind w:left="2880" w:hanging="360"/>
      </w:pPr>
    </w:lvl>
    <w:lvl w:ilvl="4" w:tplc="0C0C0019" w:tentative="1">
      <w:start w:val="1"/>
      <w:numFmt w:val="lowerLetter"/>
      <w:lvlText w:val="%5."/>
      <w:lvlJc w:val="left"/>
      <w:pPr>
        <w:ind w:left="3600" w:hanging="360"/>
      </w:pPr>
    </w:lvl>
    <w:lvl w:ilvl="5" w:tplc="0C0C001B" w:tentative="1">
      <w:start w:val="1"/>
      <w:numFmt w:val="lowerRoman"/>
      <w:lvlText w:val="%6."/>
      <w:lvlJc w:val="right"/>
      <w:pPr>
        <w:ind w:left="4320" w:hanging="180"/>
      </w:pPr>
    </w:lvl>
    <w:lvl w:ilvl="6" w:tplc="0C0C000F" w:tentative="1">
      <w:start w:val="1"/>
      <w:numFmt w:val="decimal"/>
      <w:lvlText w:val="%7."/>
      <w:lvlJc w:val="left"/>
      <w:pPr>
        <w:ind w:left="5040" w:hanging="360"/>
      </w:pPr>
    </w:lvl>
    <w:lvl w:ilvl="7" w:tplc="0C0C0019" w:tentative="1">
      <w:start w:val="1"/>
      <w:numFmt w:val="lowerLetter"/>
      <w:lvlText w:val="%8."/>
      <w:lvlJc w:val="left"/>
      <w:pPr>
        <w:ind w:left="5760" w:hanging="360"/>
      </w:pPr>
    </w:lvl>
    <w:lvl w:ilvl="8" w:tplc="0C0C001B" w:tentative="1">
      <w:start w:val="1"/>
      <w:numFmt w:val="lowerRoman"/>
      <w:lvlText w:val="%9."/>
      <w:lvlJc w:val="right"/>
      <w:pPr>
        <w:ind w:left="6480" w:hanging="180"/>
      </w:pPr>
    </w:lvl>
  </w:abstractNum>
  <w:abstractNum w:abstractNumId="26" w15:restartNumberingAfterBreak="0">
    <w:nsid w:val="613D3EDF"/>
    <w:multiLevelType w:val="hybridMultilevel"/>
    <w:tmpl w:val="5D947162"/>
    <w:lvl w:ilvl="0" w:tplc="FFFFFFFF">
      <w:start w:val="1"/>
      <w:numFmt w:val="decimal"/>
      <w:pStyle w:val="tapes"/>
      <w:lvlText w:val="%1."/>
      <w:lvlJc w:val="left"/>
      <w:pPr>
        <w:ind w:left="360" w:hanging="360"/>
      </w:pPr>
    </w:lvl>
    <w:lvl w:ilvl="1" w:tplc="0C0C0019" w:tentative="1">
      <w:start w:val="1"/>
      <w:numFmt w:val="lowerLetter"/>
      <w:lvlText w:val="%2."/>
      <w:lvlJc w:val="left"/>
      <w:pPr>
        <w:ind w:left="1080" w:hanging="360"/>
      </w:pPr>
    </w:lvl>
    <w:lvl w:ilvl="2" w:tplc="0C0C001B" w:tentative="1">
      <w:start w:val="1"/>
      <w:numFmt w:val="lowerRoman"/>
      <w:lvlText w:val="%3."/>
      <w:lvlJc w:val="right"/>
      <w:pPr>
        <w:ind w:left="1800" w:hanging="180"/>
      </w:pPr>
    </w:lvl>
    <w:lvl w:ilvl="3" w:tplc="0C0C000F" w:tentative="1">
      <w:start w:val="1"/>
      <w:numFmt w:val="decimal"/>
      <w:lvlText w:val="%4."/>
      <w:lvlJc w:val="left"/>
      <w:pPr>
        <w:ind w:left="2520" w:hanging="360"/>
      </w:pPr>
    </w:lvl>
    <w:lvl w:ilvl="4" w:tplc="0C0C0019" w:tentative="1">
      <w:start w:val="1"/>
      <w:numFmt w:val="lowerLetter"/>
      <w:lvlText w:val="%5."/>
      <w:lvlJc w:val="left"/>
      <w:pPr>
        <w:ind w:left="3240" w:hanging="360"/>
      </w:pPr>
    </w:lvl>
    <w:lvl w:ilvl="5" w:tplc="0C0C001B" w:tentative="1">
      <w:start w:val="1"/>
      <w:numFmt w:val="lowerRoman"/>
      <w:lvlText w:val="%6."/>
      <w:lvlJc w:val="right"/>
      <w:pPr>
        <w:ind w:left="3960" w:hanging="180"/>
      </w:pPr>
    </w:lvl>
    <w:lvl w:ilvl="6" w:tplc="0C0C000F" w:tentative="1">
      <w:start w:val="1"/>
      <w:numFmt w:val="decimal"/>
      <w:lvlText w:val="%7."/>
      <w:lvlJc w:val="left"/>
      <w:pPr>
        <w:ind w:left="4680" w:hanging="360"/>
      </w:pPr>
    </w:lvl>
    <w:lvl w:ilvl="7" w:tplc="0C0C0019" w:tentative="1">
      <w:start w:val="1"/>
      <w:numFmt w:val="lowerLetter"/>
      <w:lvlText w:val="%8."/>
      <w:lvlJc w:val="left"/>
      <w:pPr>
        <w:ind w:left="5400" w:hanging="360"/>
      </w:pPr>
    </w:lvl>
    <w:lvl w:ilvl="8" w:tplc="0C0C001B" w:tentative="1">
      <w:start w:val="1"/>
      <w:numFmt w:val="lowerRoman"/>
      <w:lvlText w:val="%9."/>
      <w:lvlJc w:val="right"/>
      <w:pPr>
        <w:ind w:left="6120" w:hanging="180"/>
      </w:pPr>
    </w:lvl>
  </w:abstractNum>
  <w:abstractNum w:abstractNumId="27" w15:restartNumberingAfterBreak="0">
    <w:nsid w:val="6247030C"/>
    <w:multiLevelType w:val="hybridMultilevel"/>
    <w:tmpl w:val="39363046"/>
    <w:lvl w:ilvl="0" w:tplc="1A185152">
      <w:start w:val="2021"/>
      <w:numFmt w:val="bullet"/>
      <w:lvlText w:val="-"/>
      <w:lvlJc w:val="left"/>
      <w:pPr>
        <w:ind w:left="720" w:hanging="360"/>
      </w:pPr>
      <w:rPr>
        <w:rFonts w:ascii="Arial" w:eastAsiaTheme="minorHAnsi" w:hAnsi="Arial" w:cs="Arial" w:hint="default"/>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28" w15:restartNumberingAfterBreak="0">
    <w:nsid w:val="67DE7A87"/>
    <w:multiLevelType w:val="hybridMultilevel"/>
    <w:tmpl w:val="E14A82C6"/>
    <w:lvl w:ilvl="0" w:tplc="5FF84A72">
      <w:start w:val="1"/>
      <w:numFmt w:val="bullet"/>
      <w:pStyle w:val="Listepuces"/>
      <w:lvlText w:val="•"/>
      <w:lvlJc w:val="left"/>
      <w:pPr>
        <w:ind w:left="1145" w:hanging="360"/>
      </w:pPr>
      <w:rPr>
        <w:rFonts w:ascii="Arial" w:hAnsi="Arial" w:hint="default"/>
        <w:color w:val="C00000"/>
        <w:sz w:val="21"/>
      </w:rPr>
    </w:lvl>
    <w:lvl w:ilvl="1" w:tplc="0C0C0003" w:tentative="1">
      <w:start w:val="1"/>
      <w:numFmt w:val="bullet"/>
      <w:lvlText w:val="o"/>
      <w:lvlJc w:val="left"/>
      <w:pPr>
        <w:ind w:left="1865" w:hanging="360"/>
      </w:pPr>
      <w:rPr>
        <w:rFonts w:ascii="Courier New" w:hAnsi="Courier New" w:cs="Courier New" w:hint="default"/>
      </w:rPr>
    </w:lvl>
    <w:lvl w:ilvl="2" w:tplc="0C0C0005" w:tentative="1">
      <w:start w:val="1"/>
      <w:numFmt w:val="bullet"/>
      <w:lvlText w:val=""/>
      <w:lvlJc w:val="left"/>
      <w:pPr>
        <w:ind w:left="2585" w:hanging="360"/>
      </w:pPr>
      <w:rPr>
        <w:rFonts w:ascii="Wingdings" w:hAnsi="Wingdings" w:hint="default"/>
      </w:rPr>
    </w:lvl>
    <w:lvl w:ilvl="3" w:tplc="0C0C0001" w:tentative="1">
      <w:start w:val="1"/>
      <w:numFmt w:val="bullet"/>
      <w:lvlText w:val=""/>
      <w:lvlJc w:val="left"/>
      <w:pPr>
        <w:ind w:left="3305" w:hanging="360"/>
      </w:pPr>
      <w:rPr>
        <w:rFonts w:ascii="Symbol" w:hAnsi="Symbol" w:hint="default"/>
      </w:rPr>
    </w:lvl>
    <w:lvl w:ilvl="4" w:tplc="0C0C0003" w:tentative="1">
      <w:start w:val="1"/>
      <w:numFmt w:val="bullet"/>
      <w:lvlText w:val="o"/>
      <w:lvlJc w:val="left"/>
      <w:pPr>
        <w:ind w:left="4025" w:hanging="360"/>
      </w:pPr>
      <w:rPr>
        <w:rFonts w:ascii="Courier New" w:hAnsi="Courier New" w:cs="Courier New" w:hint="default"/>
      </w:rPr>
    </w:lvl>
    <w:lvl w:ilvl="5" w:tplc="0C0C0005" w:tentative="1">
      <w:start w:val="1"/>
      <w:numFmt w:val="bullet"/>
      <w:lvlText w:val=""/>
      <w:lvlJc w:val="left"/>
      <w:pPr>
        <w:ind w:left="4745" w:hanging="360"/>
      </w:pPr>
      <w:rPr>
        <w:rFonts w:ascii="Wingdings" w:hAnsi="Wingdings" w:hint="default"/>
      </w:rPr>
    </w:lvl>
    <w:lvl w:ilvl="6" w:tplc="0C0C0001" w:tentative="1">
      <w:start w:val="1"/>
      <w:numFmt w:val="bullet"/>
      <w:lvlText w:val=""/>
      <w:lvlJc w:val="left"/>
      <w:pPr>
        <w:ind w:left="5465" w:hanging="360"/>
      </w:pPr>
      <w:rPr>
        <w:rFonts w:ascii="Symbol" w:hAnsi="Symbol" w:hint="default"/>
      </w:rPr>
    </w:lvl>
    <w:lvl w:ilvl="7" w:tplc="0C0C0003" w:tentative="1">
      <w:start w:val="1"/>
      <w:numFmt w:val="bullet"/>
      <w:lvlText w:val="o"/>
      <w:lvlJc w:val="left"/>
      <w:pPr>
        <w:ind w:left="6185" w:hanging="360"/>
      </w:pPr>
      <w:rPr>
        <w:rFonts w:ascii="Courier New" w:hAnsi="Courier New" w:cs="Courier New" w:hint="default"/>
      </w:rPr>
    </w:lvl>
    <w:lvl w:ilvl="8" w:tplc="0C0C0005" w:tentative="1">
      <w:start w:val="1"/>
      <w:numFmt w:val="bullet"/>
      <w:lvlText w:val=""/>
      <w:lvlJc w:val="left"/>
      <w:pPr>
        <w:ind w:left="6905" w:hanging="360"/>
      </w:pPr>
      <w:rPr>
        <w:rFonts w:ascii="Wingdings" w:hAnsi="Wingdings" w:hint="default"/>
      </w:rPr>
    </w:lvl>
  </w:abstractNum>
  <w:abstractNum w:abstractNumId="29" w15:restartNumberingAfterBreak="0">
    <w:nsid w:val="689D12B0"/>
    <w:multiLevelType w:val="hybridMultilevel"/>
    <w:tmpl w:val="999EB83A"/>
    <w:lvl w:ilvl="0" w:tplc="0C0C000D">
      <w:start w:val="1"/>
      <w:numFmt w:val="bullet"/>
      <w:lvlText w:val=""/>
      <w:lvlJc w:val="left"/>
      <w:pPr>
        <w:ind w:left="720" w:hanging="360"/>
      </w:pPr>
      <w:rPr>
        <w:rFonts w:ascii="Wingdings" w:hAnsi="Wingdings" w:hint="default"/>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30" w15:restartNumberingAfterBreak="0">
    <w:nsid w:val="69221770"/>
    <w:multiLevelType w:val="hybridMultilevel"/>
    <w:tmpl w:val="FFFFFFFF"/>
    <w:lvl w:ilvl="0" w:tplc="ABEE4704">
      <w:start w:val="1"/>
      <w:numFmt w:val="bullet"/>
      <w:lvlText w:val=""/>
      <w:lvlJc w:val="left"/>
      <w:pPr>
        <w:ind w:left="720" w:hanging="360"/>
      </w:pPr>
      <w:rPr>
        <w:rFonts w:ascii="Symbol" w:hAnsi="Symbol" w:hint="default"/>
      </w:rPr>
    </w:lvl>
    <w:lvl w:ilvl="1" w:tplc="C986A466">
      <w:start w:val="1"/>
      <w:numFmt w:val="bullet"/>
      <w:lvlText w:val="o"/>
      <w:lvlJc w:val="left"/>
      <w:pPr>
        <w:ind w:left="1440" w:hanging="360"/>
      </w:pPr>
      <w:rPr>
        <w:rFonts w:ascii="Courier New" w:hAnsi="Courier New" w:hint="default"/>
      </w:rPr>
    </w:lvl>
    <w:lvl w:ilvl="2" w:tplc="6B6A2756">
      <w:start w:val="1"/>
      <w:numFmt w:val="bullet"/>
      <w:lvlText w:val=""/>
      <w:lvlJc w:val="left"/>
      <w:pPr>
        <w:ind w:left="2160" w:hanging="360"/>
      </w:pPr>
      <w:rPr>
        <w:rFonts w:ascii="Wingdings" w:hAnsi="Wingdings" w:hint="default"/>
      </w:rPr>
    </w:lvl>
    <w:lvl w:ilvl="3" w:tplc="852C6F90">
      <w:start w:val="1"/>
      <w:numFmt w:val="bullet"/>
      <w:lvlText w:val=""/>
      <w:lvlJc w:val="left"/>
      <w:pPr>
        <w:ind w:left="2880" w:hanging="360"/>
      </w:pPr>
      <w:rPr>
        <w:rFonts w:ascii="Symbol" w:hAnsi="Symbol" w:hint="default"/>
      </w:rPr>
    </w:lvl>
    <w:lvl w:ilvl="4" w:tplc="73341146">
      <w:start w:val="1"/>
      <w:numFmt w:val="bullet"/>
      <w:lvlText w:val="o"/>
      <w:lvlJc w:val="left"/>
      <w:pPr>
        <w:ind w:left="3600" w:hanging="360"/>
      </w:pPr>
      <w:rPr>
        <w:rFonts w:ascii="Courier New" w:hAnsi="Courier New" w:hint="default"/>
      </w:rPr>
    </w:lvl>
    <w:lvl w:ilvl="5" w:tplc="EEB4EEFA">
      <w:start w:val="1"/>
      <w:numFmt w:val="bullet"/>
      <w:lvlText w:val=""/>
      <w:lvlJc w:val="left"/>
      <w:pPr>
        <w:ind w:left="4320" w:hanging="360"/>
      </w:pPr>
      <w:rPr>
        <w:rFonts w:ascii="Wingdings" w:hAnsi="Wingdings" w:hint="default"/>
      </w:rPr>
    </w:lvl>
    <w:lvl w:ilvl="6" w:tplc="798C8234">
      <w:start w:val="1"/>
      <w:numFmt w:val="bullet"/>
      <w:lvlText w:val=""/>
      <w:lvlJc w:val="left"/>
      <w:pPr>
        <w:ind w:left="5040" w:hanging="360"/>
      </w:pPr>
      <w:rPr>
        <w:rFonts w:ascii="Symbol" w:hAnsi="Symbol" w:hint="default"/>
      </w:rPr>
    </w:lvl>
    <w:lvl w:ilvl="7" w:tplc="AA60D062">
      <w:start w:val="1"/>
      <w:numFmt w:val="bullet"/>
      <w:lvlText w:val="o"/>
      <w:lvlJc w:val="left"/>
      <w:pPr>
        <w:ind w:left="5760" w:hanging="360"/>
      </w:pPr>
      <w:rPr>
        <w:rFonts w:ascii="Courier New" w:hAnsi="Courier New" w:hint="default"/>
      </w:rPr>
    </w:lvl>
    <w:lvl w:ilvl="8" w:tplc="DBD874B2">
      <w:start w:val="1"/>
      <w:numFmt w:val="bullet"/>
      <w:lvlText w:val=""/>
      <w:lvlJc w:val="left"/>
      <w:pPr>
        <w:ind w:left="6480" w:hanging="360"/>
      </w:pPr>
      <w:rPr>
        <w:rFonts w:ascii="Wingdings" w:hAnsi="Wingdings" w:hint="default"/>
      </w:rPr>
    </w:lvl>
  </w:abstractNum>
  <w:abstractNum w:abstractNumId="31" w15:restartNumberingAfterBreak="0">
    <w:nsid w:val="6C123805"/>
    <w:multiLevelType w:val="hybridMultilevel"/>
    <w:tmpl w:val="A66035D6"/>
    <w:lvl w:ilvl="0" w:tplc="15A4B150">
      <w:start w:val="1"/>
      <w:numFmt w:val="bullet"/>
      <w:lvlText w:val=""/>
      <w:lvlJc w:val="left"/>
      <w:pPr>
        <w:ind w:left="720" w:hanging="360"/>
      </w:pPr>
      <w:rPr>
        <w:rFonts w:ascii="Wingdings" w:hAnsi="Wingdings" w:hint="default"/>
        <w:color w:val="auto"/>
        <w:sz w:val="36"/>
        <w:szCs w:val="40"/>
      </w:rPr>
    </w:lvl>
    <w:lvl w:ilvl="1" w:tplc="0C0C0019" w:tentative="1">
      <w:start w:val="1"/>
      <w:numFmt w:val="lowerLetter"/>
      <w:lvlText w:val="%2."/>
      <w:lvlJc w:val="left"/>
      <w:pPr>
        <w:ind w:left="1440" w:hanging="360"/>
      </w:pPr>
    </w:lvl>
    <w:lvl w:ilvl="2" w:tplc="0C0C001B" w:tentative="1">
      <w:start w:val="1"/>
      <w:numFmt w:val="lowerRoman"/>
      <w:lvlText w:val="%3."/>
      <w:lvlJc w:val="right"/>
      <w:pPr>
        <w:ind w:left="2160" w:hanging="180"/>
      </w:pPr>
    </w:lvl>
    <w:lvl w:ilvl="3" w:tplc="0C0C000F" w:tentative="1">
      <w:start w:val="1"/>
      <w:numFmt w:val="decimal"/>
      <w:lvlText w:val="%4."/>
      <w:lvlJc w:val="left"/>
      <w:pPr>
        <w:ind w:left="2880" w:hanging="360"/>
      </w:pPr>
    </w:lvl>
    <w:lvl w:ilvl="4" w:tplc="0C0C0019" w:tentative="1">
      <w:start w:val="1"/>
      <w:numFmt w:val="lowerLetter"/>
      <w:lvlText w:val="%5."/>
      <w:lvlJc w:val="left"/>
      <w:pPr>
        <w:ind w:left="3600" w:hanging="360"/>
      </w:pPr>
    </w:lvl>
    <w:lvl w:ilvl="5" w:tplc="0C0C001B" w:tentative="1">
      <w:start w:val="1"/>
      <w:numFmt w:val="lowerRoman"/>
      <w:lvlText w:val="%6."/>
      <w:lvlJc w:val="right"/>
      <w:pPr>
        <w:ind w:left="4320" w:hanging="180"/>
      </w:pPr>
    </w:lvl>
    <w:lvl w:ilvl="6" w:tplc="0C0C000F" w:tentative="1">
      <w:start w:val="1"/>
      <w:numFmt w:val="decimal"/>
      <w:lvlText w:val="%7."/>
      <w:lvlJc w:val="left"/>
      <w:pPr>
        <w:ind w:left="5040" w:hanging="360"/>
      </w:pPr>
    </w:lvl>
    <w:lvl w:ilvl="7" w:tplc="0C0C0019" w:tentative="1">
      <w:start w:val="1"/>
      <w:numFmt w:val="lowerLetter"/>
      <w:lvlText w:val="%8."/>
      <w:lvlJc w:val="left"/>
      <w:pPr>
        <w:ind w:left="5760" w:hanging="360"/>
      </w:pPr>
    </w:lvl>
    <w:lvl w:ilvl="8" w:tplc="0C0C001B" w:tentative="1">
      <w:start w:val="1"/>
      <w:numFmt w:val="lowerRoman"/>
      <w:lvlText w:val="%9."/>
      <w:lvlJc w:val="right"/>
      <w:pPr>
        <w:ind w:left="6480" w:hanging="180"/>
      </w:pPr>
    </w:lvl>
  </w:abstractNum>
  <w:abstractNum w:abstractNumId="32" w15:restartNumberingAfterBreak="0">
    <w:nsid w:val="70914CC0"/>
    <w:multiLevelType w:val="hybridMultilevel"/>
    <w:tmpl w:val="FFFFFFFF"/>
    <w:lvl w:ilvl="0" w:tplc="464AFB82">
      <w:start w:val="1"/>
      <w:numFmt w:val="bullet"/>
      <w:lvlText w:val=""/>
      <w:lvlJc w:val="left"/>
      <w:pPr>
        <w:ind w:left="720" w:hanging="360"/>
      </w:pPr>
      <w:rPr>
        <w:rFonts w:ascii="Symbol" w:hAnsi="Symbol" w:hint="default"/>
      </w:rPr>
    </w:lvl>
    <w:lvl w:ilvl="1" w:tplc="4364B0DC">
      <w:start w:val="1"/>
      <w:numFmt w:val="bullet"/>
      <w:lvlText w:val="o"/>
      <w:lvlJc w:val="left"/>
      <w:pPr>
        <w:ind w:left="1440" w:hanging="360"/>
      </w:pPr>
      <w:rPr>
        <w:rFonts w:ascii="Courier New" w:hAnsi="Courier New" w:hint="default"/>
      </w:rPr>
    </w:lvl>
    <w:lvl w:ilvl="2" w:tplc="860277CE">
      <w:start w:val="1"/>
      <w:numFmt w:val="bullet"/>
      <w:lvlText w:val=""/>
      <w:lvlJc w:val="left"/>
      <w:pPr>
        <w:ind w:left="2160" w:hanging="360"/>
      </w:pPr>
      <w:rPr>
        <w:rFonts w:ascii="Wingdings" w:hAnsi="Wingdings" w:hint="default"/>
      </w:rPr>
    </w:lvl>
    <w:lvl w:ilvl="3" w:tplc="BAD629AC">
      <w:start w:val="1"/>
      <w:numFmt w:val="bullet"/>
      <w:lvlText w:val=""/>
      <w:lvlJc w:val="left"/>
      <w:pPr>
        <w:ind w:left="2880" w:hanging="360"/>
      </w:pPr>
      <w:rPr>
        <w:rFonts w:ascii="Symbol" w:hAnsi="Symbol" w:hint="default"/>
      </w:rPr>
    </w:lvl>
    <w:lvl w:ilvl="4" w:tplc="39AA9796">
      <w:start w:val="1"/>
      <w:numFmt w:val="bullet"/>
      <w:lvlText w:val="o"/>
      <w:lvlJc w:val="left"/>
      <w:pPr>
        <w:ind w:left="3600" w:hanging="360"/>
      </w:pPr>
      <w:rPr>
        <w:rFonts w:ascii="Courier New" w:hAnsi="Courier New" w:hint="default"/>
      </w:rPr>
    </w:lvl>
    <w:lvl w:ilvl="5" w:tplc="FCC81534">
      <w:start w:val="1"/>
      <w:numFmt w:val="bullet"/>
      <w:lvlText w:val=""/>
      <w:lvlJc w:val="left"/>
      <w:pPr>
        <w:ind w:left="4320" w:hanging="360"/>
      </w:pPr>
      <w:rPr>
        <w:rFonts w:ascii="Wingdings" w:hAnsi="Wingdings" w:hint="default"/>
      </w:rPr>
    </w:lvl>
    <w:lvl w:ilvl="6" w:tplc="ED6623B4">
      <w:start w:val="1"/>
      <w:numFmt w:val="bullet"/>
      <w:lvlText w:val=""/>
      <w:lvlJc w:val="left"/>
      <w:pPr>
        <w:ind w:left="5040" w:hanging="360"/>
      </w:pPr>
      <w:rPr>
        <w:rFonts w:ascii="Symbol" w:hAnsi="Symbol" w:hint="default"/>
      </w:rPr>
    </w:lvl>
    <w:lvl w:ilvl="7" w:tplc="067AAF7C">
      <w:start w:val="1"/>
      <w:numFmt w:val="bullet"/>
      <w:lvlText w:val="o"/>
      <w:lvlJc w:val="left"/>
      <w:pPr>
        <w:ind w:left="5760" w:hanging="360"/>
      </w:pPr>
      <w:rPr>
        <w:rFonts w:ascii="Courier New" w:hAnsi="Courier New" w:hint="default"/>
      </w:rPr>
    </w:lvl>
    <w:lvl w:ilvl="8" w:tplc="C356598C">
      <w:start w:val="1"/>
      <w:numFmt w:val="bullet"/>
      <w:lvlText w:val=""/>
      <w:lvlJc w:val="left"/>
      <w:pPr>
        <w:ind w:left="6480" w:hanging="360"/>
      </w:pPr>
      <w:rPr>
        <w:rFonts w:ascii="Wingdings" w:hAnsi="Wingdings" w:hint="default"/>
      </w:rPr>
    </w:lvl>
  </w:abstractNum>
  <w:abstractNum w:abstractNumId="33" w15:restartNumberingAfterBreak="0">
    <w:nsid w:val="71E9549B"/>
    <w:multiLevelType w:val="hybridMultilevel"/>
    <w:tmpl w:val="589A714E"/>
    <w:lvl w:ilvl="0" w:tplc="0C0C000F">
      <w:start w:val="1"/>
      <w:numFmt w:val="decimal"/>
      <w:lvlText w:val="%1."/>
      <w:lvlJc w:val="left"/>
      <w:pPr>
        <w:ind w:left="720" w:hanging="360"/>
      </w:pPr>
      <w:rPr>
        <w:rFonts w:hint="default"/>
      </w:rPr>
    </w:lvl>
    <w:lvl w:ilvl="1" w:tplc="08D887CC">
      <w:start w:val="1"/>
      <w:numFmt w:val="bullet"/>
      <w:lvlText w:val="o"/>
      <w:lvlJc w:val="left"/>
      <w:pPr>
        <w:ind w:left="1440" w:hanging="360"/>
      </w:pPr>
      <w:rPr>
        <w:rFonts w:ascii="Courier New" w:hAnsi="Courier New" w:hint="default"/>
      </w:rPr>
    </w:lvl>
    <w:lvl w:ilvl="2" w:tplc="12DE5558">
      <w:start w:val="1"/>
      <w:numFmt w:val="bullet"/>
      <w:lvlText w:val=""/>
      <w:lvlJc w:val="left"/>
      <w:pPr>
        <w:ind w:left="2160" w:hanging="360"/>
      </w:pPr>
      <w:rPr>
        <w:rFonts w:ascii="Wingdings" w:hAnsi="Wingdings" w:hint="default"/>
      </w:rPr>
    </w:lvl>
    <w:lvl w:ilvl="3" w:tplc="782A6748">
      <w:start w:val="1"/>
      <w:numFmt w:val="bullet"/>
      <w:lvlText w:val=""/>
      <w:lvlJc w:val="left"/>
      <w:pPr>
        <w:ind w:left="2880" w:hanging="360"/>
      </w:pPr>
      <w:rPr>
        <w:rFonts w:ascii="Symbol" w:hAnsi="Symbol" w:hint="default"/>
      </w:rPr>
    </w:lvl>
    <w:lvl w:ilvl="4" w:tplc="A15E119E">
      <w:start w:val="1"/>
      <w:numFmt w:val="bullet"/>
      <w:lvlText w:val="o"/>
      <w:lvlJc w:val="left"/>
      <w:pPr>
        <w:ind w:left="3600" w:hanging="360"/>
      </w:pPr>
      <w:rPr>
        <w:rFonts w:ascii="Courier New" w:hAnsi="Courier New" w:hint="default"/>
      </w:rPr>
    </w:lvl>
    <w:lvl w:ilvl="5" w:tplc="36326514">
      <w:start w:val="1"/>
      <w:numFmt w:val="bullet"/>
      <w:lvlText w:val=""/>
      <w:lvlJc w:val="left"/>
      <w:pPr>
        <w:ind w:left="4320" w:hanging="360"/>
      </w:pPr>
      <w:rPr>
        <w:rFonts w:ascii="Wingdings" w:hAnsi="Wingdings" w:hint="default"/>
      </w:rPr>
    </w:lvl>
    <w:lvl w:ilvl="6" w:tplc="20D845E2">
      <w:start w:val="1"/>
      <w:numFmt w:val="bullet"/>
      <w:lvlText w:val=""/>
      <w:lvlJc w:val="left"/>
      <w:pPr>
        <w:ind w:left="5040" w:hanging="360"/>
      </w:pPr>
      <w:rPr>
        <w:rFonts w:ascii="Symbol" w:hAnsi="Symbol" w:hint="default"/>
      </w:rPr>
    </w:lvl>
    <w:lvl w:ilvl="7" w:tplc="43C4389C">
      <w:start w:val="1"/>
      <w:numFmt w:val="bullet"/>
      <w:lvlText w:val="o"/>
      <w:lvlJc w:val="left"/>
      <w:pPr>
        <w:ind w:left="5760" w:hanging="360"/>
      </w:pPr>
      <w:rPr>
        <w:rFonts w:ascii="Courier New" w:hAnsi="Courier New" w:hint="default"/>
      </w:rPr>
    </w:lvl>
    <w:lvl w:ilvl="8" w:tplc="2C58B31E">
      <w:start w:val="1"/>
      <w:numFmt w:val="bullet"/>
      <w:lvlText w:val=""/>
      <w:lvlJc w:val="left"/>
      <w:pPr>
        <w:ind w:left="6480" w:hanging="360"/>
      </w:pPr>
      <w:rPr>
        <w:rFonts w:ascii="Wingdings" w:hAnsi="Wingdings" w:hint="default"/>
      </w:rPr>
    </w:lvl>
  </w:abstractNum>
  <w:abstractNum w:abstractNumId="34" w15:restartNumberingAfterBreak="0">
    <w:nsid w:val="73100F8C"/>
    <w:multiLevelType w:val="hybridMultilevel"/>
    <w:tmpl w:val="2250D06C"/>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35" w15:restartNumberingAfterBreak="0">
    <w:nsid w:val="766A0948"/>
    <w:multiLevelType w:val="hybridMultilevel"/>
    <w:tmpl w:val="9000BF72"/>
    <w:lvl w:ilvl="0" w:tplc="15A4B150">
      <w:start w:val="1"/>
      <w:numFmt w:val="bullet"/>
      <w:lvlText w:val=""/>
      <w:lvlJc w:val="left"/>
      <w:pPr>
        <w:ind w:left="768" w:hanging="360"/>
      </w:pPr>
      <w:rPr>
        <w:rFonts w:ascii="Wingdings" w:hAnsi="Wingdings" w:hint="default"/>
        <w:color w:val="auto"/>
        <w:sz w:val="36"/>
        <w:szCs w:val="40"/>
      </w:rPr>
    </w:lvl>
    <w:lvl w:ilvl="1" w:tplc="0C0C0003" w:tentative="1">
      <w:start w:val="1"/>
      <w:numFmt w:val="bullet"/>
      <w:lvlText w:val="o"/>
      <w:lvlJc w:val="left"/>
      <w:pPr>
        <w:ind w:left="1488" w:hanging="360"/>
      </w:pPr>
      <w:rPr>
        <w:rFonts w:ascii="Courier New" w:hAnsi="Courier New" w:cs="Courier New" w:hint="default"/>
      </w:rPr>
    </w:lvl>
    <w:lvl w:ilvl="2" w:tplc="0C0C0005" w:tentative="1">
      <w:start w:val="1"/>
      <w:numFmt w:val="bullet"/>
      <w:lvlText w:val=""/>
      <w:lvlJc w:val="left"/>
      <w:pPr>
        <w:ind w:left="2208" w:hanging="360"/>
      </w:pPr>
      <w:rPr>
        <w:rFonts w:ascii="Wingdings" w:hAnsi="Wingdings" w:hint="default"/>
      </w:rPr>
    </w:lvl>
    <w:lvl w:ilvl="3" w:tplc="0C0C0001" w:tentative="1">
      <w:start w:val="1"/>
      <w:numFmt w:val="bullet"/>
      <w:lvlText w:val=""/>
      <w:lvlJc w:val="left"/>
      <w:pPr>
        <w:ind w:left="2928" w:hanging="360"/>
      </w:pPr>
      <w:rPr>
        <w:rFonts w:ascii="Symbol" w:hAnsi="Symbol" w:hint="default"/>
      </w:rPr>
    </w:lvl>
    <w:lvl w:ilvl="4" w:tplc="0C0C0003" w:tentative="1">
      <w:start w:val="1"/>
      <w:numFmt w:val="bullet"/>
      <w:lvlText w:val="o"/>
      <w:lvlJc w:val="left"/>
      <w:pPr>
        <w:ind w:left="3648" w:hanging="360"/>
      </w:pPr>
      <w:rPr>
        <w:rFonts w:ascii="Courier New" w:hAnsi="Courier New" w:cs="Courier New" w:hint="default"/>
      </w:rPr>
    </w:lvl>
    <w:lvl w:ilvl="5" w:tplc="0C0C0005" w:tentative="1">
      <w:start w:val="1"/>
      <w:numFmt w:val="bullet"/>
      <w:lvlText w:val=""/>
      <w:lvlJc w:val="left"/>
      <w:pPr>
        <w:ind w:left="4368" w:hanging="360"/>
      </w:pPr>
      <w:rPr>
        <w:rFonts w:ascii="Wingdings" w:hAnsi="Wingdings" w:hint="default"/>
      </w:rPr>
    </w:lvl>
    <w:lvl w:ilvl="6" w:tplc="0C0C0001" w:tentative="1">
      <w:start w:val="1"/>
      <w:numFmt w:val="bullet"/>
      <w:lvlText w:val=""/>
      <w:lvlJc w:val="left"/>
      <w:pPr>
        <w:ind w:left="5088" w:hanging="360"/>
      </w:pPr>
      <w:rPr>
        <w:rFonts w:ascii="Symbol" w:hAnsi="Symbol" w:hint="default"/>
      </w:rPr>
    </w:lvl>
    <w:lvl w:ilvl="7" w:tplc="0C0C0003" w:tentative="1">
      <w:start w:val="1"/>
      <w:numFmt w:val="bullet"/>
      <w:lvlText w:val="o"/>
      <w:lvlJc w:val="left"/>
      <w:pPr>
        <w:ind w:left="5808" w:hanging="360"/>
      </w:pPr>
      <w:rPr>
        <w:rFonts w:ascii="Courier New" w:hAnsi="Courier New" w:cs="Courier New" w:hint="default"/>
      </w:rPr>
    </w:lvl>
    <w:lvl w:ilvl="8" w:tplc="0C0C0005" w:tentative="1">
      <w:start w:val="1"/>
      <w:numFmt w:val="bullet"/>
      <w:lvlText w:val=""/>
      <w:lvlJc w:val="left"/>
      <w:pPr>
        <w:ind w:left="6528" w:hanging="360"/>
      </w:pPr>
      <w:rPr>
        <w:rFonts w:ascii="Wingdings" w:hAnsi="Wingdings" w:hint="default"/>
      </w:rPr>
    </w:lvl>
  </w:abstractNum>
  <w:abstractNum w:abstractNumId="36" w15:restartNumberingAfterBreak="0">
    <w:nsid w:val="77A00557"/>
    <w:multiLevelType w:val="hybridMultilevel"/>
    <w:tmpl w:val="F1E2F144"/>
    <w:lvl w:ilvl="0" w:tplc="B5505C8A">
      <w:start w:val="1"/>
      <w:numFmt w:val="bullet"/>
      <w:lvlText w:val=""/>
      <w:lvlJc w:val="left"/>
      <w:pPr>
        <w:ind w:left="720" w:hanging="360"/>
      </w:pPr>
      <w:rPr>
        <w:rFonts w:ascii="Symbol" w:hAnsi="Symbol" w:hint="default"/>
        <w:color w:val="auto"/>
        <w:sz w:val="19"/>
        <w:szCs w:val="40"/>
      </w:rPr>
    </w:lvl>
    <w:lvl w:ilvl="1" w:tplc="0C0C0019" w:tentative="1">
      <w:start w:val="1"/>
      <w:numFmt w:val="lowerLetter"/>
      <w:lvlText w:val="%2."/>
      <w:lvlJc w:val="left"/>
      <w:pPr>
        <w:ind w:left="1440" w:hanging="360"/>
      </w:pPr>
    </w:lvl>
    <w:lvl w:ilvl="2" w:tplc="0C0C001B" w:tentative="1">
      <w:start w:val="1"/>
      <w:numFmt w:val="lowerRoman"/>
      <w:lvlText w:val="%3."/>
      <w:lvlJc w:val="right"/>
      <w:pPr>
        <w:ind w:left="2160" w:hanging="180"/>
      </w:pPr>
    </w:lvl>
    <w:lvl w:ilvl="3" w:tplc="0C0C000F" w:tentative="1">
      <w:start w:val="1"/>
      <w:numFmt w:val="decimal"/>
      <w:lvlText w:val="%4."/>
      <w:lvlJc w:val="left"/>
      <w:pPr>
        <w:ind w:left="2880" w:hanging="360"/>
      </w:pPr>
    </w:lvl>
    <w:lvl w:ilvl="4" w:tplc="0C0C0019" w:tentative="1">
      <w:start w:val="1"/>
      <w:numFmt w:val="lowerLetter"/>
      <w:lvlText w:val="%5."/>
      <w:lvlJc w:val="left"/>
      <w:pPr>
        <w:ind w:left="3600" w:hanging="360"/>
      </w:pPr>
    </w:lvl>
    <w:lvl w:ilvl="5" w:tplc="0C0C001B" w:tentative="1">
      <w:start w:val="1"/>
      <w:numFmt w:val="lowerRoman"/>
      <w:lvlText w:val="%6."/>
      <w:lvlJc w:val="right"/>
      <w:pPr>
        <w:ind w:left="4320" w:hanging="180"/>
      </w:pPr>
    </w:lvl>
    <w:lvl w:ilvl="6" w:tplc="0C0C000F" w:tentative="1">
      <w:start w:val="1"/>
      <w:numFmt w:val="decimal"/>
      <w:lvlText w:val="%7."/>
      <w:lvlJc w:val="left"/>
      <w:pPr>
        <w:ind w:left="5040" w:hanging="360"/>
      </w:pPr>
    </w:lvl>
    <w:lvl w:ilvl="7" w:tplc="0C0C0019" w:tentative="1">
      <w:start w:val="1"/>
      <w:numFmt w:val="lowerLetter"/>
      <w:lvlText w:val="%8."/>
      <w:lvlJc w:val="left"/>
      <w:pPr>
        <w:ind w:left="5760" w:hanging="360"/>
      </w:pPr>
    </w:lvl>
    <w:lvl w:ilvl="8" w:tplc="0C0C001B" w:tentative="1">
      <w:start w:val="1"/>
      <w:numFmt w:val="lowerRoman"/>
      <w:lvlText w:val="%9."/>
      <w:lvlJc w:val="right"/>
      <w:pPr>
        <w:ind w:left="6480" w:hanging="180"/>
      </w:pPr>
    </w:lvl>
  </w:abstractNum>
  <w:abstractNum w:abstractNumId="37" w15:restartNumberingAfterBreak="0">
    <w:nsid w:val="7C535404"/>
    <w:multiLevelType w:val="hybridMultilevel"/>
    <w:tmpl w:val="BEB26568"/>
    <w:lvl w:ilvl="0" w:tplc="AA18FF66">
      <w:start w:val="1"/>
      <w:numFmt w:val="bullet"/>
      <w:pStyle w:val="Listepuces-Gris"/>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abstractNum w:abstractNumId="38" w15:restartNumberingAfterBreak="0">
    <w:nsid w:val="7E01510D"/>
    <w:multiLevelType w:val="hybridMultilevel"/>
    <w:tmpl w:val="21EE1F16"/>
    <w:lvl w:ilvl="0" w:tplc="10CE0A4C">
      <w:start w:val="1"/>
      <w:numFmt w:val="decimal"/>
      <w:pStyle w:val="Listenumros-Rouge"/>
      <w:lvlText w:val="%1."/>
      <w:lvlJc w:val="left"/>
      <w:pPr>
        <w:ind w:left="720" w:hanging="360"/>
      </w:pPr>
    </w:lvl>
    <w:lvl w:ilvl="1" w:tplc="0C0C0019" w:tentative="1">
      <w:start w:val="1"/>
      <w:numFmt w:val="lowerLetter"/>
      <w:lvlText w:val="%2."/>
      <w:lvlJc w:val="left"/>
      <w:pPr>
        <w:ind w:left="1440" w:hanging="360"/>
      </w:pPr>
    </w:lvl>
    <w:lvl w:ilvl="2" w:tplc="0C0C001B" w:tentative="1">
      <w:start w:val="1"/>
      <w:numFmt w:val="lowerRoman"/>
      <w:lvlText w:val="%3."/>
      <w:lvlJc w:val="right"/>
      <w:pPr>
        <w:ind w:left="2160" w:hanging="180"/>
      </w:pPr>
    </w:lvl>
    <w:lvl w:ilvl="3" w:tplc="0C0C000F" w:tentative="1">
      <w:start w:val="1"/>
      <w:numFmt w:val="decimal"/>
      <w:lvlText w:val="%4."/>
      <w:lvlJc w:val="left"/>
      <w:pPr>
        <w:ind w:left="2880" w:hanging="360"/>
      </w:pPr>
    </w:lvl>
    <w:lvl w:ilvl="4" w:tplc="0C0C0019" w:tentative="1">
      <w:start w:val="1"/>
      <w:numFmt w:val="lowerLetter"/>
      <w:lvlText w:val="%5."/>
      <w:lvlJc w:val="left"/>
      <w:pPr>
        <w:ind w:left="3600" w:hanging="360"/>
      </w:pPr>
    </w:lvl>
    <w:lvl w:ilvl="5" w:tplc="0C0C001B" w:tentative="1">
      <w:start w:val="1"/>
      <w:numFmt w:val="lowerRoman"/>
      <w:lvlText w:val="%6."/>
      <w:lvlJc w:val="right"/>
      <w:pPr>
        <w:ind w:left="4320" w:hanging="180"/>
      </w:pPr>
    </w:lvl>
    <w:lvl w:ilvl="6" w:tplc="0C0C000F" w:tentative="1">
      <w:start w:val="1"/>
      <w:numFmt w:val="decimal"/>
      <w:lvlText w:val="%7."/>
      <w:lvlJc w:val="left"/>
      <w:pPr>
        <w:ind w:left="5040" w:hanging="360"/>
      </w:pPr>
    </w:lvl>
    <w:lvl w:ilvl="7" w:tplc="0C0C0019" w:tentative="1">
      <w:start w:val="1"/>
      <w:numFmt w:val="lowerLetter"/>
      <w:lvlText w:val="%8."/>
      <w:lvlJc w:val="left"/>
      <w:pPr>
        <w:ind w:left="5760" w:hanging="360"/>
      </w:pPr>
    </w:lvl>
    <w:lvl w:ilvl="8" w:tplc="0C0C001B" w:tentative="1">
      <w:start w:val="1"/>
      <w:numFmt w:val="lowerRoman"/>
      <w:lvlText w:val="%9."/>
      <w:lvlJc w:val="right"/>
      <w:pPr>
        <w:ind w:left="6480" w:hanging="180"/>
      </w:pPr>
    </w:lvl>
  </w:abstractNum>
  <w:abstractNum w:abstractNumId="39" w15:restartNumberingAfterBreak="0">
    <w:nsid w:val="7E251B23"/>
    <w:multiLevelType w:val="hybridMultilevel"/>
    <w:tmpl w:val="FFFFFFFF"/>
    <w:lvl w:ilvl="0" w:tplc="95E26C16">
      <w:start w:val="1"/>
      <w:numFmt w:val="bullet"/>
      <w:lvlText w:val=""/>
      <w:lvlJc w:val="left"/>
      <w:pPr>
        <w:ind w:left="720" w:hanging="360"/>
      </w:pPr>
      <w:rPr>
        <w:rFonts w:ascii="Symbol" w:hAnsi="Symbol" w:hint="default"/>
      </w:rPr>
    </w:lvl>
    <w:lvl w:ilvl="1" w:tplc="02C48EAA">
      <w:start w:val="1"/>
      <w:numFmt w:val="bullet"/>
      <w:lvlText w:val="o"/>
      <w:lvlJc w:val="left"/>
      <w:pPr>
        <w:ind w:left="1440" w:hanging="360"/>
      </w:pPr>
      <w:rPr>
        <w:rFonts w:ascii="Courier New" w:hAnsi="Courier New" w:hint="default"/>
      </w:rPr>
    </w:lvl>
    <w:lvl w:ilvl="2" w:tplc="7AB04632">
      <w:start w:val="1"/>
      <w:numFmt w:val="bullet"/>
      <w:lvlText w:val=""/>
      <w:lvlJc w:val="left"/>
      <w:pPr>
        <w:ind w:left="2160" w:hanging="360"/>
      </w:pPr>
      <w:rPr>
        <w:rFonts w:ascii="Wingdings" w:hAnsi="Wingdings" w:hint="default"/>
      </w:rPr>
    </w:lvl>
    <w:lvl w:ilvl="3" w:tplc="775A4DF0">
      <w:start w:val="1"/>
      <w:numFmt w:val="bullet"/>
      <w:lvlText w:val=""/>
      <w:lvlJc w:val="left"/>
      <w:pPr>
        <w:ind w:left="2880" w:hanging="360"/>
      </w:pPr>
      <w:rPr>
        <w:rFonts w:ascii="Symbol" w:hAnsi="Symbol" w:hint="default"/>
      </w:rPr>
    </w:lvl>
    <w:lvl w:ilvl="4" w:tplc="4D6C8EFC">
      <w:start w:val="1"/>
      <w:numFmt w:val="bullet"/>
      <w:lvlText w:val="o"/>
      <w:lvlJc w:val="left"/>
      <w:pPr>
        <w:ind w:left="3600" w:hanging="360"/>
      </w:pPr>
      <w:rPr>
        <w:rFonts w:ascii="Courier New" w:hAnsi="Courier New" w:hint="default"/>
      </w:rPr>
    </w:lvl>
    <w:lvl w:ilvl="5" w:tplc="C032E72C">
      <w:start w:val="1"/>
      <w:numFmt w:val="bullet"/>
      <w:lvlText w:val=""/>
      <w:lvlJc w:val="left"/>
      <w:pPr>
        <w:ind w:left="4320" w:hanging="360"/>
      </w:pPr>
      <w:rPr>
        <w:rFonts w:ascii="Wingdings" w:hAnsi="Wingdings" w:hint="default"/>
      </w:rPr>
    </w:lvl>
    <w:lvl w:ilvl="6" w:tplc="0B0634A2">
      <w:start w:val="1"/>
      <w:numFmt w:val="bullet"/>
      <w:lvlText w:val=""/>
      <w:lvlJc w:val="left"/>
      <w:pPr>
        <w:ind w:left="5040" w:hanging="360"/>
      </w:pPr>
      <w:rPr>
        <w:rFonts w:ascii="Symbol" w:hAnsi="Symbol" w:hint="default"/>
      </w:rPr>
    </w:lvl>
    <w:lvl w:ilvl="7" w:tplc="A83C9476">
      <w:start w:val="1"/>
      <w:numFmt w:val="bullet"/>
      <w:lvlText w:val="o"/>
      <w:lvlJc w:val="left"/>
      <w:pPr>
        <w:ind w:left="5760" w:hanging="360"/>
      </w:pPr>
      <w:rPr>
        <w:rFonts w:ascii="Courier New" w:hAnsi="Courier New" w:hint="default"/>
      </w:rPr>
    </w:lvl>
    <w:lvl w:ilvl="8" w:tplc="09F66F54">
      <w:start w:val="1"/>
      <w:numFmt w:val="bullet"/>
      <w:lvlText w:val=""/>
      <w:lvlJc w:val="left"/>
      <w:pPr>
        <w:ind w:left="6480" w:hanging="360"/>
      </w:pPr>
      <w:rPr>
        <w:rFonts w:ascii="Wingdings" w:hAnsi="Wingdings" w:hint="default"/>
      </w:rPr>
    </w:lvl>
  </w:abstractNum>
  <w:abstractNum w:abstractNumId="40" w15:restartNumberingAfterBreak="0">
    <w:nsid w:val="7E71785E"/>
    <w:multiLevelType w:val="hybridMultilevel"/>
    <w:tmpl w:val="ECE0DB30"/>
    <w:lvl w:ilvl="0" w:tplc="0C0C0001">
      <w:start w:val="1"/>
      <w:numFmt w:val="bullet"/>
      <w:lvlText w:val=""/>
      <w:lvlJc w:val="left"/>
      <w:pPr>
        <w:ind w:left="720" w:hanging="360"/>
      </w:pPr>
      <w:rPr>
        <w:rFonts w:ascii="Symbol" w:hAnsi="Symbol" w:hint="default"/>
      </w:rPr>
    </w:lvl>
    <w:lvl w:ilvl="1" w:tplc="0C0C0003" w:tentative="1">
      <w:start w:val="1"/>
      <w:numFmt w:val="bullet"/>
      <w:lvlText w:val="o"/>
      <w:lvlJc w:val="left"/>
      <w:pPr>
        <w:ind w:left="1440" w:hanging="360"/>
      </w:pPr>
      <w:rPr>
        <w:rFonts w:ascii="Courier New" w:hAnsi="Courier New" w:cs="Courier New" w:hint="default"/>
      </w:rPr>
    </w:lvl>
    <w:lvl w:ilvl="2" w:tplc="0C0C0005" w:tentative="1">
      <w:start w:val="1"/>
      <w:numFmt w:val="bullet"/>
      <w:lvlText w:val=""/>
      <w:lvlJc w:val="left"/>
      <w:pPr>
        <w:ind w:left="2160" w:hanging="360"/>
      </w:pPr>
      <w:rPr>
        <w:rFonts w:ascii="Wingdings" w:hAnsi="Wingdings" w:hint="default"/>
      </w:rPr>
    </w:lvl>
    <w:lvl w:ilvl="3" w:tplc="0C0C0001" w:tentative="1">
      <w:start w:val="1"/>
      <w:numFmt w:val="bullet"/>
      <w:lvlText w:val=""/>
      <w:lvlJc w:val="left"/>
      <w:pPr>
        <w:ind w:left="2880" w:hanging="360"/>
      </w:pPr>
      <w:rPr>
        <w:rFonts w:ascii="Symbol" w:hAnsi="Symbol" w:hint="default"/>
      </w:rPr>
    </w:lvl>
    <w:lvl w:ilvl="4" w:tplc="0C0C0003" w:tentative="1">
      <w:start w:val="1"/>
      <w:numFmt w:val="bullet"/>
      <w:lvlText w:val="o"/>
      <w:lvlJc w:val="left"/>
      <w:pPr>
        <w:ind w:left="3600" w:hanging="360"/>
      </w:pPr>
      <w:rPr>
        <w:rFonts w:ascii="Courier New" w:hAnsi="Courier New" w:cs="Courier New" w:hint="default"/>
      </w:rPr>
    </w:lvl>
    <w:lvl w:ilvl="5" w:tplc="0C0C0005" w:tentative="1">
      <w:start w:val="1"/>
      <w:numFmt w:val="bullet"/>
      <w:lvlText w:val=""/>
      <w:lvlJc w:val="left"/>
      <w:pPr>
        <w:ind w:left="4320" w:hanging="360"/>
      </w:pPr>
      <w:rPr>
        <w:rFonts w:ascii="Wingdings" w:hAnsi="Wingdings" w:hint="default"/>
      </w:rPr>
    </w:lvl>
    <w:lvl w:ilvl="6" w:tplc="0C0C0001" w:tentative="1">
      <w:start w:val="1"/>
      <w:numFmt w:val="bullet"/>
      <w:lvlText w:val=""/>
      <w:lvlJc w:val="left"/>
      <w:pPr>
        <w:ind w:left="5040" w:hanging="360"/>
      </w:pPr>
      <w:rPr>
        <w:rFonts w:ascii="Symbol" w:hAnsi="Symbol" w:hint="default"/>
      </w:rPr>
    </w:lvl>
    <w:lvl w:ilvl="7" w:tplc="0C0C0003" w:tentative="1">
      <w:start w:val="1"/>
      <w:numFmt w:val="bullet"/>
      <w:lvlText w:val="o"/>
      <w:lvlJc w:val="left"/>
      <w:pPr>
        <w:ind w:left="5760" w:hanging="360"/>
      </w:pPr>
      <w:rPr>
        <w:rFonts w:ascii="Courier New" w:hAnsi="Courier New" w:cs="Courier New" w:hint="default"/>
      </w:rPr>
    </w:lvl>
    <w:lvl w:ilvl="8" w:tplc="0C0C0005" w:tentative="1">
      <w:start w:val="1"/>
      <w:numFmt w:val="bullet"/>
      <w:lvlText w:val=""/>
      <w:lvlJc w:val="left"/>
      <w:pPr>
        <w:ind w:left="6480" w:hanging="360"/>
      </w:pPr>
      <w:rPr>
        <w:rFonts w:ascii="Wingdings" w:hAnsi="Wingdings" w:hint="default"/>
      </w:rPr>
    </w:lvl>
  </w:abstractNum>
  <w:num w:numId="1" w16cid:durableId="419834834">
    <w:abstractNumId w:val="10"/>
  </w:num>
  <w:num w:numId="2" w16cid:durableId="1583642195">
    <w:abstractNumId w:val="14"/>
  </w:num>
  <w:num w:numId="3" w16cid:durableId="808087826">
    <w:abstractNumId w:val="38"/>
  </w:num>
  <w:num w:numId="4" w16cid:durableId="1478840284">
    <w:abstractNumId w:val="9"/>
  </w:num>
  <w:num w:numId="5" w16cid:durableId="1959557050">
    <w:abstractNumId w:val="37"/>
  </w:num>
  <w:num w:numId="6" w16cid:durableId="291448976">
    <w:abstractNumId w:val="20"/>
  </w:num>
  <w:num w:numId="7" w16cid:durableId="62149108">
    <w:abstractNumId w:val="23"/>
  </w:num>
  <w:num w:numId="8" w16cid:durableId="1602105860">
    <w:abstractNumId w:val="28"/>
  </w:num>
  <w:num w:numId="9" w16cid:durableId="333650952">
    <w:abstractNumId w:val="6"/>
  </w:num>
  <w:num w:numId="10" w16cid:durableId="2105419028">
    <w:abstractNumId w:val="35"/>
  </w:num>
  <w:num w:numId="11" w16cid:durableId="1420515843">
    <w:abstractNumId w:val="31"/>
  </w:num>
  <w:num w:numId="12" w16cid:durableId="1364356292">
    <w:abstractNumId w:val="0"/>
  </w:num>
  <w:num w:numId="13" w16cid:durableId="1811901945">
    <w:abstractNumId w:val="36"/>
  </w:num>
  <w:num w:numId="14" w16cid:durableId="1738742567">
    <w:abstractNumId w:val="4"/>
  </w:num>
  <w:num w:numId="15" w16cid:durableId="2087991182">
    <w:abstractNumId w:val="2"/>
  </w:num>
  <w:num w:numId="16" w16cid:durableId="1773622035">
    <w:abstractNumId w:val="24"/>
  </w:num>
  <w:num w:numId="17" w16cid:durableId="579369307">
    <w:abstractNumId w:val="13"/>
  </w:num>
  <w:num w:numId="18" w16cid:durableId="634682753">
    <w:abstractNumId w:val="25"/>
  </w:num>
  <w:num w:numId="19" w16cid:durableId="576670950">
    <w:abstractNumId w:val="29"/>
  </w:num>
  <w:num w:numId="20" w16cid:durableId="882408158">
    <w:abstractNumId w:val="19"/>
  </w:num>
  <w:num w:numId="21" w16cid:durableId="1394617168">
    <w:abstractNumId w:val="26"/>
  </w:num>
  <w:num w:numId="22" w16cid:durableId="425543294">
    <w:abstractNumId w:val="5"/>
  </w:num>
  <w:num w:numId="23" w16cid:durableId="561529252">
    <w:abstractNumId w:val="34"/>
  </w:num>
  <w:num w:numId="24" w16cid:durableId="208033371">
    <w:abstractNumId w:val="12"/>
  </w:num>
  <w:num w:numId="25" w16cid:durableId="469710938">
    <w:abstractNumId w:val="16"/>
  </w:num>
  <w:num w:numId="26" w16cid:durableId="656807584">
    <w:abstractNumId w:val="15"/>
  </w:num>
  <w:num w:numId="27" w16cid:durableId="858472089">
    <w:abstractNumId w:val="7"/>
  </w:num>
  <w:num w:numId="28" w16cid:durableId="1808425938">
    <w:abstractNumId w:val="11"/>
  </w:num>
  <w:num w:numId="29" w16cid:durableId="18437317">
    <w:abstractNumId w:val="8"/>
  </w:num>
  <w:num w:numId="30" w16cid:durableId="2049722663">
    <w:abstractNumId w:val="33"/>
  </w:num>
  <w:num w:numId="31" w16cid:durableId="1679650633">
    <w:abstractNumId w:val="26"/>
    <w:lvlOverride w:ilvl="0">
      <w:startOverride w:val="1"/>
    </w:lvlOverride>
  </w:num>
  <w:num w:numId="32" w16cid:durableId="1984308130">
    <w:abstractNumId w:val="17"/>
  </w:num>
  <w:num w:numId="33" w16cid:durableId="265619304">
    <w:abstractNumId w:val="40"/>
  </w:num>
  <w:num w:numId="34" w16cid:durableId="569851201">
    <w:abstractNumId w:val="21"/>
  </w:num>
  <w:num w:numId="35" w16cid:durableId="391075292">
    <w:abstractNumId w:val="18"/>
  </w:num>
  <w:num w:numId="36" w16cid:durableId="2026401808">
    <w:abstractNumId w:val="27"/>
  </w:num>
  <w:num w:numId="37" w16cid:durableId="1034114976">
    <w:abstractNumId w:val="22"/>
  </w:num>
  <w:num w:numId="38" w16cid:durableId="789397755">
    <w:abstractNumId w:val="32"/>
  </w:num>
  <w:num w:numId="39" w16cid:durableId="571356813">
    <w:abstractNumId w:val="30"/>
  </w:num>
  <w:num w:numId="40" w16cid:durableId="1398626009">
    <w:abstractNumId w:val="39"/>
  </w:num>
  <w:num w:numId="41" w16cid:durableId="1607421998">
    <w:abstractNumId w:val="1"/>
  </w:num>
  <w:num w:numId="42" w16cid:durableId="1494448129">
    <w:abstractNumId w:val="3"/>
  </w:num>
  <w:numIdMacAtCleanup w:val="4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9356"/>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B7D9D"/>
    <w:rsid w:val="00000D3F"/>
    <w:rsid w:val="000020C2"/>
    <w:rsid w:val="000038C5"/>
    <w:rsid w:val="00004D16"/>
    <w:rsid w:val="00015A53"/>
    <w:rsid w:val="000162A7"/>
    <w:rsid w:val="00031993"/>
    <w:rsid w:val="00032B80"/>
    <w:rsid w:val="0003653D"/>
    <w:rsid w:val="00042A17"/>
    <w:rsid w:val="00047037"/>
    <w:rsid w:val="00057B27"/>
    <w:rsid w:val="00064AD6"/>
    <w:rsid w:val="0007089E"/>
    <w:rsid w:val="0007277D"/>
    <w:rsid w:val="00074631"/>
    <w:rsid w:val="000818A7"/>
    <w:rsid w:val="00090FF0"/>
    <w:rsid w:val="0009149E"/>
    <w:rsid w:val="00092723"/>
    <w:rsid w:val="00093919"/>
    <w:rsid w:val="0009499F"/>
    <w:rsid w:val="00094C26"/>
    <w:rsid w:val="000A632B"/>
    <w:rsid w:val="000A7308"/>
    <w:rsid w:val="000B3615"/>
    <w:rsid w:val="000B39A6"/>
    <w:rsid w:val="000B4947"/>
    <w:rsid w:val="000B565A"/>
    <w:rsid w:val="000B7D43"/>
    <w:rsid w:val="000C0B03"/>
    <w:rsid w:val="000C118D"/>
    <w:rsid w:val="000C43C8"/>
    <w:rsid w:val="000C4970"/>
    <w:rsid w:val="000C5C9E"/>
    <w:rsid w:val="000C6C19"/>
    <w:rsid w:val="000C720F"/>
    <w:rsid w:val="000C78DA"/>
    <w:rsid w:val="000C7F9B"/>
    <w:rsid w:val="000D1486"/>
    <w:rsid w:val="000D1B48"/>
    <w:rsid w:val="000D4E0C"/>
    <w:rsid w:val="000D700B"/>
    <w:rsid w:val="000E2720"/>
    <w:rsid w:val="000E30A5"/>
    <w:rsid w:val="000E525D"/>
    <w:rsid w:val="000E6F83"/>
    <w:rsid w:val="000E766E"/>
    <w:rsid w:val="000E7DFE"/>
    <w:rsid w:val="000F555D"/>
    <w:rsid w:val="001029F0"/>
    <w:rsid w:val="00102AC2"/>
    <w:rsid w:val="00103EED"/>
    <w:rsid w:val="00104A78"/>
    <w:rsid w:val="00104C0D"/>
    <w:rsid w:val="001064D5"/>
    <w:rsid w:val="00113EB5"/>
    <w:rsid w:val="0011472D"/>
    <w:rsid w:val="00114DCB"/>
    <w:rsid w:val="00116F9F"/>
    <w:rsid w:val="00123592"/>
    <w:rsid w:val="0012444F"/>
    <w:rsid w:val="00124690"/>
    <w:rsid w:val="00126351"/>
    <w:rsid w:val="00132047"/>
    <w:rsid w:val="0013228B"/>
    <w:rsid w:val="0013736F"/>
    <w:rsid w:val="00137EFA"/>
    <w:rsid w:val="00141031"/>
    <w:rsid w:val="001435D2"/>
    <w:rsid w:val="00150170"/>
    <w:rsid w:val="001511ED"/>
    <w:rsid w:val="00152EC4"/>
    <w:rsid w:val="001534FB"/>
    <w:rsid w:val="00153B68"/>
    <w:rsid w:val="0015609D"/>
    <w:rsid w:val="001729D2"/>
    <w:rsid w:val="00172F17"/>
    <w:rsid w:val="001778F2"/>
    <w:rsid w:val="00184D1A"/>
    <w:rsid w:val="00186C33"/>
    <w:rsid w:val="00187629"/>
    <w:rsid w:val="001926B6"/>
    <w:rsid w:val="0019412A"/>
    <w:rsid w:val="00194590"/>
    <w:rsid w:val="00195305"/>
    <w:rsid w:val="001A39F0"/>
    <w:rsid w:val="001A3AC7"/>
    <w:rsid w:val="001A3DBB"/>
    <w:rsid w:val="001A5B38"/>
    <w:rsid w:val="001B26CA"/>
    <w:rsid w:val="001B59FA"/>
    <w:rsid w:val="001C0037"/>
    <w:rsid w:val="001C1CDE"/>
    <w:rsid w:val="001C1E9F"/>
    <w:rsid w:val="001D0239"/>
    <w:rsid w:val="001D078A"/>
    <w:rsid w:val="001D3475"/>
    <w:rsid w:val="001D4809"/>
    <w:rsid w:val="001D55D6"/>
    <w:rsid w:val="001D59E8"/>
    <w:rsid w:val="001E0F7F"/>
    <w:rsid w:val="001E2042"/>
    <w:rsid w:val="001E49B1"/>
    <w:rsid w:val="001E6387"/>
    <w:rsid w:val="001F0C82"/>
    <w:rsid w:val="001F265B"/>
    <w:rsid w:val="001F3BA8"/>
    <w:rsid w:val="001F4F10"/>
    <w:rsid w:val="001F5226"/>
    <w:rsid w:val="001F68F1"/>
    <w:rsid w:val="00200400"/>
    <w:rsid w:val="00201751"/>
    <w:rsid w:val="0021095E"/>
    <w:rsid w:val="002111B8"/>
    <w:rsid w:val="002119CD"/>
    <w:rsid w:val="002124BD"/>
    <w:rsid w:val="00213E28"/>
    <w:rsid w:val="002146EE"/>
    <w:rsid w:val="002263F1"/>
    <w:rsid w:val="002269E5"/>
    <w:rsid w:val="00226EB8"/>
    <w:rsid w:val="00233277"/>
    <w:rsid w:val="00236C3D"/>
    <w:rsid w:val="00243966"/>
    <w:rsid w:val="0025236D"/>
    <w:rsid w:val="00253ACA"/>
    <w:rsid w:val="00256169"/>
    <w:rsid w:val="00256829"/>
    <w:rsid w:val="00260407"/>
    <w:rsid w:val="00260FB0"/>
    <w:rsid w:val="002618CC"/>
    <w:rsid w:val="00261D45"/>
    <w:rsid w:val="00262252"/>
    <w:rsid w:val="0026528B"/>
    <w:rsid w:val="002674FB"/>
    <w:rsid w:val="00271DBD"/>
    <w:rsid w:val="002808B5"/>
    <w:rsid w:val="00283793"/>
    <w:rsid w:val="00283EB0"/>
    <w:rsid w:val="002846AE"/>
    <w:rsid w:val="0028496A"/>
    <w:rsid w:val="00290BAE"/>
    <w:rsid w:val="002A3DB8"/>
    <w:rsid w:val="002B092E"/>
    <w:rsid w:val="002B21A3"/>
    <w:rsid w:val="002B4C1C"/>
    <w:rsid w:val="002B504C"/>
    <w:rsid w:val="002B55EF"/>
    <w:rsid w:val="002B783F"/>
    <w:rsid w:val="002B7C0A"/>
    <w:rsid w:val="002C2987"/>
    <w:rsid w:val="002C29AE"/>
    <w:rsid w:val="002C745D"/>
    <w:rsid w:val="002D07C8"/>
    <w:rsid w:val="002D16C6"/>
    <w:rsid w:val="002D4635"/>
    <w:rsid w:val="002E05A1"/>
    <w:rsid w:val="002E12B6"/>
    <w:rsid w:val="002E1F57"/>
    <w:rsid w:val="002E3E62"/>
    <w:rsid w:val="002E4DAA"/>
    <w:rsid w:val="002E676A"/>
    <w:rsid w:val="002F172F"/>
    <w:rsid w:val="002F2621"/>
    <w:rsid w:val="002F61E6"/>
    <w:rsid w:val="002F63F5"/>
    <w:rsid w:val="002F78A8"/>
    <w:rsid w:val="003071E4"/>
    <w:rsid w:val="00310488"/>
    <w:rsid w:val="0031570E"/>
    <w:rsid w:val="00317CC2"/>
    <w:rsid w:val="00326FC7"/>
    <w:rsid w:val="00327AFC"/>
    <w:rsid w:val="00330ACC"/>
    <w:rsid w:val="00334D76"/>
    <w:rsid w:val="0034348C"/>
    <w:rsid w:val="00350F6D"/>
    <w:rsid w:val="00351C69"/>
    <w:rsid w:val="00354171"/>
    <w:rsid w:val="00357B3A"/>
    <w:rsid w:val="00360361"/>
    <w:rsid w:val="0036144C"/>
    <w:rsid w:val="00364C3F"/>
    <w:rsid w:val="00372224"/>
    <w:rsid w:val="00373AF2"/>
    <w:rsid w:val="00373B98"/>
    <w:rsid w:val="00374CC2"/>
    <w:rsid w:val="0037642A"/>
    <w:rsid w:val="0037796B"/>
    <w:rsid w:val="003819B5"/>
    <w:rsid w:val="00382AE9"/>
    <w:rsid w:val="00383269"/>
    <w:rsid w:val="003866DA"/>
    <w:rsid w:val="003940F5"/>
    <w:rsid w:val="003955DA"/>
    <w:rsid w:val="003A035F"/>
    <w:rsid w:val="003A731E"/>
    <w:rsid w:val="003B047F"/>
    <w:rsid w:val="003B34C7"/>
    <w:rsid w:val="003B42E4"/>
    <w:rsid w:val="003C001A"/>
    <w:rsid w:val="003C1DAC"/>
    <w:rsid w:val="003C3AD4"/>
    <w:rsid w:val="003C4594"/>
    <w:rsid w:val="003C51CC"/>
    <w:rsid w:val="003C6655"/>
    <w:rsid w:val="003D2159"/>
    <w:rsid w:val="003D4BAF"/>
    <w:rsid w:val="003D55DA"/>
    <w:rsid w:val="003D65D0"/>
    <w:rsid w:val="003D6BF2"/>
    <w:rsid w:val="003F5987"/>
    <w:rsid w:val="00406B83"/>
    <w:rsid w:val="004117EF"/>
    <w:rsid w:val="004131CE"/>
    <w:rsid w:val="00422680"/>
    <w:rsid w:val="00422CD9"/>
    <w:rsid w:val="00423E50"/>
    <w:rsid w:val="004250AD"/>
    <w:rsid w:val="0042587A"/>
    <w:rsid w:val="004357BE"/>
    <w:rsid w:val="00436AD8"/>
    <w:rsid w:val="00437297"/>
    <w:rsid w:val="00437493"/>
    <w:rsid w:val="00442227"/>
    <w:rsid w:val="00446C01"/>
    <w:rsid w:val="00446F9D"/>
    <w:rsid w:val="004510A8"/>
    <w:rsid w:val="00451CA0"/>
    <w:rsid w:val="00452639"/>
    <w:rsid w:val="00452E4D"/>
    <w:rsid w:val="00453357"/>
    <w:rsid w:val="004557C0"/>
    <w:rsid w:val="00461B91"/>
    <w:rsid w:val="004636FA"/>
    <w:rsid w:val="00467B2D"/>
    <w:rsid w:val="00472022"/>
    <w:rsid w:val="00476C9D"/>
    <w:rsid w:val="00480F61"/>
    <w:rsid w:val="004815AB"/>
    <w:rsid w:val="00483749"/>
    <w:rsid w:val="00491379"/>
    <w:rsid w:val="0049158B"/>
    <w:rsid w:val="0049632F"/>
    <w:rsid w:val="004A26DB"/>
    <w:rsid w:val="004A4829"/>
    <w:rsid w:val="004A798A"/>
    <w:rsid w:val="004B01C9"/>
    <w:rsid w:val="004B1BA3"/>
    <w:rsid w:val="004B6173"/>
    <w:rsid w:val="004B6A65"/>
    <w:rsid w:val="004C0F36"/>
    <w:rsid w:val="004C1423"/>
    <w:rsid w:val="004C5A6B"/>
    <w:rsid w:val="004D3770"/>
    <w:rsid w:val="004D5C25"/>
    <w:rsid w:val="004D7999"/>
    <w:rsid w:val="004D7F3A"/>
    <w:rsid w:val="0050046B"/>
    <w:rsid w:val="00500FE5"/>
    <w:rsid w:val="00503DA4"/>
    <w:rsid w:val="0050645D"/>
    <w:rsid w:val="005067AB"/>
    <w:rsid w:val="00507761"/>
    <w:rsid w:val="00510CC1"/>
    <w:rsid w:val="00514EE4"/>
    <w:rsid w:val="00521E99"/>
    <w:rsid w:val="005220DC"/>
    <w:rsid w:val="00522793"/>
    <w:rsid w:val="00522C61"/>
    <w:rsid w:val="00523BC0"/>
    <w:rsid w:val="00524416"/>
    <w:rsid w:val="00525268"/>
    <w:rsid w:val="005256F6"/>
    <w:rsid w:val="005258A4"/>
    <w:rsid w:val="00527618"/>
    <w:rsid w:val="00541618"/>
    <w:rsid w:val="00542DE2"/>
    <w:rsid w:val="00543099"/>
    <w:rsid w:val="00544050"/>
    <w:rsid w:val="00544B3A"/>
    <w:rsid w:val="00544EA4"/>
    <w:rsid w:val="0054543C"/>
    <w:rsid w:val="00547FAD"/>
    <w:rsid w:val="00561595"/>
    <w:rsid w:val="00566ADC"/>
    <w:rsid w:val="005700BF"/>
    <w:rsid w:val="005724B3"/>
    <w:rsid w:val="00574B5F"/>
    <w:rsid w:val="00581554"/>
    <w:rsid w:val="005822DC"/>
    <w:rsid w:val="0058711E"/>
    <w:rsid w:val="00590992"/>
    <w:rsid w:val="00590E8B"/>
    <w:rsid w:val="005929BC"/>
    <w:rsid w:val="00596B90"/>
    <w:rsid w:val="00597660"/>
    <w:rsid w:val="005A13B5"/>
    <w:rsid w:val="005A1CE2"/>
    <w:rsid w:val="005A3995"/>
    <w:rsid w:val="005A409A"/>
    <w:rsid w:val="005A494D"/>
    <w:rsid w:val="005A4AB4"/>
    <w:rsid w:val="005A6B15"/>
    <w:rsid w:val="005B15E0"/>
    <w:rsid w:val="005B2AF9"/>
    <w:rsid w:val="005B2D83"/>
    <w:rsid w:val="005B700D"/>
    <w:rsid w:val="005C2282"/>
    <w:rsid w:val="005C4F5B"/>
    <w:rsid w:val="005C636D"/>
    <w:rsid w:val="005D1433"/>
    <w:rsid w:val="005D2D60"/>
    <w:rsid w:val="005D5ABB"/>
    <w:rsid w:val="005D6D74"/>
    <w:rsid w:val="005E2ADB"/>
    <w:rsid w:val="005E324F"/>
    <w:rsid w:val="005E3EC4"/>
    <w:rsid w:val="005E419F"/>
    <w:rsid w:val="005E6577"/>
    <w:rsid w:val="005E7A01"/>
    <w:rsid w:val="005F1CFD"/>
    <w:rsid w:val="005F1D5E"/>
    <w:rsid w:val="005F6E13"/>
    <w:rsid w:val="0060012F"/>
    <w:rsid w:val="00600A3E"/>
    <w:rsid w:val="006032EF"/>
    <w:rsid w:val="00603301"/>
    <w:rsid w:val="0060694D"/>
    <w:rsid w:val="00610936"/>
    <w:rsid w:val="006124C3"/>
    <w:rsid w:val="00613669"/>
    <w:rsid w:val="00614F3A"/>
    <w:rsid w:val="00615358"/>
    <w:rsid w:val="0062328F"/>
    <w:rsid w:val="00623E92"/>
    <w:rsid w:val="00623F15"/>
    <w:rsid w:val="006270F8"/>
    <w:rsid w:val="006272C6"/>
    <w:rsid w:val="00631DFD"/>
    <w:rsid w:val="0063319F"/>
    <w:rsid w:val="00634230"/>
    <w:rsid w:val="006403C4"/>
    <w:rsid w:val="00641869"/>
    <w:rsid w:val="00641D3C"/>
    <w:rsid w:val="00650727"/>
    <w:rsid w:val="006516C0"/>
    <w:rsid w:val="00654369"/>
    <w:rsid w:val="006559CD"/>
    <w:rsid w:val="006563BC"/>
    <w:rsid w:val="006575D5"/>
    <w:rsid w:val="00660438"/>
    <w:rsid w:val="00662E75"/>
    <w:rsid w:val="00664ABC"/>
    <w:rsid w:val="00671973"/>
    <w:rsid w:val="006723C5"/>
    <w:rsid w:val="00674263"/>
    <w:rsid w:val="0067516C"/>
    <w:rsid w:val="006845CA"/>
    <w:rsid w:val="00684F21"/>
    <w:rsid w:val="0069001D"/>
    <w:rsid w:val="00690733"/>
    <w:rsid w:val="006907C9"/>
    <w:rsid w:val="00694280"/>
    <w:rsid w:val="00694F1D"/>
    <w:rsid w:val="006976C2"/>
    <w:rsid w:val="006A1CF8"/>
    <w:rsid w:val="006A404B"/>
    <w:rsid w:val="006A69B5"/>
    <w:rsid w:val="006B240A"/>
    <w:rsid w:val="006C1118"/>
    <w:rsid w:val="006C4854"/>
    <w:rsid w:val="006C50B6"/>
    <w:rsid w:val="006C540F"/>
    <w:rsid w:val="006D0D00"/>
    <w:rsid w:val="006D3928"/>
    <w:rsid w:val="006D51D3"/>
    <w:rsid w:val="006E6A2D"/>
    <w:rsid w:val="006E73E4"/>
    <w:rsid w:val="006F2223"/>
    <w:rsid w:val="006F2452"/>
    <w:rsid w:val="006F684F"/>
    <w:rsid w:val="006F77EF"/>
    <w:rsid w:val="00701022"/>
    <w:rsid w:val="00702F13"/>
    <w:rsid w:val="00702FAC"/>
    <w:rsid w:val="00705425"/>
    <w:rsid w:val="00710DDC"/>
    <w:rsid w:val="007131A4"/>
    <w:rsid w:val="007140AB"/>
    <w:rsid w:val="0071462A"/>
    <w:rsid w:val="00716F17"/>
    <w:rsid w:val="00721BBA"/>
    <w:rsid w:val="00723406"/>
    <w:rsid w:val="00725412"/>
    <w:rsid w:val="0073369C"/>
    <w:rsid w:val="00734A36"/>
    <w:rsid w:val="00740D1F"/>
    <w:rsid w:val="007425E2"/>
    <w:rsid w:val="007477C3"/>
    <w:rsid w:val="00747C2D"/>
    <w:rsid w:val="00751CD4"/>
    <w:rsid w:val="00752EFD"/>
    <w:rsid w:val="00755CFB"/>
    <w:rsid w:val="00762E32"/>
    <w:rsid w:val="00770F3F"/>
    <w:rsid w:val="00774C41"/>
    <w:rsid w:val="00775AED"/>
    <w:rsid w:val="0077784C"/>
    <w:rsid w:val="0078230E"/>
    <w:rsid w:val="007852B2"/>
    <w:rsid w:val="007872F1"/>
    <w:rsid w:val="00793314"/>
    <w:rsid w:val="007A35B1"/>
    <w:rsid w:val="007A63FA"/>
    <w:rsid w:val="007A72B0"/>
    <w:rsid w:val="007A7DED"/>
    <w:rsid w:val="007B011F"/>
    <w:rsid w:val="007B0356"/>
    <w:rsid w:val="007B5803"/>
    <w:rsid w:val="007B5B78"/>
    <w:rsid w:val="007B77EA"/>
    <w:rsid w:val="007B7D9D"/>
    <w:rsid w:val="007C15C8"/>
    <w:rsid w:val="007C361F"/>
    <w:rsid w:val="007C6D75"/>
    <w:rsid w:val="007D12E7"/>
    <w:rsid w:val="007D2006"/>
    <w:rsid w:val="007D4E73"/>
    <w:rsid w:val="007D5F90"/>
    <w:rsid w:val="007D677C"/>
    <w:rsid w:val="007D761F"/>
    <w:rsid w:val="007E1705"/>
    <w:rsid w:val="007E1F25"/>
    <w:rsid w:val="007E3380"/>
    <w:rsid w:val="007E5734"/>
    <w:rsid w:val="007E7873"/>
    <w:rsid w:val="007E78A8"/>
    <w:rsid w:val="007F1A62"/>
    <w:rsid w:val="007F27DF"/>
    <w:rsid w:val="007F599E"/>
    <w:rsid w:val="007F75A7"/>
    <w:rsid w:val="0080225F"/>
    <w:rsid w:val="008070C8"/>
    <w:rsid w:val="00807DAA"/>
    <w:rsid w:val="008109A0"/>
    <w:rsid w:val="008114F7"/>
    <w:rsid w:val="008129F5"/>
    <w:rsid w:val="00813673"/>
    <w:rsid w:val="00814997"/>
    <w:rsid w:val="00815520"/>
    <w:rsid w:val="00816692"/>
    <w:rsid w:val="00816B56"/>
    <w:rsid w:val="008245C8"/>
    <w:rsid w:val="0082575C"/>
    <w:rsid w:val="00825B19"/>
    <w:rsid w:val="00826404"/>
    <w:rsid w:val="0083152B"/>
    <w:rsid w:val="00834230"/>
    <w:rsid w:val="0083430D"/>
    <w:rsid w:val="00835B9C"/>
    <w:rsid w:val="00840771"/>
    <w:rsid w:val="00841E9E"/>
    <w:rsid w:val="00842EB7"/>
    <w:rsid w:val="008440F6"/>
    <w:rsid w:val="008444BC"/>
    <w:rsid w:val="00847D15"/>
    <w:rsid w:val="008506EF"/>
    <w:rsid w:val="00850EF4"/>
    <w:rsid w:val="008521EA"/>
    <w:rsid w:val="00860206"/>
    <w:rsid w:val="00875DD3"/>
    <w:rsid w:val="008801FB"/>
    <w:rsid w:val="00880286"/>
    <w:rsid w:val="008822B7"/>
    <w:rsid w:val="00882793"/>
    <w:rsid w:val="00890929"/>
    <w:rsid w:val="008932EF"/>
    <w:rsid w:val="008958AE"/>
    <w:rsid w:val="00895CED"/>
    <w:rsid w:val="008A1789"/>
    <w:rsid w:val="008A2430"/>
    <w:rsid w:val="008A3996"/>
    <w:rsid w:val="008A7172"/>
    <w:rsid w:val="008C02B3"/>
    <w:rsid w:val="008C0F9F"/>
    <w:rsid w:val="008C17AE"/>
    <w:rsid w:val="008C32B0"/>
    <w:rsid w:val="008C3653"/>
    <w:rsid w:val="008C38D2"/>
    <w:rsid w:val="008C7EB2"/>
    <w:rsid w:val="008D0439"/>
    <w:rsid w:val="008D1485"/>
    <w:rsid w:val="008D3417"/>
    <w:rsid w:val="008E072D"/>
    <w:rsid w:val="008E17BC"/>
    <w:rsid w:val="008E38F9"/>
    <w:rsid w:val="008E47F4"/>
    <w:rsid w:val="008E588E"/>
    <w:rsid w:val="008E603D"/>
    <w:rsid w:val="008E78E9"/>
    <w:rsid w:val="008E7D20"/>
    <w:rsid w:val="008F3786"/>
    <w:rsid w:val="00902F10"/>
    <w:rsid w:val="0091362B"/>
    <w:rsid w:val="009157FC"/>
    <w:rsid w:val="00915FBF"/>
    <w:rsid w:val="00923677"/>
    <w:rsid w:val="009248B9"/>
    <w:rsid w:val="00926363"/>
    <w:rsid w:val="00931D25"/>
    <w:rsid w:val="00933FD4"/>
    <w:rsid w:val="009365AE"/>
    <w:rsid w:val="00937AE8"/>
    <w:rsid w:val="00942068"/>
    <w:rsid w:val="00943B82"/>
    <w:rsid w:val="009442AF"/>
    <w:rsid w:val="00945AAB"/>
    <w:rsid w:val="00951ADE"/>
    <w:rsid w:val="00954C9B"/>
    <w:rsid w:val="00955178"/>
    <w:rsid w:val="00957648"/>
    <w:rsid w:val="00962F39"/>
    <w:rsid w:val="00963B4E"/>
    <w:rsid w:val="00965F18"/>
    <w:rsid w:val="009704F6"/>
    <w:rsid w:val="00976EAB"/>
    <w:rsid w:val="00977D1B"/>
    <w:rsid w:val="00980953"/>
    <w:rsid w:val="0098110B"/>
    <w:rsid w:val="009866AC"/>
    <w:rsid w:val="00991463"/>
    <w:rsid w:val="009919B2"/>
    <w:rsid w:val="00992025"/>
    <w:rsid w:val="009A02B2"/>
    <w:rsid w:val="009A32B6"/>
    <w:rsid w:val="009A363B"/>
    <w:rsid w:val="009A4067"/>
    <w:rsid w:val="009A567B"/>
    <w:rsid w:val="009A59BF"/>
    <w:rsid w:val="009B05D5"/>
    <w:rsid w:val="009B7A8E"/>
    <w:rsid w:val="009C0500"/>
    <w:rsid w:val="009C18F8"/>
    <w:rsid w:val="009C7461"/>
    <w:rsid w:val="009D32F0"/>
    <w:rsid w:val="009D4169"/>
    <w:rsid w:val="009D43C6"/>
    <w:rsid w:val="009E09E3"/>
    <w:rsid w:val="009E3944"/>
    <w:rsid w:val="009E3966"/>
    <w:rsid w:val="009E7D93"/>
    <w:rsid w:val="009F1A2F"/>
    <w:rsid w:val="009F6E94"/>
    <w:rsid w:val="009F722E"/>
    <w:rsid w:val="00A01271"/>
    <w:rsid w:val="00A01ABA"/>
    <w:rsid w:val="00A047C7"/>
    <w:rsid w:val="00A06E58"/>
    <w:rsid w:val="00A07796"/>
    <w:rsid w:val="00A104FB"/>
    <w:rsid w:val="00A13B82"/>
    <w:rsid w:val="00A151AF"/>
    <w:rsid w:val="00A16BBF"/>
    <w:rsid w:val="00A178AE"/>
    <w:rsid w:val="00A203B4"/>
    <w:rsid w:val="00A2217D"/>
    <w:rsid w:val="00A2353B"/>
    <w:rsid w:val="00A23766"/>
    <w:rsid w:val="00A25174"/>
    <w:rsid w:val="00A2596F"/>
    <w:rsid w:val="00A26FDF"/>
    <w:rsid w:val="00A31E0A"/>
    <w:rsid w:val="00A31E26"/>
    <w:rsid w:val="00A40E48"/>
    <w:rsid w:val="00A41B9C"/>
    <w:rsid w:val="00A45D37"/>
    <w:rsid w:val="00A45EB3"/>
    <w:rsid w:val="00A47955"/>
    <w:rsid w:val="00A54FB0"/>
    <w:rsid w:val="00A608F1"/>
    <w:rsid w:val="00A611A0"/>
    <w:rsid w:val="00A622B8"/>
    <w:rsid w:val="00A6551E"/>
    <w:rsid w:val="00A662A6"/>
    <w:rsid w:val="00A66397"/>
    <w:rsid w:val="00A66F1D"/>
    <w:rsid w:val="00A71088"/>
    <w:rsid w:val="00A72104"/>
    <w:rsid w:val="00A7524B"/>
    <w:rsid w:val="00A76ADF"/>
    <w:rsid w:val="00A81C05"/>
    <w:rsid w:val="00A8321E"/>
    <w:rsid w:val="00A83E48"/>
    <w:rsid w:val="00A8461F"/>
    <w:rsid w:val="00A84AA7"/>
    <w:rsid w:val="00A90634"/>
    <w:rsid w:val="00A910BF"/>
    <w:rsid w:val="00A91509"/>
    <w:rsid w:val="00A917C9"/>
    <w:rsid w:val="00A93A8B"/>
    <w:rsid w:val="00A9681A"/>
    <w:rsid w:val="00A96C5E"/>
    <w:rsid w:val="00A96F44"/>
    <w:rsid w:val="00AB09FF"/>
    <w:rsid w:val="00AB0BFD"/>
    <w:rsid w:val="00AB14F1"/>
    <w:rsid w:val="00AB1AB0"/>
    <w:rsid w:val="00AB7297"/>
    <w:rsid w:val="00AB7B56"/>
    <w:rsid w:val="00AC0A9F"/>
    <w:rsid w:val="00AC50E9"/>
    <w:rsid w:val="00AC5AF5"/>
    <w:rsid w:val="00AC626A"/>
    <w:rsid w:val="00AD03F0"/>
    <w:rsid w:val="00AD6842"/>
    <w:rsid w:val="00AD7384"/>
    <w:rsid w:val="00AE2421"/>
    <w:rsid w:val="00AE2B49"/>
    <w:rsid w:val="00AE30D2"/>
    <w:rsid w:val="00AF0518"/>
    <w:rsid w:val="00AF0B51"/>
    <w:rsid w:val="00B01BED"/>
    <w:rsid w:val="00B044CC"/>
    <w:rsid w:val="00B10E58"/>
    <w:rsid w:val="00B10F3B"/>
    <w:rsid w:val="00B17B16"/>
    <w:rsid w:val="00B308A3"/>
    <w:rsid w:val="00B33CC5"/>
    <w:rsid w:val="00B356A7"/>
    <w:rsid w:val="00B3641A"/>
    <w:rsid w:val="00B36C05"/>
    <w:rsid w:val="00B36F71"/>
    <w:rsid w:val="00B46026"/>
    <w:rsid w:val="00B4674F"/>
    <w:rsid w:val="00B476BD"/>
    <w:rsid w:val="00B47E39"/>
    <w:rsid w:val="00B5269D"/>
    <w:rsid w:val="00B606D2"/>
    <w:rsid w:val="00B631CB"/>
    <w:rsid w:val="00B7694D"/>
    <w:rsid w:val="00B81988"/>
    <w:rsid w:val="00B81E83"/>
    <w:rsid w:val="00B8230F"/>
    <w:rsid w:val="00B82D5A"/>
    <w:rsid w:val="00B8386D"/>
    <w:rsid w:val="00B847B0"/>
    <w:rsid w:val="00B87952"/>
    <w:rsid w:val="00B91004"/>
    <w:rsid w:val="00B91F5E"/>
    <w:rsid w:val="00B92927"/>
    <w:rsid w:val="00B929A4"/>
    <w:rsid w:val="00BA2275"/>
    <w:rsid w:val="00BA4F8B"/>
    <w:rsid w:val="00BB45AB"/>
    <w:rsid w:val="00BB47DB"/>
    <w:rsid w:val="00BB5778"/>
    <w:rsid w:val="00BB646F"/>
    <w:rsid w:val="00BB657F"/>
    <w:rsid w:val="00BB7DFB"/>
    <w:rsid w:val="00BC262B"/>
    <w:rsid w:val="00BC309B"/>
    <w:rsid w:val="00BC3D42"/>
    <w:rsid w:val="00BC6A21"/>
    <w:rsid w:val="00BD009C"/>
    <w:rsid w:val="00BD150A"/>
    <w:rsid w:val="00BE0ADF"/>
    <w:rsid w:val="00BE0BEF"/>
    <w:rsid w:val="00BE442C"/>
    <w:rsid w:val="00BF6189"/>
    <w:rsid w:val="00C00F61"/>
    <w:rsid w:val="00C07B3F"/>
    <w:rsid w:val="00C162E4"/>
    <w:rsid w:val="00C1705D"/>
    <w:rsid w:val="00C22A79"/>
    <w:rsid w:val="00C24496"/>
    <w:rsid w:val="00C27510"/>
    <w:rsid w:val="00C317DA"/>
    <w:rsid w:val="00C3499D"/>
    <w:rsid w:val="00C34D91"/>
    <w:rsid w:val="00C40971"/>
    <w:rsid w:val="00C42108"/>
    <w:rsid w:val="00C44255"/>
    <w:rsid w:val="00C4745D"/>
    <w:rsid w:val="00C5013D"/>
    <w:rsid w:val="00C50977"/>
    <w:rsid w:val="00C50C29"/>
    <w:rsid w:val="00C51D7F"/>
    <w:rsid w:val="00C524B3"/>
    <w:rsid w:val="00C55516"/>
    <w:rsid w:val="00C60486"/>
    <w:rsid w:val="00C64701"/>
    <w:rsid w:val="00C65EC5"/>
    <w:rsid w:val="00C670CB"/>
    <w:rsid w:val="00C73E2E"/>
    <w:rsid w:val="00C743BC"/>
    <w:rsid w:val="00C82A46"/>
    <w:rsid w:val="00C83C90"/>
    <w:rsid w:val="00C908AC"/>
    <w:rsid w:val="00C90B9E"/>
    <w:rsid w:val="00C91350"/>
    <w:rsid w:val="00C92F37"/>
    <w:rsid w:val="00C96A95"/>
    <w:rsid w:val="00C97EB4"/>
    <w:rsid w:val="00CA195F"/>
    <w:rsid w:val="00CA390F"/>
    <w:rsid w:val="00CA3DC0"/>
    <w:rsid w:val="00CA4D25"/>
    <w:rsid w:val="00CB5D13"/>
    <w:rsid w:val="00CB7BCA"/>
    <w:rsid w:val="00CC0250"/>
    <w:rsid w:val="00CC3BAD"/>
    <w:rsid w:val="00CD1D86"/>
    <w:rsid w:val="00CD6643"/>
    <w:rsid w:val="00CD6BEF"/>
    <w:rsid w:val="00CD70C7"/>
    <w:rsid w:val="00CD7356"/>
    <w:rsid w:val="00CD78EB"/>
    <w:rsid w:val="00CE342E"/>
    <w:rsid w:val="00CE3F73"/>
    <w:rsid w:val="00CE7A80"/>
    <w:rsid w:val="00CF162E"/>
    <w:rsid w:val="00CF1C2C"/>
    <w:rsid w:val="00CF1F78"/>
    <w:rsid w:val="00CF2D49"/>
    <w:rsid w:val="00CF4D50"/>
    <w:rsid w:val="00CF6319"/>
    <w:rsid w:val="00D016A1"/>
    <w:rsid w:val="00D05614"/>
    <w:rsid w:val="00D11879"/>
    <w:rsid w:val="00D11C66"/>
    <w:rsid w:val="00D1369A"/>
    <w:rsid w:val="00D14798"/>
    <w:rsid w:val="00D14C2C"/>
    <w:rsid w:val="00D17EC0"/>
    <w:rsid w:val="00D2092C"/>
    <w:rsid w:val="00D23F1E"/>
    <w:rsid w:val="00D27E23"/>
    <w:rsid w:val="00D32E23"/>
    <w:rsid w:val="00D33B23"/>
    <w:rsid w:val="00D40E2A"/>
    <w:rsid w:val="00D46DC8"/>
    <w:rsid w:val="00D47269"/>
    <w:rsid w:val="00D47B03"/>
    <w:rsid w:val="00D47B07"/>
    <w:rsid w:val="00D47CA1"/>
    <w:rsid w:val="00D525DC"/>
    <w:rsid w:val="00D56C9E"/>
    <w:rsid w:val="00D6700C"/>
    <w:rsid w:val="00D707CF"/>
    <w:rsid w:val="00D712E8"/>
    <w:rsid w:val="00D71B99"/>
    <w:rsid w:val="00D71FAD"/>
    <w:rsid w:val="00D76A90"/>
    <w:rsid w:val="00D77A47"/>
    <w:rsid w:val="00D82C2C"/>
    <w:rsid w:val="00D9194F"/>
    <w:rsid w:val="00D9297B"/>
    <w:rsid w:val="00D92F09"/>
    <w:rsid w:val="00D94F59"/>
    <w:rsid w:val="00D958A8"/>
    <w:rsid w:val="00D95C30"/>
    <w:rsid w:val="00D97D71"/>
    <w:rsid w:val="00DA0329"/>
    <w:rsid w:val="00DA1AEB"/>
    <w:rsid w:val="00DA2DFD"/>
    <w:rsid w:val="00DA3722"/>
    <w:rsid w:val="00DB0221"/>
    <w:rsid w:val="00DB2A16"/>
    <w:rsid w:val="00DB5257"/>
    <w:rsid w:val="00DB5E8A"/>
    <w:rsid w:val="00DB6FE4"/>
    <w:rsid w:val="00DB7CEA"/>
    <w:rsid w:val="00DC1AA7"/>
    <w:rsid w:val="00DC5710"/>
    <w:rsid w:val="00DC5864"/>
    <w:rsid w:val="00DD20FB"/>
    <w:rsid w:val="00DD4578"/>
    <w:rsid w:val="00DD5AF8"/>
    <w:rsid w:val="00DD699E"/>
    <w:rsid w:val="00DD6AF3"/>
    <w:rsid w:val="00DE1D52"/>
    <w:rsid w:val="00DE3997"/>
    <w:rsid w:val="00DE5DDD"/>
    <w:rsid w:val="00DE6D3E"/>
    <w:rsid w:val="00DE72D1"/>
    <w:rsid w:val="00DF0370"/>
    <w:rsid w:val="00DF292C"/>
    <w:rsid w:val="00DF7ED1"/>
    <w:rsid w:val="00E02972"/>
    <w:rsid w:val="00E03E24"/>
    <w:rsid w:val="00E16FB8"/>
    <w:rsid w:val="00E33EAB"/>
    <w:rsid w:val="00E37AFC"/>
    <w:rsid w:val="00E42AF0"/>
    <w:rsid w:val="00E42EC4"/>
    <w:rsid w:val="00E43A5F"/>
    <w:rsid w:val="00E5071C"/>
    <w:rsid w:val="00E52A31"/>
    <w:rsid w:val="00E5334E"/>
    <w:rsid w:val="00E546B2"/>
    <w:rsid w:val="00E5619F"/>
    <w:rsid w:val="00E65B97"/>
    <w:rsid w:val="00E66842"/>
    <w:rsid w:val="00E67C75"/>
    <w:rsid w:val="00E71123"/>
    <w:rsid w:val="00E71641"/>
    <w:rsid w:val="00E77D51"/>
    <w:rsid w:val="00E80D3F"/>
    <w:rsid w:val="00E81161"/>
    <w:rsid w:val="00E84C89"/>
    <w:rsid w:val="00E94D6D"/>
    <w:rsid w:val="00E96F8E"/>
    <w:rsid w:val="00EA0E09"/>
    <w:rsid w:val="00EA0FFB"/>
    <w:rsid w:val="00EA135A"/>
    <w:rsid w:val="00EA1385"/>
    <w:rsid w:val="00EA16D3"/>
    <w:rsid w:val="00EA35C4"/>
    <w:rsid w:val="00EA3B1A"/>
    <w:rsid w:val="00EA650B"/>
    <w:rsid w:val="00EB0D02"/>
    <w:rsid w:val="00EB10A6"/>
    <w:rsid w:val="00EB1DBD"/>
    <w:rsid w:val="00EB2CEC"/>
    <w:rsid w:val="00EB4079"/>
    <w:rsid w:val="00EB55BC"/>
    <w:rsid w:val="00EB6982"/>
    <w:rsid w:val="00EB7CDB"/>
    <w:rsid w:val="00EB7F9F"/>
    <w:rsid w:val="00EC1DE4"/>
    <w:rsid w:val="00EC4E89"/>
    <w:rsid w:val="00EC559A"/>
    <w:rsid w:val="00EC685A"/>
    <w:rsid w:val="00EC781E"/>
    <w:rsid w:val="00ED28BD"/>
    <w:rsid w:val="00EE04EE"/>
    <w:rsid w:val="00EE4840"/>
    <w:rsid w:val="00EE773C"/>
    <w:rsid w:val="00EF1563"/>
    <w:rsid w:val="00EF2054"/>
    <w:rsid w:val="00EF29F5"/>
    <w:rsid w:val="00EF2A17"/>
    <w:rsid w:val="00EF4662"/>
    <w:rsid w:val="00EF6381"/>
    <w:rsid w:val="00EF7BF2"/>
    <w:rsid w:val="00F00569"/>
    <w:rsid w:val="00F045D2"/>
    <w:rsid w:val="00F14B49"/>
    <w:rsid w:val="00F20AB5"/>
    <w:rsid w:val="00F313B4"/>
    <w:rsid w:val="00F3259B"/>
    <w:rsid w:val="00F42093"/>
    <w:rsid w:val="00F425E0"/>
    <w:rsid w:val="00F433A6"/>
    <w:rsid w:val="00F43899"/>
    <w:rsid w:val="00F4442B"/>
    <w:rsid w:val="00F44A85"/>
    <w:rsid w:val="00F45B1C"/>
    <w:rsid w:val="00F47253"/>
    <w:rsid w:val="00F50BBB"/>
    <w:rsid w:val="00F54842"/>
    <w:rsid w:val="00F564F0"/>
    <w:rsid w:val="00F60B46"/>
    <w:rsid w:val="00F61281"/>
    <w:rsid w:val="00F70068"/>
    <w:rsid w:val="00F724F7"/>
    <w:rsid w:val="00F82D16"/>
    <w:rsid w:val="00F832D4"/>
    <w:rsid w:val="00F85068"/>
    <w:rsid w:val="00F91DD1"/>
    <w:rsid w:val="00F9291F"/>
    <w:rsid w:val="00F93B71"/>
    <w:rsid w:val="00F94564"/>
    <w:rsid w:val="00FA72C0"/>
    <w:rsid w:val="00FA792E"/>
    <w:rsid w:val="00FB4A3F"/>
    <w:rsid w:val="00FB4B8F"/>
    <w:rsid w:val="00FB53D7"/>
    <w:rsid w:val="00FC039A"/>
    <w:rsid w:val="00FC23DD"/>
    <w:rsid w:val="00FC3E4F"/>
    <w:rsid w:val="00FC442F"/>
    <w:rsid w:val="00FD238F"/>
    <w:rsid w:val="00FD2424"/>
    <w:rsid w:val="00FD34AC"/>
    <w:rsid w:val="00FD3F49"/>
    <w:rsid w:val="00FD541B"/>
    <w:rsid w:val="00FD7499"/>
    <w:rsid w:val="00FE012B"/>
    <w:rsid w:val="00FE442B"/>
    <w:rsid w:val="00FE5E13"/>
    <w:rsid w:val="00FF00D5"/>
    <w:rsid w:val="00FF1332"/>
    <w:rsid w:val="00FF2D2E"/>
    <w:rsid w:val="00FF4A05"/>
    <w:rsid w:val="00FF7549"/>
  </w:rsids>
  <m:mathPr>
    <m:mathFont m:val="Cambria Math"/>
    <m:brkBin m:val="before"/>
    <m:brkBinSub m:val="--"/>
    <m:smallFrac m:val="0"/>
    <m:dispDef/>
    <m:lMargin m:val="0"/>
    <m:rMargin m:val="0"/>
    <m:defJc m:val="centerGroup"/>
    <m:wrapIndent m:val="1440"/>
    <m:intLim m:val="subSup"/>
    <m:naryLim m:val="undOvr"/>
  </m:mathPr>
  <w:themeFontLang w:val="fr-C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E103987"/>
  <w15:chartTrackingRefBased/>
  <w15:docId w15:val="{65741CEE-D124-41D4-98B6-71E96FC0F9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Overpass" w:eastAsiaTheme="minorHAnsi" w:hAnsi="Overpass" w:cstheme="majorBidi"/>
        <w:bCs/>
        <w:spacing w:val="-10"/>
        <w:kern w:val="28"/>
        <w:sz w:val="56"/>
        <w:szCs w:val="56"/>
        <w:lang w:val="fr-CA"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lsdException w:name="heading 2" w:semiHidden="1" w:uiPriority="9" w:unhideWhenUsed="1"/>
    <w:lsdException w:name="heading 3" w:semiHidden="1" w:uiPriority="9" w:unhideWhenUsed="1"/>
    <w:lsdException w:name="heading 4" w:semiHidden="1" w:uiPriority="9" w:unhideWhenUsed="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qFormat="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E7A80"/>
    <w:pPr>
      <w:spacing w:before="120" w:after="120" w:line="240" w:lineRule="auto"/>
    </w:pPr>
    <w:rPr>
      <w:rFonts w:eastAsia="Times New Roman" w:cs="Times New Roman"/>
      <w:bCs w:val="0"/>
      <w:spacing w:val="0"/>
      <w:kern w:val="0"/>
      <w:sz w:val="21"/>
      <w:szCs w:val="21"/>
      <w:lang w:eastAsia="fr-FR"/>
    </w:rPr>
  </w:style>
  <w:style w:type="paragraph" w:styleId="Titre1">
    <w:name w:val="heading 1"/>
    <w:basedOn w:val="Normal"/>
    <w:next w:val="Normal"/>
    <w:link w:val="Titre1Car"/>
    <w:uiPriority w:val="9"/>
    <w:rsid w:val="00FD541B"/>
    <w:pPr>
      <w:keepNext/>
      <w:keepLines/>
      <w:spacing w:before="240" w:after="240"/>
      <w:outlineLvl w:val="0"/>
    </w:pPr>
    <w:rPr>
      <w:rFonts w:eastAsiaTheme="majorEastAsia" w:cstheme="majorBidi"/>
      <w:color w:val="FF0000"/>
      <w:spacing w:val="-10"/>
      <w:sz w:val="40"/>
      <w:szCs w:val="40"/>
      <w:lang w:val="fr-FR"/>
    </w:rPr>
  </w:style>
  <w:style w:type="paragraph" w:styleId="Titre2">
    <w:name w:val="heading 2"/>
    <w:basedOn w:val="Normal"/>
    <w:next w:val="Normal"/>
    <w:link w:val="Titre2Car"/>
    <w:uiPriority w:val="9"/>
    <w:unhideWhenUsed/>
    <w:rsid w:val="00D9297B"/>
    <w:pPr>
      <w:keepNext/>
      <w:keepLines/>
      <w:spacing w:after="40"/>
      <w:outlineLvl w:val="1"/>
    </w:pPr>
    <w:rPr>
      <w:rFonts w:eastAsiaTheme="majorEastAsia" w:cstheme="majorBidi"/>
      <w:color w:val="7F7F7F"/>
      <w:sz w:val="32"/>
      <w:szCs w:val="26"/>
      <w:lang w:bidi="fr-FR"/>
    </w:rPr>
  </w:style>
  <w:style w:type="paragraph" w:styleId="Titre3">
    <w:name w:val="heading 3"/>
    <w:basedOn w:val="Normal"/>
    <w:next w:val="Normal"/>
    <w:link w:val="Titre3Car"/>
    <w:uiPriority w:val="9"/>
    <w:unhideWhenUsed/>
    <w:rsid w:val="00A71088"/>
    <w:pPr>
      <w:keepNext/>
      <w:keepLines/>
      <w:spacing w:before="40"/>
      <w:outlineLvl w:val="2"/>
    </w:pPr>
    <w:rPr>
      <w:rFonts w:asciiTheme="majorHAnsi" w:eastAsiaTheme="majorEastAsia" w:hAnsiTheme="majorHAnsi" w:cstheme="majorBidi"/>
      <w:color w:val="1F3763" w:themeColor="accent1" w:themeShade="7F"/>
      <w:sz w:val="24"/>
      <w:szCs w:val="24"/>
    </w:rPr>
  </w:style>
  <w:style w:type="paragraph" w:styleId="Titre4">
    <w:name w:val="heading 4"/>
    <w:basedOn w:val="Normal"/>
    <w:next w:val="Normal"/>
    <w:link w:val="Titre4Car"/>
    <w:uiPriority w:val="9"/>
    <w:unhideWhenUsed/>
    <w:rsid w:val="003866DA"/>
    <w:pPr>
      <w:keepNext/>
      <w:keepLines/>
      <w:spacing w:before="40"/>
      <w:outlineLvl w:val="3"/>
    </w:pPr>
    <w:rPr>
      <w:rFonts w:eastAsiaTheme="majorEastAsia" w:cstheme="majorBidi"/>
      <w:b/>
      <w:iCs/>
      <w:color w:val="000000" w:themeColor="text1"/>
    </w:rPr>
  </w:style>
  <w:style w:type="paragraph" w:styleId="Titre5">
    <w:name w:val="heading 5"/>
    <w:basedOn w:val="Normal"/>
    <w:next w:val="Normal"/>
    <w:link w:val="Titre5Car"/>
    <w:uiPriority w:val="9"/>
    <w:semiHidden/>
    <w:unhideWhenUsed/>
    <w:rsid w:val="00A45D37"/>
    <w:pPr>
      <w:keepNext/>
      <w:keepLines/>
      <w:spacing w:before="40" w:after="0"/>
      <w:outlineLvl w:val="4"/>
    </w:pPr>
    <w:rPr>
      <w:rFonts w:eastAsiaTheme="majorEastAsia" w:cstheme="majorBidi"/>
      <w:b/>
      <w:color w:val="767171" w:themeColor="background2" w:themeShade="80"/>
    </w:rPr>
  </w:style>
  <w:style w:type="paragraph" w:styleId="Titre6">
    <w:name w:val="heading 6"/>
    <w:basedOn w:val="Normal"/>
    <w:next w:val="Normal"/>
    <w:link w:val="Titre6Car"/>
    <w:uiPriority w:val="9"/>
    <w:semiHidden/>
    <w:unhideWhenUsed/>
    <w:qFormat/>
    <w:rsid w:val="000C78DA"/>
    <w:pPr>
      <w:keepNext/>
      <w:keepLines/>
      <w:spacing w:before="40" w:after="0"/>
      <w:outlineLvl w:val="5"/>
    </w:pPr>
    <w:rPr>
      <w:rFonts w:asciiTheme="majorHAnsi" w:eastAsiaTheme="majorEastAsia" w:hAnsiTheme="majorHAnsi" w:cstheme="majorBidi"/>
      <w:color w:val="1F3763" w:themeColor="accent1" w:themeShade="7F"/>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customStyle="1" w:styleId="Titredocument-Noir">
    <w:name w:val="Titre document - Noir"/>
    <w:basedOn w:val="Normal"/>
    <w:link w:val="Titredocument-NoirCar"/>
    <w:qFormat/>
    <w:rsid w:val="00437493"/>
    <w:pPr>
      <w:spacing w:before="240"/>
    </w:pPr>
    <w:rPr>
      <w:b/>
      <w:sz w:val="72"/>
    </w:rPr>
  </w:style>
  <w:style w:type="paragraph" w:customStyle="1" w:styleId="Titredocument-Rouge">
    <w:name w:val="Titre document - Rouge"/>
    <w:basedOn w:val="Normal"/>
    <w:link w:val="Titredocument-RougeCar"/>
    <w:qFormat/>
    <w:rsid w:val="00437493"/>
    <w:pPr>
      <w:spacing w:before="240"/>
    </w:pPr>
    <w:rPr>
      <w:b/>
      <w:color w:val="E30513"/>
      <w:sz w:val="72"/>
    </w:rPr>
  </w:style>
  <w:style w:type="character" w:customStyle="1" w:styleId="Titredocument-NoirCar">
    <w:name w:val="Titre document - Noir Car"/>
    <w:basedOn w:val="Policepardfaut"/>
    <w:link w:val="Titredocument-Noir"/>
    <w:rsid w:val="00437493"/>
    <w:rPr>
      <w:rFonts w:eastAsia="Times New Roman" w:cs="Times New Roman"/>
      <w:b/>
      <w:bCs w:val="0"/>
      <w:noProof/>
      <w:spacing w:val="0"/>
      <w:kern w:val="0"/>
      <w:sz w:val="72"/>
      <w:szCs w:val="20"/>
      <w:lang w:eastAsia="fr-FR"/>
    </w:rPr>
  </w:style>
  <w:style w:type="paragraph" w:customStyle="1" w:styleId="Titredocument-Gris">
    <w:name w:val="Titre document - Gris"/>
    <w:basedOn w:val="Normal"/>
    <w:link w:val="Titredocument-GrisCar"/>
    <w:qFormat/>
    <w:rsid w:val="00AB09FF"/>
    <w:pPr>
      <w:spacing w:before="240"/>
    </w:pPr>
    <w:rPr>
      <w:b/>
      <w:color w:val="7F7F7F"/>
      <w:sz w:val="72"/>
    </w:rPr>
  </w:style>
  <w:style w:type="character" w:customStyle="1" w:styleId="Titredocument-RougeCar">
    <w:name w:val="Titre document - Rouge Car"/>
    <w:basedOn w:val="Policepardfaut"/>
    <w:link w:val="Titredocument-Rouge"/>
    <w:rsid w:val="00437493"/>
    <w:rPr>
      <w:rFonts w:eastAsia="Times New Roman" w:cs="Times New Roman"/>
      <w:b/>
      <w:bCs w:val="0"/>
      <w:noProof/>
      <w:color w:val="E30513"/>
      <w:spacing w:val="0"/>
      <w:kern w:val="0"/>
      <w:sz w:val="72"/>
      <w:szCs w:val="20"/>
      <w:lang w:eastAsia="fr-FR"/>
    </w:rPr>
  </w:style>
  <w:style w:type="paragraph" w:customStyle="1" w:styleId="Titre1-Noir">
    <w:name w:val="Titre 1 - Noir"/>
    <w:basedOn w:val="Normal"/>
    <w:next w:val="Normal"/>
    <w:link w:val="Titre1-NoirCar"/>
    <w:qFormat/>
    <w:rsid w:val="00CE7A80"/>
    <w:pPr>
      <w:spacing w:before="360" w:after="480"/>
    </w:pPr>
    <w:rPr>
      <w:rFonts w:ascii="Overpass ExtraBold" w:hAnsi="Overpass ExtraBold"/>
      <w:sz w:val="40"/>
    </w:rPr>
  </w:style>
  <w:style w:type="character" w:customStyle="1" w:styleId="Titredocument-GrisCar">
    <w:name w:val="Titre document - Gris Car"/>
    <w:basedOn w:val="Titredocument-RougeCar"/>
    <w:link w:val="Titredocument-Gris"/>
    <w:rsid w:val="00AB09FF"/>
    <w:rPr>
      <w:rFonts w:eastAsia="Times New Roman" w:cs="Times New Roman"/>
      <w:b/>
      <w:bCs w:val="0"/>
      <w:noProof/>
      <w:color w:val="7F7F7F"/>
      <w:spacing w:val="0"/>
      <w:kern w:val="0"/>
      <w:sz w:val="72"/>
      <w:szCs w:val="20"/>
      <w:lang w:eastAsia="fr-FR"/>
    </w:rPr>
  </w:style>
  <w:style w:type="paragraph" w:customStyle="1" w:styleId="Titre1-Gris">
    <w:name w:val="Titre 1 - Gris"/>
    <w:basedOn w:val="Normal"/>
    <w:next w:val="Normal"/>
    <w:link w:val="Titre1-GrisCar"/>
    <w:qFormat/>
    <w:rsid w:val="00B17B16"/>
    <w:pPr>
      <w:spacing w:before="360" w:after="480"/>
    </w:pPr>
    <w:rPr>
      <w:rFonts w:ascii="Overpass ExtraBold" w:hAnsi="Overpass ExtraBold"/>
      <w:color w:val="7F7F7F"/>
      <w:sz w:val="40"/>
    </w:rPr>
  </w:style>
  <w:style w:type="character" w:customStyle="1" w:styleId="Titre1-NoirCar">
    <w:name w:val="Titre 1 - Noir Car"/>
    <w:basedOn w:val="Policepardfaut"/>
    <w:link w:val="Titre1-Noir"/>
    <w:rsid w:val="00CE7A80"/>
    <w:rPr>
      <w:rFonts w:ascii="Overpass ExtraBold" w:eastAsia="Times New Roman" w:hAnsi="Overpass ExtraBold" w:cs="Times New Roman"/>
      <w:bCs w:val="0"/>
      <w:noProof/>
      <w:spacing w:val="0"/>
      <w:kern w:val="0"/>
      <w:sz w:val="40"/>
      <w:szCs w:val="21"/>
      <w:lang w:eastAsia="fr-FR"/>
    </w:rPr>
  </w:style>
  <w:style w:type="paragraph" w:customStyle="1" w:styleId="Titre1-Rouge">
    <w:name w:val="Titre 1 - Rouge"/>
    <w:basedOn w:val="Normal"/>
    <w:next w:val="Normal"/>
    <w:link w:val="Titre1-RougeCar"/>
    <w:qFormat/>
    <w:rsid w:val="002111B8"/>
    <w:pPr>
      <w:spacing w:before="360" w:after="480"/>
    </w:pPr>
    <w:rPr>
      <w:rFonts w:ascii="Overpass ExtraBold" w:hAnsi="Overpass ExtraBold"/>
      <w:color w:val="E30513"/>
      <w:sz w:val="40"/>
    </w:rPr>
  </w:style>
  <w:style w:type="character" w:customStyle="1" w:styleId="Titre1-GrisCar">
    <w:name w:val="Titre 1 - Gris Car"/>
    <w:basedOn w:val="Policepardfaut"/>
    <w:link w:val="Titre1-Gris"/>
    <w:rsid w:val="00B17B16"/>
    <w:rPr>
      <w:rFonts w:ascii="Overpass ExtraBold" w:eastAsia="Times New Roman" w:hAnsi="Overpass ExtraBold" w:cs="Times New Roman"/>
      <w:bCs w:val="0"/>
      <w:noProof/>
      <w:color w:val="7F7F7F"/>
      <w:spacing w:val="0"/>
      <w:kern w:val="0"/>
      <w:sz w:val="40"/>
      <w:szCs w:val="21"/>
      <w:lang w:eastAsia="fr-FR"/>
    </w:rPr>
  </w:style>
  <w:style w:type="paragraph" w:customStyle="1" w:styleId="Titre2-Noir">
    <w:name w:val="Titre 2 - Noir"/>
    <w:basedOn w:val="Normal"/>
    <w:next w:val="Normal"/>
    <w:link w:val="Titre2-NoirCar"/>
    <w:qFormat/>
    <w:rsid w:val="00BE0BEF"/>
    <w:pPr>
      <w:spacing w:before="360" w:after="160"/>
    </w:pPr>
    <w:rPr>
      <w:rFonts w:ascii="Overpass SemiBold" w:hAnsi="Overpass SemiBold"/>
      <w:sz w:val="32"/>
    </w:rPr>
  </w:style>
  <w:style w:type="character" w:customStyle="1" w:styleId="Titre1-RougeCar">
    <w:name w:val="Titre 1 - Rouge Car"/>
    <w:basedOn w:val="Policepardfaut"/>
    <w:link w:val="Titre1-Rouge"/>
    <w:rsid w:val="002111B8"/>
    <w:rPr>
      <w:rFonts w:ascii="Overpass ExtraBold" w:eastAsia="Times New Roman" w:hAnsi="Overpass ExtraBold" w:cs="Times New Roman"/>
      <w:bCs w:val="0"/>
      <w:noProof/>
      <w:color w:val="E30513"/>
      <w:spacing w:val="0"/>
      <w:kern w:val="0"/>
      <w:sz w:val="40"/>
      <w:szCs w:val="21"/>
      <w:lang w:eastAsia="fr-FR"/>
    </w:rPr>
  </w:style>
  <w:style w:type="paragraph" w:customStyle="1" w:styleId="Titre2-Gris">
    <w:name w:val="Titre 2 - Gris"/>
    <w:basedOn w:val="Normal"/>
    <w:next w:val="Normal"/>
    <w:link w:val="Titre2-GrisCar"/>
    <w:qFormat/>
    <w:rsid w:val="005A6B15"/>
    <w:pPr>
      <w:spacing w:before="360" w:after="160"/>
    </w:pPr>
    <w:rPr>
      <w:rFonts w:ascii="Overpass SemiBold" w:hAnsi="Overpass SemiBold"/>
      <w:color w:val="7F7F7F"/>
      <w:sz w:val="32"/>
    </w:rPr>
  </w:style>
  <w:style w:type="character" w:customStyle="1" w:styleId="Titre2-NoirCar">
    <w:name w:val="Titre 2 - Noir Car"/>
    <w:basedOn w:val="Policepardfaut"/>
    <w:link w:val="Titre2-Noir"/>
    <w:rsid w:val="00BE0BEF"/>
    <w:rPr>
      <w:rFonts w:ascii="Overpass SemiBold" w:eastAsia="Times New Roman" w:hAnsi="Overpass SemiBold" w:cs="Times New Roman"/>
      <w:bCs w:val="0"/>
      <w:noProof/>
      <w:spacing w:val="0"/>
      <w:kern w:val="0"/>
      <w:sz w:val="32"/>
      <w:szCs w:val="21"/>
      <w:lang w:eastAsia="fr-FR"/>
    </w:rPr>
  </w:style>
  <w:style w:type="paragraph" w:customStyle="1" w:styleId="Titre2-Rouge">
    <w:name w:val="Titre 2 - Rouge"/>
    <w:basedOn w:val="Normal"/>
    <w:next w:val="Normal"/>
    <w:link w:val="Titre2-RougeCar"/>
    <w:qFormat/>
    <w:rsid w:val="00123592"/>
    <w:pPr>
      <w:spacing w:before="360" w:after="160"/>
    </w:pPr>
    <w:rPr>
      <w:rFonts w:ascii="Overpass SemiBold" w:hAnsi="Overpass SemiBold"/>
      <w:color w:val="E30513"/>
      <w:sz w:val="32"/>
    </w:rPr>
  </w:style>
  <w:style w:type="character" w:customStyle="1" w:styleId="Titre2-GrisCar">
    <w:name w:val="Titre 2 - Gris Car"/>
    <w:basedOn w:val="Policepardfaut"/>
    <w:link w:val="Titre2-Gris"/>
    <w:rsid w:val="005A6B15"/>
    <w:rPr>
      <w:rFonts w:ascii="Overpass SemiBold" w:eastAsia="Times New Roman" w:hAnsi="Overpass SemiBold" w:cs="Times New Roman"/>
      <w:bCs w:val="0"/>
      <w:noProof/>
      <w:color w:val="7F7F7F"/>
      <w:spacing w:val="0"/>
      <w:kern w:val="0"/>
      <w:sz w:val="32"/>
      <w:szCs w:val="21"/>
      <w:lang w:eastAsia="fr-FR"/>
    </w:rPr>
  </w:style>
  <w:style w:type="paragraph" w:customStyle="1" w:styleId="Titre3-Noir">
    <w:name w:val="Titre 3 - Noir"/>
    <w:basedOn w:val="Normal"/>
    <w:next w:val="Normal"/>
    <w:link w:val="Titre3-NoirCar"/>
    <w:qFormat/>
    <w:rsid w:val="00CE7A80"/>
    <w:pPr>
      <w:spacing w:before="360"/>
    </w:pPr>
    <w:rPr>
      <w:rFonts w:ascii="Overpass SemiBold" w:hAnsi="Overpass SemiBold"/>
      <w:sz w:val="24"/>
      <w:szCs w:val="24"/>
    </w:rPr>
  </w:style>
  <w:style w:type="character" w:customStyle="1" w:styleId="Titre2-RougeCar">
    <w:name w:val="Titre 2 - Rouge Car"/>
    <w:basedOn w:val="Policepardfaut"/>
    <w:link w:val="Titre2-Rouge"/>
    <w:rsid w:val="00123592"/>
    <w:rPr>
      <w:rFonts w:ascii="Overpass SemiBold" w:eastAsia="Times New Roman" w:hAnsi="Overpass SemiBold" w:cs="Times New Roman"/>
      <w:bCs w:val="0"/>
      <w:noProof/>
      <w:color w:val="E30513"/>
      <w:spacing w:val="0"/>
      <w:kern w:val="0"/>
      <w:sz w:val="32"/>
      <w:szCs w:val="21"/>
      <w:lang w:eastAsia="fr-FR"/>
    </w:rPr>
  </w:style>
  <w:style w:type="paragraph" w:customStyle="1" w:styleId="Titre3-Gris">
    <w:name w:val="Titre 3 - Gris"/>
    <w:basedOn w:val="Normal"/>
    <w:next w:val="Normal"/>
    <w:link w:val="Titre3-GrisCar"/>
    <w:qFormat/>
    <w:rsid w:val="00EA35C4"/>
    <w:pPr>
      <w:spacing w:before="360"/>
    </w:pPr>
    <w:rPr>
      <w:rFonts w:ascii="Overpass SemiBold" w:hAnsi="Overpass SemiBold"/>
      <w:color w:val="7F7F7F"/>
      <w:sz w:val="24"/>
    </w:rPr>
  </w:style>
  <w:style w:type="character" w:customStyle="1" w:styleId="Titre3-NoirCar">
    <w:name w:val="Titre 3 - Noir Car"/>
    <w:basedOn w:val="Policepardfaut"/>
    <w:link w:val="Titre3-Noir"/>
    <w:rsid w:val="00CE7A80"/>
    <w:rPr>
      <w:rFonts w:ascii="Overpass SemiBold" w:eastAsia="Times New Roman" w:hAnsi="Overpass SemiBold" w:cs="Times New Roman"/>
      <w:bCs w:val="0"/>
      <w:noProof/>
      <w:spacing w:val="0"/>
      <w:kern w:val="0"/>
      <w:sz w:val="24"/>
      <w:szCs w:val="24"/>
      <w:lang w:eastAsia="fr-FR"/>
    </w:rPr>
  </w:style>
  <w:style w:type="paragraph" w:customStyle="1" w:styleId="Titre3-Rouge">
    <w:name w:val="Titre 3 - Rouge"/>
    <w:basedOn w:val="Normal"/>
    <w:next w:val="Normal"/>
    <w:link w:val="Titre3-RougeCar"/>
    <w:qFormat/>
    <w:rsid w:val="00EA35C4"/>
    <w:pPr>
      <w:spacing w:before="360"/>
    </w:pPr>
    <w:rPr>
      <w:rFonts w:ascii="Overpass SemiBold" w:hAnsi="Overpass SemiBold"/>
      <w:color w:val="E30513"/>
      <w:sz w:val="24"/>
    </w:rPr>
  </w:style>
  <w:style w:type="character" w:customStyle="1" w:styleId="Titre3-GrisCar">
    <w:name w:val="Titre 3 - Gris Car"/>
    <w:basedOn w:val="Policepardfaut"/>
    <w:link w:val="Titre3-Gris"/>
    <w:rsid w:val="00EA35C4"/>
    <w:rPr>
      <w:rFonts w:ascii="Overpass SemiBold" w:eastAsia="Times New Roman" w:hAnsi="Overpass SemiBold" w:cs="Times New Roman"/>
      <w:bCs w:val="0"/>
      <w:noProof/>
      <w:color w:val="7F7F7F"/>
      <w:spacing w:val="0"/>
      <w:kern w:val="0"/>
      <w:sz w:val="24"/>
      <w:szCs w:val="21"/>
      <w:lang w:eastAsia="fr-FR"/>
    </w:rPr>
  </w:style>
  <w:style w:type="paragraph" w:customStyle="1" w:styleId="Listenumros-Noir">
    <w:name w:val="Liste numéros - Noir"/>
    <w:basedOn w:val="Normal"/>
    <w:link w:val="Listenumros-NoirCar"/>
    <w:qFormat/>
    <w:rsid w:val="00835B9C"/>
    <w:pPr>
      <w:numPr>
        <w:numId w:val="1"/>
      </w:numPr>
      <w:spacing w:before="40" w:after="40"/>
      <w:ind w:left="568" w:hanging="284"/>
    </w:pPr>
  </w:style>
  <w:style w:type="character" w:customStyle="1" w:styleId="Titre3-RougeCar">
    <w:name w:val="Titre 3 - Rouge Car"/>
    <w:basedOn w:val="Policepardfaut"/>
    <w:link w:val="Titre3-Rouge"/>
    <w:rsid w:val="00EA35C4"/>
    <w:rPr>
      <w:rFonts w:ascii="Overpass SemiBold" w:eastAsia="Times New Roman" w:hAnsi="Overpass SemiBold" w:cs="Times New Roman"/>
      <w:bCs w:val="0"/>
      <w:noProof/>
      <w:color w:val="E30513"/>
      <w:spacing w:val="0"/>
      <w:kern w:val="0"/>
      <w:sz w:val="24"/>
      <w:szCs w:val="21"/>
      <w:lang w:eastAsia="fr-FR"/>
    </w:rPr>
  </w:style>
  <w:style w:type="paragraph" w:customStyle="1" w:styleId="Listenumros-Gris">
    <w:name w:val="Liste numéros - Gris"/>
    <w:basedOn w:val="Normal"/>
    <w:link w:val="Listenumros-GrisCar"/>
    <w:qFormat/>
    <w:rsid w:val="00835B9C"/>
    <w:pPr>
      <w:numPr>
        <w:numId w:val="2"/>
      </w:numPr>
      <w:spacing w:before="40" w:after="40"/>
      <w:ind w:left="568" w:hanging="284"/>
    </w:pPr>
    <w:rPr>
      <w:color w:val="7F7F7F"/>
    </w:rPr>
  </w:style>
  <w:style w:type="character" w:customStyle="1" w:styleId="Listenumros-NoirCar">
    <w:name w:val="Liste numéros - Noir Car"/>
    <w:basedOn w:val="Policepardfaut"/>
    <w:link w:val="Listenumros-Noir"/>
    <w:rsid w:val="00835B9C"/>
    <w:rPr>
      <w:rFonts w:eastAsia="Times New Roman" w:cs="Times New Roman"/>
      <w:bCs w:val="0"/>
      <w:spacing w:val="0"/>
      <w:kern w:val="0"/>
      <w:sz w:val="21"/>
      <w:szCs w:val="21"/>
      <w:lang w:eastAsia="fr-FR"/>
    </w:rPr>
  </w:style>
  <w:style w:type="paragraph" w:customStyle="1" w:styleId="Listenumros-Rouge">
    <w:name w:val="Liste numéros - Rouge"/>
    <w:basedOn w:val="Normal"/>
    <w:link w:val="Listenumros-RougeCar"/>
    <w:qFormat/>
    <w:rsid w:val="00835B9C"/>
    <w:pPr>
      <w:numPr>
        <w:numId w:val="3"/>
      </w:numPr>
      <w:spacing w:before="40" w:after="40"/>
      <w:ind w:left="568" w:hanging="284"/>
    </w:pPr>
    <w:rPr>
      <w:color w:val="E30513"/>
    </w:rPr>
  </w:style>
  <w:style w:type="character" w:customStyle="1" w:styleId="Listenumros-GrisCar">
    <w:name w:val="Liste numéros - Gris Car"/>
    <w:basedOn w:val="Policepardfaut"/>
    <w:link w:val="Listenumros-Gris"/>
    <w:rsid w:val="00835B9C"/>
    <w:rPr>
      <w:rFonts w:eastAsia="Times New Roman" w:cs="Times New Roman"/>
      <w:bCs w:val="0"/>
      <w:color w:val="7F7F7F"/>
      <w:spacing w:val="0"/>
      <w:kern w:val="0"/>
      <w:sz w:val="21"/>
      <w:szCs w:val="21"/>
      <w:lang w:eastAsia="fr-FR"/>
    </w:rPr>
  </w:style>
  <w:style w:type="paragraph" w:customStyle="1" w:styleId="Listepuces-Noir">
    <w:name w:val="Liste puces - Noir"/>
    <w:basedOn w:val="Listenumros-Rouge"/>
    <w:link w:val="Listepuces-NoirCar"/>
    <w:qFormat/>
    <w:rsid w:val="00835B9C"/>
    <w:pPr>
      <w:numPr>
        <w:numId w:val="4"/>
      </w:numPr>
      <w:ind w:left="568" w:hanging="284"/>
    </w:pPr>
    <w:rPr>
      <w:color w:val="auto"/>
    </w:rPr>
  </w:style>
  <w:style w:type="character" w:customStyle="1" w:styleId="Listenumros-RougeCar">
    <w:name w:val="Liste numéros - Rouge Car"/>
    <w:basedOn w:val="Policepardfaut"/>
    <w:link w:val="Listenumros-Rouge"/>
    <w:rsid w:val="00835B9C"/>
    <w:rPr>
      <w:rFonts w:eastAsia="Times New Roman" w:cs="Times New Roman"/>
      <w:bCs w:val="0"/>
      <w:color w:val="E30513"/>
      <w:spacing w:val="0"/>
      <w:kern w:val="0"/>
      <w:sz w:val="21"/>
      <w:szCs w:val="21"/>
      <w:lang w:eastAsia="fr-FR"/>
    </w:rPr>
  </w:style>
  <w:style w:type="paragraph" w:customStyle="1" w:styleId="Listepuces-Gris">
    <w:name w:val="Liste puces - Gris"/>
    <w:basedOn w:val="Normal"/>
    <w:link w:val="Listepuces-GrisCar"/>
    <w:qFormat/>
    <w:rsid w:val="00835B9C"/>
    <w:pPr>
      <w:numPr>
        <w:numId w:val="5"/>
      </w:numPr>
      <w:spacing w:before="40" w:after="40"/>
      <w:ind w:left="568" w:hanging="284"/>
    </w:pPr>
    <w:rPr>
      <w:color w:val="7F7F7F"/>
    </w:rPr>
  </w:style>
  <w:style w:type="character" w:customStyle="1" w:styleId="Listepuces-NoirCar">
    <w:name w:val="Liste puces - Noir Car"/>
    <w:basedOn w:val="Listenumros-RougeCar"/>
    <w:link w:val="Listepuces-Noir"/>
    <w:rsid w:val="00835B9C"/>
    <w:rPr>
      <w:rFonts w:eastAsia="Times New Roman" w:cs="Times New Roman"/>
      <w:bCs w:val="0"/>
      <w:color w:val="E30513"/>
      <w:spacing w:val="0"/>
      <w:kern w:val="0"/>
      <w:sz w:val="21"/>
      <w:szCs w:val="21"/>
      <w:lang w:eastAsia="fr-FR"/>
    </w:rPr>
  </w:style>
  <w:style w:type="paragraph" w:customStyle="1" w:styleId="Listepuces-Rouge">
    <w:name w:val="Liste puces - Rouge"/>
    <w:basedOn w:val="Normal"/>
    <w:link w:val="Listepuces-RougeCar"/>
    <w:qFormat/>
    <w:rsid w:val="00835B9C"/>
    <w:pPr>
      <w:numPr>
        <w:numId w:val="6"/>
      </w:numPr>
      <w:spacing w:before="40" w:after="40"/>
      <w:ind w:left="568" w:hanging="284"/>
    </w:pPr>
    <w:rPr>
      <w:color w:val="E30513"/>
    </w:rPr>
  </w:style>
  <w:style w:type="character" w:customStyle="1" w:styleId="Listepuces-GrisCar">
    <w:name w:val="Liste puces - Gris Car"/>
    <w:basedOn w:val="Policepardfaut"/>
    <w:link w:val="Listepuces-Gris"/>
    <w:rsid w:val="00835B9C"/>
    <w:rPr>
      <w:rFonts w:eastAsia="Times New Roman" w:cs="Times New Roman"/>
      <w:bCs w:val="0"/>
      <w:color w:val="7F7F7F"/>
      <w:spacing w:val="0"/>
      <w:kern w:val="0"/>
      <w:sz w:val="21"/>
      <w:szCs w:val="21"/>
      <w:lang w:eastAsia="fr-FR"/>
    </w:rPr>
  </w:style>
  <w:style w:type="paragraph" w:customStyle="1" w:styleId="15-Ligne">
    <w:name w:val="1.5 - Ligne"/>
    <w:basedOn w:val="Normal"/>
    <w:link w:val="15-LigneCar"/>
    <w:qFormat/>
    <w:rsid w:val="008109A0"/>
    <w:pPr>
      <w:spacing w:line="360" w:lineRule="auto"/>
    </w:pPr>
  </w:style>
  <w:style w:type="character" w:customStyle="1" w:styleId="Listepuces-RougeCar">
    <w:name w:val="Liste puces - Rouge Car"/>
    <w:basedOn w:val="Policepardfaut"/>
    <w:link w:val="Listepuces-Rouge"/>
    <w:rsid w:val="00835B9C"/>
    <w:rPr>
      <w:rFonts w:eastAsia="Times New Roman" w:cs="Times New Roman"/>
      <w:bCs w:val="0"/>
      <w:color w:val="E30513"/>
      <w:spacing w:val="0"/>
      <w:kern w:val="0"/>
      <w:sz w:val="21"/>
      <w:szCs w:val="21"/>
      <w:lang w:eastAsia="fr-FR"/>
    </w:rPr>
  </w:style>
  <w:style w:type="paragraph" w:customStyle="1" w:styleId="2-Ligne">
    <w:name w:val="2 - Ligne"/>
    <w:basedOn w:val="Normal"/>
    <w:link w:val="2-LigneCar"/>
    <w:qFormat/>
    <w:rsid w:val="008109A0"/>
    <w:pPr>
      <w:spacing w:line="480" w:lineRule="auto"/>
    </w:pPr>
  </w:style>
  <w:style w:type="character" w:customStyle="1" w:styleId="15-LigneCar">
    <w:name w:val="1.5 - Ligne Car"/>
    <w:basedOn w:val="Policepardfaut"/>
    <w:link w:val="15-Ligne"/>
    <w:rsid w:val="008109A0"/>
    <w:rPr>
      <w:sz w:val="22"/>
    </w:rPr>
  </w:style>
  <w:style w:type="paragraph" w:customStyle="1" w:styleId="Piedpage">
    <w:name w:val="Pied page"/>
    <w:basedOn w:val="Normal"/>
    <w:link w:val="PiedpageCar"/>
    <w:rsid w:val="008109A0"/>
    <w:pPr>
      <w:pBdr>
        <w:top w:val="single" w:sz="2" w:space="1" w:color="BFBFBF" w:themeColor="background1" w:themeShade="BF"/>
      </w:pBdr>
    </w:pPr>
    <w:rPr>
      <w:rFonts w:ascii="Overpass ExtraLight" w:hAnsi="Overpass ExtraLight"/>
      <w:color w:val="595959"/>
      <w:sz w:val="20"/>
    </w:rPr>
  </w:style>
  <w:style w:type="character" w:customStyle="1" w:styleId="2-LigneCar">
    <w:name w:val="2 - Ligne Car"/>
    <w:basedOn w:val="15-LigneCar"/>
    <w:link w:val="2-Ligne"/>
    <w:rsid w:val="008109A0"/>
    <w:rPr>
      <w:sz w:val="22"/>
    </w:rPr>
  </w:style>
  <w:style w:type="paragraph" w:styleId="Pieddepage">
    <w:name w:val="footer"/>
    <w:basedOn w:val="Normal"/>
    <w:link w:val="PieddepageCar"/>
    <w:uiPriority w:val="99"/>
    <w:unhideWhenUsed/>
    <w:qFormat/>
    <w:rsid w:val="002E1F57"/>
    <w:pPr>
      <w:pBdr>
        <w:top w:val="single" w:sz="2" w:space="1" w:color="BFBFBF" w:themeColor="background1" w:themeShade="BF"/>
      </w:pBdr>
      <w:tabs>
        <w:tab w:val="center" w:pos="4320"/>
        <w:tab w:val="right" w:pos="8640"/>
      </w:tabs>
    </w:pPr>
    <w:rPr>
      <w:rFonts w:ascii="Overpass ExtraLight" w:hAnsi="Overpass ExtraLight"/>
      <w:color w:val="595959" w:themeColor="text1" w:themeTint="A6"/>
      <w:sz w:val="20"/>
    </w:rPr>
  </w:style>
  <w:style w:type="character" w:customStyle="1" w:styleId="PiedpageCar">
    <w:name w:val="Pied page Car"/>
    <w:basedOn w:val="Policepardfaut"/>
    <w:link w:val="Piedpage"/>
    <w:rsid w:val="008109A0"/>
    <w:rPr>
      <w:rFonts w:ascii="Overpass ExtraLight" w:hAnsi="Overpass ExtraLight"/>
      <w:color w:val="595959"/>
      <w:sz w:val="20"/>
    </w:rPr>
  </w:style>
  <w:style w:type="character" w:customStyle="1" w:styleId="PieddepageCar">
    <w:name w:val="Pied de page Car"/>
    <w:basedOn w:val="Policepardfaut"/>
    <w:link w:val="Pieddepage"/>
    <w:uiPriority w:val="99"/>
    <w:rsid w:val="002E1F57"/>
    <w:rPr>
      <w:rFonts w:ascii="Overpass ExtraLight" w:eastAsia="Times New Roman" w:hAnsi="Overpass ExtraLight" w:cs="Times New Roman"/>
      <w:bCs w:val="0"/>
      <w:noProof/>
      <w:color w:val="595959" w:themeColor="text1" w:themeTint="A6"/>
      <w:spacing w:val="0"/>
      <w:kern w:val="0"/>
      <w:sz w:val="20"/>
      <w:szCs w:val="20"/>
      <w:lang w:eastAsia="fr-FR"/>
    </w:rPr>
  </w:style>
  <w:style w:type="paragraph" w:styleId="En-tte">
    <w:name w:val="header"/>
    <w:basedOn w:val="Normal"/>
    <w:link w:val="En-tteCar"/>
    <w:unhideWhenUsed/>
    <w:qFormat/>
    <w:rsid w:val="007B7D9D"/>
    <w:pPr>
      <w:pBdr>
        <w:bottom w:val="single" w:sz="18" w:space="1" w:color="D9D9D9"/>
      </w:pBdr>
      <w:tabs>
        <w:tab w:val="center" w:pos="4320"/>
        <w:tab w:val="right" w:pos="8640"/>
      </w:tabs>
    </w:pPr>
    <w:rPr>
      <w:rFonts w:ascii="Overpass ExtraLight" w:hAnsi="Overpass ExtraLight"/>
      <w:color w:val="808080"/>
      <w:sz w:val="20"/>
    </w:rPr>
  </w:style>
  <w:style w:type="character" w:customStyle="1" w:styleId="En-tteCar">
    <w:name w:val="En-tête Car"/>
    <w:basedOn w:val="Policepardfaut"/>
    <w:link w:val="En-tte"/>
    <w:rsid w:val="007B7D9D"/>
    <w:rPr>
      <w:rFonts w:ascii="Overpass ExtraLight" w:eastAsia="Times New Roman" w:hAnsi="Overpass ExtraLight" w:cs="Times New Roman"/>
      <w:bCs w:val="0"/>
      <w:noProof/>
      <w:color w:val="808080"/>
      <w:spacing w:val="0"/>
      <w:kern w:val="0"/>
      <w:sz w:val="20"/>
      <w:szCs w:val="20"/>
      <w:lang w:eastAsia="fr-FR"/>
    </w:rPr>
  </w:style>
  <w:style w:type="paragraph" w:styleId="Citation">
    <w:name w:val="Quote"/>
    <w:basedOn w:val="Normal"/>
    <w:next w:val="Normal"/>
    <w:link w:val="CitationCar"/>
    <w:uiPriority w:val="29"/>
    <w:qFormat/>
    <w:rsid w:val="000E6F83"/>
    <w:pPr>
      <w:shd w:val="clear" w:color="auto" w:fill="D9D9D9"/>
      <w:spacing w:before="200" w:after="160"/>
      <w:ind w:left="862" w:right="862"/>
      <w:jc w:val="center"/>
    </w:pPr>
    <w:rPr>
      <w:rFonts w:ascii="Overpass Light" w:hAnsi="Overpass Light"/>
      <w:i/>
      <w:iCs/>
      <w:color w:val="404040" w:themeColor="text1" w:themeTint="BF"/>
    </w:rPr>
  </w:style>
  <w:style w:type="character" w:customStyle="1" w:styleId="CitationCar">
    <w:name w:val="Citation Car"/>
    <w:basedOn w:val="Policepardfaut"/>
    <w:link w:val="Citation"/>
    <w:uiPriority w:val="29"/>
    <w:rsid w:val="000E6F83"/>
    <w:rPr>
      <w:rFonts w:ascii="Overpass Light" w:hAnsi="Overpass Light"/>
      <w:i/>
      <w:iCs/>
      <w:color w:val="404040" w:themeColor="text1" w:themeTint="BF"/>
      <w:sz w:val="22"/>
      <w:shd w:val="clear" w:color="auto" w:fill="D9D9D9"/>
    </w:rPr>
  </w:style>
  <w:style w:type="character" w:customStyle="1" w:styleId="Titre1Car">
    <w:name w:val="Titre 1 Car"/>
    <w:basedOn w:val="Policepardfaut"/>
    <w:link w:val="Titre1"/>
    <w:uiPriority w:val="9"/>
    <w:rsid w:val="00FD541B"/>
    <w:rPr>
      <w:rFonts w:eastAsiaTheme="majorEastAsia"/>
      <w:bCs w:val="0"/>
      <w:noProof/>
      <w:color w:val="FF0000"/>
      <w:kern w:val="0"/>
      <w:sz w:val="40"/>
      <w:szCs w:val="40"/>
      <w:lang w:val="fr-FR" w:eastAsia="fr-FR"/>
    </w:rPr>
  </w:style>
  <w:style w:type="character" w:customStyle="1" w:styleId="Titre2Car">
    <w:name w:val="Titre 2 Car"/>
    <w:basedOn w:val="Policepardfaut"/>
    <w:link w:val="Titre2"/>
    <w:uiPriority w:val="9"/>
    <w:rsid w:val="00D9297B"/>
    <w:rPr>
      <w:rFonts w:eastAsiaTheme="majorEastAsia"/>
      <w:bCs w:val="0"/>
      <w:noProof/>
      <w:color w:val="7F7F7F"/>
      <w:spacing w:val="0"/>
      <w:kern w:val="0"/>
      <w:sz w:val="32"/>
      <w:szCs w:val="26"/>
      <w:lang w:eastAsia="fr-FR" w:bidi="fr-FR"/>
    </w:rPr>
  </w:style>
  <w:style w:type="paragraph" w:styleId="En-ttedetabledesmatires">
    <w:name w:val="TOC Heading"/>
    <w:basedOn w:val="En-tte"/>
    <w:next w:val="Normal"/>
    <w:uiPriority w:val="39"/>
    <w:unhideWhenUsed/>
    <w:rsid w:val="00D9297B"/>
    <w:pPr>
      <w:pBdr>
        <w:bottom w:val="single" w:sz="18" w:space="1" w:color="7F7F7F" w:themeColor="text1" w:themeTint="80"/>
      </w:pBdr>
      <w:tabs>
        <w:tab w:val="clear" w:pos="4320"/>
        <w:tab w:val="clear" w:pos="8640"/>
        <w:tab w:val="center" w:pos="4703"/>
        <w:tab w:val="right" w:pos="9406"/>
      </w:tabs>
    </w:pPr>
    <w:rPr>
      <w:bCs/>
      <w:color w:val="808080" w:themeColor="background1" w:themeShade="80"/>
    </w:rPr>
  </w:style>
  <w:style w:type="table" w:styleId="Grilledutableau">
    <w:name w:val="Table Grid"/>
    <w:basedOn w:val="TableauNormal"/>
    <w:uiPriority w:val="39"/>
    <w:rsid w:val="00D9297B"/>
    <w:pPr>
      <w:spacing w:after="0" w:line="240" w:lineRule="auto"/>
    </w:pPr>
    <w:rPr>
      <w:rFonts w:asciiTheme="minorHAnsi" w:hAnsiTheme="minorHAnsi" w:cstheme="minorBidi"/>
      <w:bCs w:val="0"/>
      <w:spacing w:val="0"/>
      <w:kern w:val="0"/>
      <w:sz w:val="24"/>
      <w:szCs w:val="24"/>
      <w:lang w:val="fr-F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agraphe">
    <w:name w:val="Paragraphe"/>
    <w:basedOn w:val="Normal"/>
    <w:link w:val="ParagrapheCar"/>
    <w:rsid w:val="00D9297B"/>
    <w:pPr>
      <w:spacing w:before="240"/>
    </w:pPr>
    <w:rPr>
      <w:rFonts w:eastAsiaTheme="minorEastAsia" w:cstheme="minorBidi"/>
      <w:color w:val="404040" w:themeColor="text1" w:themeTint="BF"/>
      <w:szCs w:val="22"/>
      <w:lang w:val="fr-FR" w:eastAsia="en-US"/>
    </w:rPr>
  </w:style>
  <w:style w:type="character" w:customStyle="1" w:styleId="ParagrapheCar">
    <w:name w:val="Paragraphe Car"/>
    <w:basedOn w:val="Policepardfaut"/>
    <w:link w:val="Paragraphe"/>
    <w:rsid w:val="00D9297B"/>
    <w:rPr>
      <w:rFonts w:eastAsiaTheme="minorEastAsia" w:cstheme="minorBidi"/>
      <w:bCs w:val="0"/>
      <w:color w:val="404040" w:themeColor="text1" w:themeTint="BF"/>
      <w:spacing w:val="0"/>
      <w:kern w:val="0"/>
      <w:sz w:val="22"/>
      <w:szCs w:val="22"/>
      <w:lang w:val="fr-FR"/>
    </w:rPr>
  </w:style>
  <w:style w:type="paragraph" w:customStyle="1" w:styleId="15-Interligne">
    <w:name w:val="1.5 - Interligne"/>
    <w:basedOn w:val="Paragraphe"/>
    <w:link w:val="15-InterligneCar"/>
    <w:rsid w:val="00D9297B"/>
    <w:pPr>
      <w:spacing w:line="360" w:lineRule="auto"/>
    </w:pPr>
  </w:style>
  <w:style w:type="character" w:customStyle="1" w:styleId="15-InterligneCar">
    <w:name w:val="1.5 - Interligne Car"/>
    <w:basedOn w:val="ParagrapheCar"/>
    <w:link w:val="15-Interligne"/>
    <w:rsid w:val="00D9297B"/>
    <w:rPr>
      <w:rFonts w:eastAsiaTheme="minorEastAsia" w:cstheme="minorBidi"/>
      <w:bCs w:val="0"/>
      <w:color w:val="404040" w:themeColor="text1" w:themeTint="BF"/>
      <w:spacing w:val="0"/>
      <w:kern w:val="0"/>
      <w:sz w:val="22"/>
      <w:szCs w:val="22"/>
      <w:lang w:val="fr-FR"/>
    </w:rPr>
  </w:style>
  <w:style w:type="paragraph" w:styleId="TM1">
    <w:name w:val="toc 1"/>
    <w:basedOn w:val="Normal"/>
    <w:next w:val="Normal"/>
    <w:autoRedefine/>
    <w:uiPriority w:val="39"/>
    <w:unhideWhenUsed/>
    <w:rsid w:val="00360361"/>
    <w:pPr>
      <w:tabs>
        <w:tab w:val="right" w:leader="dot" w:pos="9394"/>
      </w:tabs>
      <w:spacing w:before="0" w:after="0"/>
    </w:pPr>
    <w:rPr>
      <w:color w:val="404040" w:themeColor="text1" w:themeTint="BF"/>
      <w:sz w:val="24"/>
    </w:rPr>
  </w:style>
  <w:style w:type="paragraph" w:styleId="TM2">
    <w:name w:val="toc 2"/>
    <w:basedOn w:val="Normal"/>
    <w:next w:val="Normal"/>
    <w:autoRedefine/>
    <w:uiPriority w:val="39"/>
    <w:unhideWhenUsed/>
    <w:rsid w:val="00360361"/>
    <w:pPr>
      <w:spacing w:before="0" w:after="0"/>
      <w:ind w:left="238"/>
    </w:pPr>
    <w:rPr>
      <w:b/>
      <w:color w:val="595959" w:themeColor="text1" w:themeTint="A6"/>
      <w:sz w:val="22"/>
    </w:rPr>
  </w:style>
  <w:style w:type="character" w:styleId="Lienhypertexte">
    <w:name w:val="Hyperlink"/>
    <w:basedOn w:val="Policepardfaut"/>
    <w:uiPriority w:val="99"/>
    <w:unhideWhenUsed/>
    <w:rsid w:val="008129F5"/>
    <w:rPr>
      <w:color w:val="0645AD"/>
      <w:u w:val="single"/>
    </w:rPr>
  </w:style>
  <w:style w:type="paragraph" w:styleId="Titre">
    <w:name w:val="Title"/>
    <w:aliases w:val="Titre document"/>
    <w:basedOn w:val="Normal"/>
    <w:next w:val="Normal"/>
    <w:link w:val="TitreCar"/>
    <w:uiPriority w:val="10"/>
    <w:rsid w:val="00D9297B"/>
    <w:pPr>
      <w:contextualSpacing/>
    </w:pPr>
    <w:rPr>
      <w:rFonts w:asciiTheme="majorHAnsi" w:eastAsiaTheme="majorEastAsia" w:hAnsiTheme="majorHAnsi" w:cstheme="majorBidi"/>
      <w:spacing w:val="-10"/>
      <w:kern w:val="28"/>
      <w:sz w:val="56"/>
      <w:szCs w:val="56"/>
    </w:rPr>
  </w:style>
  <w:style w:type="character" w:customStyle="1" w:styleId="TitreCar">
    <w:name w:val="Titre Car"/>
    <w:aliases w:val="Titre document Car"/>
    <w:basedOn w:val="Policepardfaut"/>
    <w:link w:val="Titre"/>
    <w:uiPriority w:val="10"/>
    <w:rsid w:val="00D9297B"/>
    <w:rPr>
      <w:rFonts w:asciiTheme="majorHAnsi" w:eastAsiaTheme="majorEastAsia" w:hAnsiTheme="majorHAnsi"/>
      <w:bCs w:val="0"/>
      <w:noProof/>
      <w:lang w:eastAsia="fr-FR"/>
    </w:rPr>
  </w:style>
  <w:style w:type="paragraph" w:styleId="Sansinterligne">
    <w:name w:val="No Spacing"/>
    <w:basedOn w:val="Paragraphe"/>
    <w:link w:val="SansinterligneCar"/>
    <w:uiPriority w:val="1"/>
    <w:qFormat/>
    <w:rsid w:val="00D9297B"/>
  </w:style>
  <w:style w:type="paragraph" w:customStyle="1" w:styleId="paragraph">
    <w:name w:val="paragraph"/>
    <w:basedOn w:val="Normal"/>
    <w:rsid w:val="00D9297B"/>
    <w:pPr>
      <w:spacing w:before="100" w:beforeAutospacing="1" w:after="100" w:afterAutospacing="1"/>
    </w:pPr>
    <w:rPr>
      <w:rFonts w:ascii="Times New Roman" w:hAnsi="Times New Roman"/>
      <w:sz w:val="24"/>
      <w:szCs w:val="24"/>
      <w:lang w:eastAsia="fr-CA"/>
    </w:rPr>
  </w:style>
  <w:style w:type="character" w:customStyle="1" w:styleId="normaltextrun">
    <w:name w:val="normaltextrun"/>
    <w:basedOn w:val="Policepardfaut"/>
    <w:rsid w:val="00D9297B"/>
  </w:style>
  <w:style w:type="character" w:customStyle="1" w:styleId="eop">
    <w:name w:val="eop"/>
    <w:basedOn w:val="Policepardfaut"/>
    <w:rsid w:val="00D9297B"/>
  </w:style>
  <w:style w:type="character" w:customStyle="1" w:styleId="SansinterligneCar">
    <w:name w:val="Sans interligne Car"/>
    <w:basedOn w:val="ParagrapheCar"/>
    <w:link w:val="Sansinterligne"/>
    <w:uiPriority w:val="1"/>
    <w:rsid w:val="00D9297B"/>
    <w:rPr>
      <w:rFonts w:eastAsiaTheme="minorEastAsia" w:cstheme="minorBidi"/>
      <w:bCs w:val="0"/>
      <w:color w:val="404040" w:themeColor="text1" w:themeTint="BF"/>
      <w:spacing w:val="0"/>
      <w:kern w:val="0"/>
      <w:sz w:val="22"/>
      <w:szCs w:val="22"/>
      <w:lang w:val="fr-FR"/>
    </w:rPr>
  </w:style>
  <w:style w:type="paragraph" w:customStyle="1" w:styleId="Contenu">
    <w:name w:val="Contenu"/>
    <w:basedOn w:val="Normal"/>
    <w:link w:val="ContenuCar"/>
    <w:rsid w:val="00D9297B"/>
    <w:pPr>
      <w:spacing w:before="240"/>
    </w:pPr>
    <w:rPr>
      <w:rFonts w:eastAsiaTheme="minorEastAsia" w:cstheme="minorBidi"/>
      <w:color w:val="404040" w:themeColor="text1" w:themeTint="BF"/>
      <w:szCs w:val="22"/>
      <w:lang w:val="fr-FR" w:eastAsia="en-US"/>
    </w:rPr>
  </w:style>
  <w:style w:type="character" w:customStyle="1" w:styleId="ContenuCar">
    <w:name w:val="Contenu Car"/>
    <w:basedOn w:val="Policepardfaut"/>
    <w:link w:val="Contenu"/>
    <w:rsid w:val="00D9297B"/>
    <w:rPr>
      <w:rFonts w:eastAsiaTheme="minorEastAsia" w:cstheme="minorBidi"/>
      <w:bCs w:val="0"/>
      <w:color w:val="404040" w:themeColor="text1" w:themeTint="BF"/>
      <w:spacing w:val="0"/>
      <w:kern w:val="0"/>
      <w:sz w:val="22"/>
      <w:szCs w:val="22"/>
      <w:lang w:val="fr-FR"/>
    </w:rPr>
  </w:style>
  <w:style w:type="paragraph" w:styleId="Textedebulles">
    <w:name w:val="Balloon Text"/>
    <w:basedOn w:val="Normal"/>
    <w:link w:val="TextedebullesCar"/>
    <w:uiPriority w:val="99"/>
    <w:semiHidden/>
    <w:unhideWhenUsed/>
    <w:rsid w:val="00437493"/>
    <w:rPr>
      <w:rFonts w:ascii="Segoe UI" w:hAnsi="Segoe UI" w:cs="Segoe UI"/>
      <w:sz w:val="18"/>
      <w:szCs w:val="18"/>
    </w:rPr>
  </w:style>
  <w:style w:type="character" w:customStyle="1" w:styleId="TextedebullesCar">
    <w:name w:val="Texte de bulles Car"/>
    <w:basedOn w:val="Policepardfaut"/>
    <w:link w:val="Textedebulles"/>
    <w:uiPriority w:val="99"/>
    <w:semiHidden/>
    <w:rsid w:val="00437493"/>
    <w:rPr>
      <w:rFonts w:ascii="Segoe UI" w:eastAsia="Times New Roman" w:hAnsi="Segoe UI" w:cs="Segoe UI"/>
      <w:bCs w:val="0"/>
      <w:noProof/>
      <w:spacing w:val="0"/>
      <w:kern w:val="0"/>
      <w:sz w:val="18"/>
      <w:szCs w:val="18"/>
      <w:lang w:eastAsia="fr-FR"/>
    </w:rPr>
  </w:style>
  <w:style w:type="character" w:customStyle="1" w:styleId="Titre3Car">
    <w:name w:val="Titre 3 Car"/>
    <w:basedOn w:val="Policepardfaut"/>
    <w:link w:val="Titre3"/>
    <w:uiPriority w:val="9"/>
    <w:rsid w:val="00A71088"/>
    <w:rPr>
      <w:rFonts w:asciiTheme="majorHAnsi" w:eastAsiaTheme="majorEastAsia" w:hAnsiTheme="majorHAnsi"/>
      <w:bCs w:val="0"/>
      <w:noProof/>
      <w:color w:val="1F3763" w:themeColor="accent1" w:themeShade="7F"/>
      <w:spacing w:val="0"/>
      <w:kern w:val="0"/>
      <w:sz w:val="24"/>
      <w:szCs w:val="24"/>
      <w:lang w:eastAsia="fr-FR"/>
    </w:rPr>
  </w:style>
  <w:style w:type="paragraph" w:styleId="TM3">
    <w:name w:val="toc 3"/>
    <w:basedOn w:val="Normal"/>
    <w:next w:val="Normal"/>
    <w:autoRedefine/>
    <w:uiPriority w:val="39"/>
    <w:unhideWhenUsed/>
    <w:rsid w:val="00360361"/>
    <w:pPr>
      <w:spacing w:before="0" w:after="0"/>
      <w:ind w:left="442"/>
    </w:pPr>
    <w:rPr>
      <w:sz w:val="22"/>
    </w:rPr>
  </w:style>
  <w:style w:type="character" w:customStyle="1" w:styleId="Titre4Car">
    <w:name w:val="Titre 4 Car"/>
    <w:basedOn w:val="Policepardfaut"/>
    <w:link w:val="Titre4"/>
    <w:uiPriority w:val="9"/>
    <w:rsid w:val="003866DA"/>
    <w:rPr>
      <w:rFonts w:eastAsiaTheme="majorEastAsia"/>
      <w:b/>
      <w:bCs w:val="0"/>
      <w:iCs/>
      <w:color w:val="000000" w:themeColor="text1"/>
      <w:spacing w:val="0"/>
      <w:kern w:val="0"/>
      <w:sz w:val="21"/>
      <w:szCs w:val="21"/>
      <w:lang w:eastAsia="fr-FR"/>
    </w:rPr>
  </w:style>
  <w:style w:type="paragraph" w:styleId="Listepuces2">
    <w:name w:val="List Bullet 2"/>
    <w:rsid w:val="00CE7A80"/>
    <w:pPr>
      <w:numPr>
        <w:numId w:val="7"/>
      </w:numPr>
      <w:spacing w:after="120" w:line="240" w:lineRule="auto"/>
    </w:pPr>
    <w:rPr>
      <w:rFonts w:ascii="Arial" w:eastAsia="Times New Roman" w:hAnsi="Arial" w:cs="Times New Roman"/>
      <w:bCs w:val="0"/>
      <w:spacing w:val="0"/>
      <w:kern w:val="0"/>
      <w:sz w:val="19"/>
      <w:szCs w:val="24"/>
      <w:lang w:val="en-US" w:eastAsia="fr-CA"/>
    </w:rPr>
  </w:style>
  <w:style w:type="paragraph" w:styleId="Corpsdetexte">
    <w:name w:val="Body Text"/>
    <w:link w:val="CorpsdetexteCar"/>
    <w:uiPriority w:val="99"/>
    <w:unhideWhenUsed/>
    <w:qFormat/>
    <w:rsid w:val="00CE7A80"/>
    <w:pPr>
      <w:spacing w:after="120" w:line="276" w:lineRule="auto"/>
      <w:jc w:val="both"/>
    </w:pPr>
    <w:rPr>
      <w:rFonts w:ascii="Arial" w:hAnsi="Arial" w:cs="Times New Roman"/>
      <w:bCs w:val="0"/>
      <w:spacing w:val="0"/>
      <w:kern w:val="0"/>
      <w:sz w:val="19"/>
      <w:szCs w:val="20"/>
      <w:lang w:eastAsia="fr-CA"/>
    </w:rPr>
  </w:style>
  <w:style w:type="character" w:customStyle="1" w:styleId="CorpsdetexteCar">
    <w:name w:val="Corps de texte Car"/>
    <w:basedOn w:val="Policepardfaut"/>
    <w:link w:val="Corpsdetexte"/>
    <w:uiPriority w:val="99"/>
    <w:rsid w:val="00CE7A80"/>
    <w:rPr>
      <w:rFonts w:ascii="Arial" w:hAnsi="Arial" w:cs="Times New Roman"/>
      <w:bCs w:val="0"/>
      <w:spacing w:val="0"/>
      <w:kern w:val="0"/>
      <w:sz w:val="19"/>
      <w:szCs w:val="20"/>
      <w:lang w:eastAsia="fr-CA"/>
    </w:rPr>
  </w:style>
  <w:style w:type="paragraph" w:styleId="Listepuces">
    <w:name w:val="List Bullet"/>
    <w:basedOn w:val="Listepuces2"/>
    <w:uiPriority w:val="99"/>
    <w:unhideWhenUsed/>
    <w:qFormat/>
    <w:rsid w:val="000162A7"/>
    <w:pPr>
      <w:numPr>
        <w:numId w:val="8"/>
      </w:numPr>
      <w:ind w:left="709" w:hanging="283"/>
    </w:pPr>
    <w:rPr>
      <w:rFonts w:ascii="Overpass" w:hAnsi="Overpass"/>
      <w:sz w:val="21"/>
      <w:szCs w:val="21"/>
      <w:lang w:val="fr-CA"/>
    </w:rPr>
  </w:style>
  <w:style w:type="paragraph" w:styleId="Corpsdetexte2">
    <w:name w:val="Body Text 2"/>
    <w:link w:val="Corpsdetexte2Car"/>
    <w:uiPriority w:val="99"/>
    <w:unhideWhenUsed/>
    <w:qFormat/>
    <w:rsid w:val="00CE7A80"/>
    <w:pPr>
      <w:spacing w:after="120" w:line="276" w:lineRule="auto"/>
      <w:ind w:left="437"/>
      <w:jc w:val="both"/>
    </w:pPr>
    <w:rPr>
      <w:rFonts w:ascii="Arial" w:hAnsi="Arial" w:cs="Times New Roman"/>
      <w:bCs w:val="0"/>
      <w:spacing w:val="0"/>
      <w:kern w:val="0"/>
      <w:sz w:val="19"/>
      <w:szCs w:val="20"/>
      <w:lang w:eastAsia="fr-CA"/>
    </w:rPr>
  </w:style>
  <w:style w:type="character" w:customStyle="1" w:styleId="Corpsdetexte2Car">
    <w:name w:val="Corps de texte 2 Car"/>
    <w:basedOn w:val="Policepardfaut"/>
    <w:link w:val="Corpsdetexte2"/>
    <w:uiPriority w:val="99"/>
    <w:rsid w:val="00CE7A80"/>
    <w:rPr>
      <w:rFonts w:ascii="Arial" w:hAnsi="Arial" w:cs="Times New Roman"/>
      <w:bCs w:val="0"/>
      <w:spacing w:val="0"/>
      <w:kern w:val="0"/>
      <w:sz w:val="19"/>
      <w:szCs w:val="20"/>
      <w:lang w:eastAsia="fr-CA"/>
    </w:rPr>
  </w:style>
  <w:style w:type="paragraph" w:customStyle="1" w:styleId="sous-titrecouverture">
    <w:name w:val="sous-titre couverture"/>
    <w:basedOn w:val="Normal"/>
    <w:next w:val="Normal"/>
    <w:link w:val="sous-titrecouvertureCar"/>
    <w:qFormat/>
    <w:rsid w:val="007F599E"/>
    <w:pPr>
      <w:spacing w:before="480" w:after="240"/>
      <w:ind w:left="284"/>
    </w:pPr>
    <w:rPr>
      <w:rFonts w:ascii="Overpass Light" w:hAnsi="Overpass Light"/>
      <w:color w:val="FFFFFF" w:themeColor="background1"/>
      <w:sz w:val="44"/>
      <w:szCs w:val="44"/>
    </w:rPr>
  </w:style>
  <w:style w:type="character" w:customStyle="1" w:styleId="sous-titrecouvertureCar">
    <w:name w:val="sous-titre couverture Car"/>
    <w:basedOn w:val="Titredocument-GrisCar"/>
    <w:link w:val="sous-titrecouverture"/>
    <w:rsid w:val="007F599E"/>
    <w:rPr>
      <w:rFonts w:ascii="Overpass Light" w:eastAsia="Times New Roman" w:hAnsi="Overpass Light" w:cs="Times New Roman"/>
      <w:b w:val="0"/>
      <w:bCs w:val="0"/>
      <w:noProof/>
      <w:color w:val="FFFFFF" w:themeColor="background1"/>
      <w:spacing w:val="0"/>
      <w:kern w:val="0"/>
      <w:sz w:val="44"/>
      <w:szCs w:val="44"/>
      <w:lang w:eastAsia="fr-FR"/>
    </w:rPr>
  </w:style>
  <w:style w:type="character" w:styleId="Mentionnonrsolue">
    <w:name w:val="Unresolved Mention"/>
    <w:basedOn w:val="Policepardfaut"/>
    <w:uiPriority w:val="99"/>
    <w:semiHidden/>
    <w:unhideWhenUsed/>
    <w:rsid w:val="00103EED"/>
    <w:rPr>
      <w:color w:val="605E5C"/>
      <w:shd w:val="clear" w:color="auto" w:fill="E1DFDD"/>
    </w:rPr>
  </w:style>
  <w:style w:type="paragraph" w:styleId="Commentaire">
    <w:name w:val="annotation text"/>
    <w:basedOn w:val="Normal"/>
    <w:link w:val="CommentaireCar"/>
    <w:uiPriority w:val="99"/>
    <w:unhideWhenUsed/>
    <w:rsid w:val="00B82D5A"/>
    <w:pPr>
      <w:spacing w:before="60" w:after="60" w:line="360" w:lineRule="auto"/>
    </w:pPr>
    <w:rPr>
      <w:rFonts w:ascii="Arial" w:eastAsiaTheme="minorHAnsi" w:hAnsi="Arial"/>
      <w:sz w:val="20"/>
      <w:szCs w:val="20"/>
      <w:lang w:eastAsia="fr-CA"/>
    </w:rPr>
  </w:style>
  <w:style w:type="character" w:customStyle="1" w:styleId="CommentaireCar">
    <w:name w:val="Commentaire Car"/>
    <w:basedOn w:val="Policepardfaut"/>
    <w:link w:val="Commentaire"/>
    <w:uiPriority w:val="99"/>
    <w:rsid w:val="00B82D5A"/>
    <w:rPr>
      <w:rFonts w:ascii="Arial" w:hAnsi="Arial" w:cs="Times New Roman"/>
      <w:bCs w:val="0"/>
      <w:spacing w:val="0"/>
      <w:kern w:val="0"/>
      <w:sz w:val="20"/>
      <w:szCs w:val="20"/>
      <w:lang w:eastAsia="fr-CA"/>
    </w:rPr>
  </w:style>
  <w:style w:type="character" w:styleId="Marquedecommentaire">
    <w:name w:val="annotation reference"/>
    <w:basedOn w:val="Policepardfaut"/>
    <w:uiPriority w:val="99"/>
    <w:semiHidden/>
    <w:unhideWhenUsed/>
    <w:rsid w:val="00B82D5A"/>
    <w:rPr>
      <w:sz w:val="16"/>
      <w:szCs w:val="16"/>
    </w:rPr>
  </w:style>
  <w:style w:type="paragraph" w:styleId="Paragraphedeliste">
    <w:name w:val="List Paragraph"/>
    <w:basedOn w:val="Normal"/>
    <w:link w:val="ParagraphedelisteCar"/>
    <w:uiPriority w:val="34"/>
    <w:qFormat/>
    <w:rsid w:val="00422CD9"/>
    <w:pPr>
      <w:ind w:left="720"/>
      <w:contextualSpacing/>
    </w:pPr>
  </w:style>
  <w:style w:type="character" w:customStyle="1" w:styleId="Titre5Car">
    <w:name w:val="Titre 5 Car"/>
    <w:basedOn w:val="Policepardfaut"/>
    <w:link w:val="Titre5"/>
    <w:uiPriority w:val="9"/>
    <w:semiHidden/>
    <w:rsid w:val="00A45D37"/>
    <w:rPr>
      <w:rFonts w:eastAsiaTheme="majorEastAsia"/>
      <w:b/>
      <w:bCs w:val="0"/>
      <w:color w:val="767171" w:themeColor="background2" w:themeShade="80"/>
      <w:spacing w:val="0"/>
      <w:kern w:val="0"/>
      <w:sz w:val="21"/>
      <w:szCs w:val="21"/>
      <w:lang w:eastAsia="fr-FR"/>
    </w:rPr>
  </w:style>
  <w:style w:type="character" w:customStyle="1" w:styleId="ParagraphedelisteCar">
    <w:name w:val="Paragraphe de liste Car"/>
    <w:basedOn w:val="Policepardfaut"/>
    <w:link w:val="Paragraphedeliste"/>
    <w:uiPriority w:val="34"/>
    <w:rsid w:val="00684F21"/>
    <w:rPr>
      <w:rFonts w:eastAsia="Times New Roman" w:cs="Times New Roman"/>
      <w:bCs w:val="0"/>
      <w:spacing w:val="0"/>
      <w:kern w:val="0"/>
      <w:sz w:val="21"/>
      <w:szCs w:val="21"/>
      <w:lang w:eastAsia="fr-FR"/>
    </w:rPr>
  </w:style>
  <w:style w:type="paragraph" w:styleId="Objetducommentaire">
    <w:name w:val="annotation subject"/>
    <w:basedOn w:val="Commentaire"/>
    <w:next w:val="Commentaire"/>
    <w:link w:val="ObjetducommentaireCar"/>
    <w:uiPriority w:val="99"/>
    <w:semiHidden/>
    <w:unhideWhenUsed/>
    <w:rsid w:val="002B7C0A"/>
    <w:pPr>
      <w:spacing w:before="120" w:after="120" w:line="240" w:lineRule="auto"/>
    </w:pPr>
    <w:rPr>
      <w:rFonts w:ascii="Overpass" w:eastAsia="Times New Roman" w:hAnsi="Overpass"/>
      <w:b/>
      <w:bCs/>
      <w:lang w:eastAsia="fr-FR"/>
    </w:rPr>
  </w:style>
  <w:style w:type="character" w:customStyle="1" w:styleId="ObjetducommentaireCar">
    <w:name w:val="Objet du commentaire Car"/>
    <w:basedOn w:val="CommentaireCar"/>
    <w:link w:val="Objetducommentaire"/>
    <w:uiPriority w:val="99"/>
    <w:semiHidden/>
    <w:rsid w:val="002B7C0A"/>
    <w:rPr>
      <w:rFonts w:ascii="Arial" w:eastAsia="Times New Roman" w:hAnsi="Arial" w:cs="Times New Roman"/>
      <w:b/>
      <w:bCs/>
      <w:spacing w:val="0"/>
      <w:kern w:val="0"/>
      <w:sz w:val="20"/>
      <w:szCs w:val="20"/>
      <w:lang w:eastAsia="fr-FR"/>
    </w:rPr>
  </w:style>
  <w:style w:type="character" w:customStyle="1" w:styleId="Titre6Car">
    <w:name w:val="Titre 6 Car"/>
    <w:basedOn w:val="Policepardfaut"/>
    <w:link w:val="Titre6"/>
    <w:uiPriority w:val="9"/>
    <w:semiHidden/>
    <w:rsid w:val="000C78DA"/>
    <w:rPr>
      <w:rFonts w:asciiTheme="majorHAnsi" w:eastAsiaTheme="majorEastAsia" w:hAnsiTheme="majorHAnsi"/>
      <w:bCs w:val="0"/>
      <w:color w:val="1F3763" w:themeColor="accent1" w:themeShade="7F"/>
      <w:spacing w:val="0"/>
      <w:kern w:val="0"/>
      <w:sz w:val="21"/>
      <w:szCs w:val="21"/>
      <w:lang w:eastAsia="fr-FR"/>
    </w:rPr>
  </w:style>
  <w:style w:type="paragraph" w:styleId="NormalWeb">
    <w:name w:val="Normal (Web)"/>
    <w:basedOn w:val="Normal"/>
    <w:uiPriority w:val="99"/>
    <w:semiHidden/>
    <w:unhideWhenUsed/>
    <w:rsid w:val="00A9681A"/>
    <w:pPr>
      <w:spacing w:before="60" w:after="60"/>
      <w:jc w:val="both"/>
    </w:pPr>
    <w:rPr>
      <w:rFonts w:ascii="Times New Roman" w:eastAsiaTheme="minorHAnsi" w:hAnsi="Times New Roman"/>
      <w:sz w:val="24"/>
      <w:szCs w:val="24"/>
      <w:lang w:eastAsia="fr-CA"/>
    </w:rPr>
  </w:style>
  <w:style w:type="table" w:styleId="TableauListe3-Accentuation3">
    <w:name w:val="List Table 3 Accent 3"/>
    <w:basedOn w:val="TableauNormal"/>
    <w:uiPriority w:val="48"/>
    <w:rsid w:val="001A5B38"/>
    <w:pPr>
      <w:spacing w:after="0" w:line="240" w:lineRule="auto"/>
    </w:pPr>
    <w:rPr>
      <w:rFonts w:asciiTheme="minorHAnsi" w:hAnsiTheme="minorHAnsi" w:cstheme="minorBidi"/>
      <w:bCs w:val="0"/>
      <w:spacing w:val="0"/>
      <w:kern w:val="0"/>
      <w:sz w:val="22"/>
      <w:szCs w:val="22"/>
    </w:rPr>
    <w:tblPr>
      <w:tblStyleRowBandSize w:val="1"/>
      <w:tblStyleColBandSize w:val="1"/>
      <w:tblBorders>
        <w:top w:val="single" w:sz="4" w:space="0" w:color="A5A5A5" w:themeColor="accent3"/>
        <w:left w:val="single" w:sz="4" w:space="0" w:color="A5A5A5" w:themeColor="accent3"/>
        <w:bottom w:val="single" w:sz="4" w:space="0" w:color="A5A5A5" w:themeColor="accent3"/>
        <w:right w:val="single" w:sz="4" w:space="0" w:color="A5A5A5" w:themeColor="accent3"/>
      </w:tblBorders>
    </w:tblPr>
    <w:tblStylePr w:type="firstRow">
      <w:rPr>
        <w:b/>
        <w:bCs/>
        <w:color w:val="FFFFFF" w:themeColor="background1"/>
      </w:rPr>
      <w:tblPr/>
      <w:tcPr>
        <w:shd w:val="clear" w:color="auto" w:fill="A5A5A5" w:themeFill="accent3"/>
      </w:tcPr>
    </w:tblStylePr>
    <w:tblStylePr w:type="lastRow">
      <w:rPr>
        <w:b/>
        <w:bCs/>
      </w:rPr>
      <w:tblPr/>
      <w:tcPr>
        <w:tcBorders>
          <w:top w:val="double" w:sz="4" w:space="0" w:color="A5A5A5"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5A5A5" w:themeColor="accent3"/>
          <w:right w:val="single" w:sz="4" w:space="0" w:color="A5A5A5" w:themeColor="accent3"/>
        </w:tcBorders>
      </w:tcPr>
    </w:tblStylePr>
    <w:tblStylePr w:type="band1Horz">
      <w:tblPr/>
      <w:tcPr>
        <w:tcBorders>
          <w:top w:val="single" w:sz="4" w:space="0" w:color="A5A5A5" w:themeColor="accent3"/>
          <w:bottom w:val="single" w:sz="4" w:space="0" w:color="A5A5A5"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themeColor="accent3"/>
          <w:left w:val="nil"/>
        </w:tcBorders>
      </w:tcPr>
    </w:tblStylePr>
    <w:tblStylePr w:type="swCell">
      <w:tblPr/>
      <w:tcPr>
        <w:tcBorders>
          <w:top w:val="double" w:sz="4" w:space="0" w:color="A5A5A5" w:themeColor="accent3"/>
          <w:right w:val="nil"/>
        </w:tcBorders>
      </w:tcPr>
    </w:tblStylePr>
  </w:style>
  <w:style w:type="paragraph" w:customStyle="1" w:styleId="tapes">
    <w:name w:val="Étapes"/>
    <w:basedOn w:val="Paragraphedeliste"/>
    <w:link w:val="tapesCar"/>
    <w:qFormat/>
    <w:rsid w:val="008114F7"/>
    <w:pPr>
      <w:numPr>
        <w:numId w:val="21"/>
      </w:numPr>
      <w:spacing w:before="60" w:after="60" w:line="259" w:lineRule="auto"/>
      <w:jc w:val="both"/>
    </w:pPr>
    <w:rPr>
      <w:rFonts w:asciiTheme="minorHAnsi" w:hAnsiTheme="minorHAnsi" w:cstheme="minorBidi"/>
      <w:sz w:val="22"/>
      <w:szCs w:val="22"/>
      <w:lang w:eastAsia="fr-CA"/>
    </w:rPr>
  </w:style>
  <w:style w:type="character" w:customStyle="1" w:styleId="tapesCar">
    <w:name w:val="Étapes Car"/>
    <w:basedOn w:val="ParagraphedelisteCar"/>
    <w:link w:val="tapes"/>
    <w:rsid w:val="008114F7"/>
    <w:rPr>
      <w:rFonts w:asciiTheme="minorHAnsi" w:eastAsia="Times New Roman" w:hAnsiTheme="minorHAnsi" w:cstheme="minorBidi"/>
      <w:bCs w:val="0"/>
      <w:spacing w:val="0"/>
      <w:kern w:val="0"/>
      <w:sz w:val="22"/>
      <w:szCs w:val="22"/>
      <w:lang w:eastAsia="fr-CA"/>
    </w:rPr>
  </w:style>
  <w:style w:type="paragraph" w:customStyle="1" w:styleId="Sectionsimage">
    <w:name w:val="Sections image"/>
    <w:basedOn w:val="Normal"/>
    <w:link w:val="SectionsimageCar"/>
    <w:qFormat/>
    <w:rsid w:val="00DD5AF8"/>
    <w:pPr>
      <w:spacing w:before="60" w:after="0" w:line="259" w:lineRule="auto"/>
      <w:ind w:left="357"/>
      <w:jc w:val="both"/>
    </w:pPr>
    <w:rPr>
      <w:rFonts w:asciiTheme="minorHAnsi" w:eastAsiaTheme="minorHAnsi" w:hAnsiTheme="minorHAnsi" w:cstheme="minorBidi"/>
      <w:b/>
      <w:sz w:val="22"/>
      <w:szCs w:val="22"/>
      <w:lang w:eastAsia="en-US"/>
    </w:rPr>
  </w:style>
  <w:style w:type="character" w:customStyle="1" w:styleId="SectionsimageCar">
    <w:name w:val="Sections image Car"/>
    <w:basedOn w:val="Policepardfaut"/>
    <w:link w:val="Sectionsimage"/>
    <w:rsid w:val="00DD5AF8"/>
    <w:rPr>
      <w:rFonts w:asciiTheme="minorHAnsi" w:hAnsiTheme="minorHAnsi" w:cstheme="minorBidi"/>
      <w:b/>
      <w:bCs w:val="0"/>
      <w:spacing w:val="0"/>
      <w:kern w:val="0"/>
      <w:sz w:val="22"/>
      <w:szCs w:val="22"/>
    </w:rPr>
  </w:style>
  <w:style w:type="character" w:styleId="Lienhypertextesuivivisit">
    <w:name w:val="FollowedHyperlink"/>
    <w:basedOn w:val="Policepardfaut"/>
    <w:uiPriority w:val="99"/>
    <w:semiHidden/>
    <w:unhideWhenUsed/>
    <w:rsid w:val="002F78A8"/>
    <w:rPr>
      <w:color w:val="954F72" w:themeColor="followedHyperlink"/>
      <w:u w:val="single"/>
    </w:rPr>
  </w:style>
  <w:style w:type="paragraph" w:styleId="TM4">
    <w:name w:val="toc 4"/>
    <w:basedOn w:val="Normal"/>
    <w:next w:val="Normal"/>
    <w:autoRedefine/>
    <w:uiPriority w:val="39"/>
    <w:unhideWhenUsed/>
    <w:rsid w:val="00442227"/>
    <w:pPr>
      <w:spacing w:before="0" w:after="0"/>
      <w:ind w:left="629"/>
    </w:pPr>
  </w:style>
  <w:style w:type="paragraph" w:styleId="TM5">
    <w:name w:val="toc 5"/>
    <w:basedOn w:val="Normal"/>
    <w:next w:val="Normal"/>
    <w:autoRedefine/>
    <w:uiPriority w:val="39"/>
    <w:unhideWhenUsed/>
    <w:rsid w:val="00360361"/>
    <w:pPr>
      <w:spacing w:before="0" w:after="0"/>
      <w:ind w:left="958"/>
    </w:pPr>
    <w:rPr>
      <w:rFonts w:eastAsiaTheme="minorEastAsia" w:cstheme="minorBidi"/>
      <w:kern w:val="2"/>
      <w:sz w:val="18"/>
      <w:szCs w:val="24"/>
      <w:lang w:eastAsia="fr-CA"/>
      <w14:ligatures w14:val="standardContextual"/>
    </w:rPr>
  </w:style>
  <w:style w:type="paragraph" w:styleId="TM6">
    <w:name w:val="toc 6"/>
    <w:basedOn w:val="Normal"/>
    <w:next w:val="Normal"/>
    <w:autoRedefine/>
    <w:uiPriority w:val="39"/>
    <w:unhideWhenUsed/>
    <w:rsid w:val="00360361"/>
    <w:pPr>
      <w:spacing w:before="0" w:after="0"/>
      <w:ind w:left="1202"/>
    </w:pPr>
    <w:rPr>
      <w:rFonts w:eastAsiaTheme="minorEastAsia" w:cstheme="minorBidi"/>
      <w:i/>
      <w:kern w:val="2"/>
      <w:sz w:val="18"/>
      <w:szCs w:val="24"/>
      <w:lang w:eastAsia="fr-CA"/>
      <w14:ligatures w14:val="standardContextual"/>
    </w:rPr>
  </w:style>
  <w:style w:type="paragraph" w:styleId="TM7">
    <w:name w:val="toc 7"/>
    <w:basedOn w:val="Normal"/>
    <w:next w:val="Normal"/>
    <w:autoRedefine/>
    <w:uiPriority w:val="39"/>
    <w:unhideWhenUsed/>
    <w:rsid w:val="00A7524B"/>
    <w:pPr>
      <w:spacing w:before="0" w:after="100" w:line="278" w:lineRule="auto"/>
      <w:ind w:left="1440"/>
    </w:pPr>
    <w:rPr>
      <w:rFonts w:asciiTheme="minorHAnsi" w:eastAsiaTheme="minorEastAsia" w:hAnsiTheme="minorHAnsi" w:cstheme="minorBidi"/>
      <w:kern w:val="2"/>
      <w:sz w:val="24"/>
      <w:szCs w:val="24"/>
      <w:lang w:eastAsia="fr-CA"/>
      <w14:ligatures w14:val="standardContextual"/>
    </w:rPr>
  </w:style>
  <w:style w:type="paragraph" w:styleId="TM8">
    <w:name w:val="toc 8"/>
    <w:basedOn w:val="Normal"/>
    <w:next w:val="Normal"/>
    <w:autoRedefine/>
    <w:uiPriority w:val="39"/>
    <w:unhideWhenUsed/>
    <w:rsid w:val="00A7524B"/>
    <w:pPr>
      <w:spacing w:before="0" w:after="100" w:line="278" w:lineRule="auto"/>
      <w:ind w:left="1680"/>
    </w:pPr>
    <w:rPr>
      <w:rFonts w:asciiTheme="minorHAnsi" w:eastAsiaTheme="minorEastAsia" w:hAnsiTheme="minorHAnsi" w:cstheme="minorBidi"/>
      <w:kern w:val="2"/>
      <w:sz w:val="24"/>
      <w:szCs w:val="24"/>
      <w:lang w:eastAsia="fr-CA"/>
      <w14:ligatures w14:val="standardContextual"/>
    </w:rPr>
  </w:style>
  <w:style w:type="paragraph" w:styleId="TM9">
    <w:name w:val="toc 9"/>
    <w:basedOn w:val="Normal"/>
    <w:next w:val="Normal"/>
    <w:autoRedefine/>
    <w:uiPriority w:val="39"/>
    <w:unhideWhenUsed/>
    <w:rsid w:val="00A7524B"/>
    <w:pPr>
      <w:spacing w:before="0" w:after="100" w:line="278" w:lineRule="auto"/>
      <w:ind w:left="1920"/>
    </w:pPr>
    <w:rPr>
      <w:rFonts w:asciiTheme="minorHAnsi" w:eastAsiaTheme="minorEastAsia" w:hAnsiTheme="minorHAnsi" w:cstheme="minorBidi"/>
      <w:kern w:val="2"/>
      <w:sz w:val="24"/>
      <w:szCs w:val="24"/>
      <w:lang w:eastAsia="fr-CA"/>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95567636">
      <w:bodyDiv w:val="1"/>
      <w:marLeft w:val="0"/>
      <w:marRight w:val="0"/>
      <w:marTop w:val="0"/>
      <w:marBottom w:val="0"/>
      <w:divBdr>
        <w:top w:val="none" w:sz="0" w:space="0" w:color="auto"/>
        <w:left w:val="none" w:sz="0" w:space="0" w:color="auto"/>
        <w:bottom w:val="none" w:sz="0" w:space="0" w:color="auto"/>
        <w:right w:val="none" w:sz="0" w:space="0" w:color="auto"/>
      </w:divBdr>
      <w:divsChild>
        <w:div w:id="1239362356">
          <w:marLeft w:val="0"/>
          <w:marRight w:val="0"/>
          <w:marTop w:val="0"/>
          <w:marBottom w:val="0"/>
          <w:divBdr>
            <w:top w:val="none" w:sz="0" w:space="0" w:color="auto"/>
            <w:left w:val="none" w:sz="0" w:space="0" w:color="auto"/>
            <w:bottom w:val="none" w:sz="0" w:space="0" w:color="auto"/>
            <w:right w:val="none" w:sz="0" w:space="0" w:color="auto"/>
          </w:divBdr>
        </w:div>
      </w:divsChild>
    </w:div>
    <w:div w:id="1889880722">
      <w:bodyDiv w:val="1"/>
      <w:marLeft w:val="0"/>
      <w:marRight w:val="0"/>
      <w:marTop w:val="0"/>
      <w:marBottom w:val="0"/>
      <w:divBdr>
        <w:top w:val="none" w:sz="0" w:space="0" w:color="auto"/>
        <w:left w:val="none" w:sz="0" w:space="0" w:color="auto"/>
        <w:bottom w:val="none" w:sz="0" w:space="0" w:color="auto"/>
        <w:right w:val="none" w:sz="0" w:space="0" w:color="auto"/>
      </w:divBdr>
    </w:div>
    <w:div w:id="1957904518">
      <w:bodyDiv w:val="1"/>
      <w:marLeft w:val="0"/>
      <w:marRight w:val="0"/>
      <w:marTop w:val="0"/>
      <w:marBottom w:val="0"/>
      <w:divBdr>
        <w:top w:val="none" w:sz="0" w:space="0" w:color="auto"/>
        <w:left w:val="none" w:sz="0" w:space="0" w:color="auto"/>
        <w:bottom w:val="none" w:sz="0" w:space="0" w:color="auto"/>
        <w:right w:val="none" w:sz="0" w:space="0" w:color="auto"/>
      </w:divBdr>
      <w:divsChild>
        <w:div w:id="974680979">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97.png"/><Relationship Id="rId21" Type="http://schemas.openxmlformats.org/officeDocument/2006/relationships/image" Target="media/image6.png"/><Relationship Id="rId42" Type="http://schemas.openxmlformats.org/officeDocument/2006/relationships/image" Target="media/image27.png"/><Relationship Id="rId63" Type="http://schemas.openxmlformats.org/officeDocument/2006/relationships/image" Target="media/image48.png"/><Relationship Id="rId84" Type="http://schemas.openxmlformats.org/officeDocument/2006/relationships/image" Target="media/image69.png"/><Relationship Id="rId16" Type="http://schemas.openxmlformats.org/officeDocument/2006/relationships/header" Target="header2.xml"/><Relationship Id="rId107" Type="http://schemas.microsoft.com/office/2007/relationships/diagramDrawing" Target="diagrams/drawing1.xml"/><Relationship Id="rId11" Type="http://schemas.openxmlformats.org/officeDocument/2006/relationships/header" Target="header1.xml"/><Relationship Id="rId32" Type="http://schemas.openxmlformats.org/officeDocument/2006/relationships/image" Target="media/image17.png"/><Relationship Id="rId37" Type="http://schemas.openxmlformats.org/officeDocument/2006/relationships/image" Target="media/image22.png"/><Relationship Id="rId53" Type="http://schemas.openxmlformats.org/officeDocument/2006/relationships/image" Target="media/image38.png"/><Relationship Id="rId58" Type="http://schemas.openxmlformats.org/officeDocument/2006/relationships/image" Target="media/image43.png"/><Relationship Id="rId74" Type="http://schemas.openxmlformats.org/officeDocument/2006/relationships/image" Target="media/image59.png"/><Relationship Id="rId79" Type="http://schemas.openxmlformats.org/officeDocument/2006/relationships/image" Target="media/image64.png"/><Relationship Id="rId102" Type="http://schemas.openxmlformats.org/officeDocument/2006/relationships/image" Target="media/image87.png"/><Relationship Id="rId123" Type="http://schemas.openxmlformats.org/officeDocument/2006/relationships/image" Target="media/image103.png"/><Relationship Id="rId128" Type="http://schemas.openxmlformats.org/officeDocument/2006/relationships/image" Target="media/image106.png"/><Relationship Id="rId5" Type="http://schemas.openxmlformats.org/officeDocument/2006/relationships/numbering" Target="numbering.xml"/><Relationship Id="rId90" Type="http://schemas.openxmlformats.org/officeDocument/2006/relationships/image" Target="media/image75.png"/><Relationship Id="rId95" Type="http://schemas.openxmlformats.org/officeDocument/2006/relationships/image" Target="media/image80.png"/><Relationship Id="rId22" Type="http://schemas.openxmlformats.org/officeDocument/2006/relationships/image" Target="media/image7.png"/><Relationship Id="rId27" Type="http://schemas.openxmlformats.org/officeDocument/2006/relationships/image" Target="media/image12.png"/><Relationship Id="rId43" Type="http://schemas.openxmlformats.org/officeDocument/2006/relationships/image" Target="media/image28.png"/><Relationship Id="rId48" Type="http://schemas.openxmlformats.org/officeDocument/2006/relationships/image" Target="media/image33.png"/><Relationship Id="rId64" Type="http://schemas.openxmlformats.org/officeDocument/2006/relationships/image" Target="media/image49.png"/><Relationship Id="rId69" Type="http://schemas.openxmlformats.org/officeDocument/2006/relationships/image" Target="media/image54.png"/><Relationship Id="rId113" Type="http://schemas.openxmlformats.org/officeDocument/2006/relationships/image" Target="media/image93.png"/><Relationship Id="rId118" Type="http://schemas.openxmlformats.org/officeDocument/2006/relationships/image" Target="media/image98.png"/><Relationship Id="rId134" Type="http://schemas.openxmlformats.org/officeDocument/2006/relationships/footer" Target="footer4.xml"/><Relationship Id="rId80" Type="http://schemas.openxmlformats.org/officeDocument/2006/relationships/image" Target="media/image65.png"/><Relationship Id="rId85" Type="http://schemas.openxmlformats.org/officeDocument/2006/relationships/image" Target="media/image70.png"/><Relationship Id="rId12" Type="http://schemas.openxmlformats.org/officeDocument/2006/relationships/footer" Target="footer1.xml"/><Relationship Id="rId17" Type="http://schemas.openxmlformats.org/officeDocument/2006/relationships/footer" Target="footer2.xml"/><Relationship Id="rId33" Type="http://schemas.openxmlformats.org/officeDocument/2006/relationships/image" Target="media/image18.png"/><Relationship Id="rId38" Type="http://schemas.openxmlformats.org/officeDocument/2006/relationships/image" Target="media/image23.png"/><Relationship Id="rId59" Type="http://schemas.openxmlformats.org/officeDocument/2006/relationships/image" Target="media/image44.png"/><Relationship Id="rId103" Type="http://schemas.openxmlformats.org/officeDocument/2006/relationships/diagramData" Target="diagrams/data1.xml"/><Relationship Id="rId108" Type="http://schemas.openxmlformats.org/officeDocument/2006/relationships/image" Target="media/image88.png"/><Relationship Id="rId124" Type="http://schemas.openxmlformats.org/officeDocument/2006/relationships/image" Target="media/image104.png"/><Relationship Id="rId129" Type="http://schemas.openxmlformats.org/officeDocument/2006/relationships/image" Target="media/image107.png"/><Relationship Id="rId54" Type="http://schemas.openxmlformats.org/officeDocument/2006/relationships/image" Target="media/image39.png"/><Relationship Id="rId70" Type="http://schemas.openxmlformats.org/officeDocument/2006/relationships/image" Target="media/image55.png"/><Relationship Id="rId75" Type="http://schemas.openxmlformats.org/officeDocument/2006/relationships/image" Target="media/image60.png"/><Relationship Id="rId91" Type="http://schemas.openxmlformats.org/officeDocument/2006/relationships/image" Target="media/image76.png"/><Relationship Id="rId96" Type="http://schemas.openxmlformats.org/officeDocument/2006/relationships/image" Target="media/image81.png"/><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image" Target="media/image8.png"/><Relationship Id="rId28" Type="http://schemas.openxmlformats.org/officeDocument/2006/relationships/image" Target="media/image13.png"/><Relationship Id="rId49" Type="http://schemas.openxmlformats.org/officeDocument/2006/relationships/image" Target="media/image34.png"/><Relationship Id="rId114" Type="http://schemas.openxmlformats.org/officeDocument/2006/relationships/image" Target="media/image94.png"/><Relationship Id="rId119" Type="http://schemas.openxmlformats.org/officeDocument/2006/relationships/image" Target="media/image99.png"/><Relationship Id="rId44" Type="http://schemas.openxmlformats.org/officeDocument/2006/relationships/image" Target="media/image29.png"/><Relationship Id="rId60" Type="http://schemas.openxmlformats.org/officeDocument/2006/relationships/image" Target="media/image45.png"/><Relationship Id="rId65" Type="http://schemas.openxmlformats.org/officeDocument/2006/relationships/image" Target="media/image50.png"/><Relationship Id="rId81" Type="http://schemas.openxmlformats.org/officeDocument/2006/relationships/image" Target="media/image66.png"/><Relationship Id="rId86" Type="http://schemas.openxmlformats.org/officeDocument/2006/relationships/image" Target="media/image71.png"/><Relationship Id="rId130" Type="http://schemas.openxmlformats.org/officeDocument/2006/relationships/image" Target="media/image108.png"/><Relationship Id="rId135" Type="http://schemas.openxmlformats.org/officeDocument/2006/relationships/fontTable" Target="fontTable.xml"/><Relationship Id="rId13" Type="http://schemas.openxmlformats.org/officeDocument/2006/relationships/image" Target="media/image3.png"/><Relationship Id="rId18" Type="http://schemas.openxmlformats.org/officeDocument/2006/relationships/header" Target="header3.xml"/><Relationship Id="rId39" Type="http://schemas.openxmlformats.org/officeDocument/2006/relationships/image" Target="media/image24.png"/><Relationship Id="rId109" Type="http://schemas.openxmlformats.org/officeDocument/2006/relationships/image" Target="media/image89.png"/><Relationship Id="rId34" Type="http://schemas.openxmlformats.org/officeDocument/2006/relationships/image" Target="media/image19.png"/><Relationship Id="rId50" Type="http://schemas.openxmlformats.org/officeDocument/2006/relationships/image" Target="media/image35.png"/><Relationship Id="rId55" Type="http://schemas.openxmlformats.org/officeDocument/2006/relationships/image" Target="media/image40.png"/><Relationship Id="rId76" Type="http://schemas.openxmlformats.org/officeDocument/2006/relationships/image" Target="media/image61.png"/><Relationship Id="rId97" Type="http://schemas.openxmlformats.org/officeDocument/2006/relationships/image" Target="media/image82.png"/><Relationship Id="rId104" Type="http://schemas.openxmlformats.org/officeDocument/2006/relationships/diagramLayout" Target="diagrams/layout1.xml"/><Relationship Id="rId120" Type="http://schemas.openxmlformats.org/officeDocument/2006/relationships/image" Target="media/image100.png"/><Relationship Id="rId125" Type="http://schemas.openxmlformats.org/officeDocument/2006/relationships/image" Target="media/image105.png"/><Relationship Id="rId7" Type="http://schemas.openxmlformats.org/officeDocument/2006/relationships/settings" Target="settings.xml"/><Relationship Id="rId71" Type="http://schemas.openxmlformats.org/officeDocument/2006/relationships/image" Target="media/image56.png"/><Relationship Id="rId92" Type="http://schemas.openxmlformats.org/officeDocument/2006/relationships/image" Target="media/image77.png"/><Relationship Id="rId2" Type="http://schemas.openxmlformats.org/officeDocument/2006/relationships/customXml" Target="../customXml/item2.xml"/><Relationship Id="rId29" Type="http://schemas.openxmlformats.org/officeDocument/2006/relationships/image" Target="media/image14.png"/><Relationship Id="rId24" Type="http://schemas.openxmlformats.org/officeDocument/2006/relationships/image" Target="media/image9.png"/><Relationship Id="rId40" Type="http://schemas.openxmlformats.org/officeDocument/2006/relationships/image" Target="media/image25.png"/><Relationship Id="rId45" Type="http://schemas.openxmlformats.org/officeDocument/2006/relationships/image" Target="media/image30.png"/><Relationship Id="rId66" Type="http://schemas.openxmlformats.org/officeDocument/2006/relationships/image" Target="media/image51.png"/><Relationship Id="rId87" Type="http://schemas.openxmlformats.org/officeDocument/2006/relationships/image" Target="media/image72.png"/><Relationship Id="rId110" Type="http://schemas.openxmlformats.org/officeDocument/2006/relationships/image" Target="media/image90.png"/><Relationship Id="rId115" Type="http://schemas.openxmlformats.org/officeDocument/2006/relationships/image" Target="media/image95.png"/><Relationship Id="rId131" Type="http://schemas.openxmlformats.org/officeDocument/2006/relationships/image" Target="media/image109.png"/><Relationship Id="rId136" Type="http://schemas.openxmlformats.org/officeDocument/2006/relationships/theme" Target="theme/theme1.xml"/><Relationship Id="rId61" Type="http://schemas.openxmlformats.org/officeDocument/2006/relationships/image" Target="media/image46.png"/><Relationship Id="rId82" Type="http://schemas.openxmlformats.org/officeDocument/2006/relationships/image" Target="media/image67.png"/><Relationship Id="rId19" Type="http://schemas.openxmlformats.org/officeDocument/2006/relationships/footer" Target="footer3.xml"/><Relationship Id="rId14" Type="http://schemas.openxmlformats.org/officeDocument/2006/relationships/hyperlink" Target="https://creativecommons.org/licenses/by-nc/4.0/deed.fr" TargetMode="External"/><Relationship Id="rId30" Type="http://schemas.openxmlformats.org/officeDocument/2006/relationships/image" Target="media/image15.png"/><Relationship Id="rId35" Type="http://schemas.openxmlformats.org/officeDocument/2006/relationships/image" Target="media/image20.png"/><Relationship Id="rId56" Type="http://schemas.openxmlformats.org/officeDocument/2006/relationships/image" Target="media/image41.png"/><Relationship Id="rId77" Type="http://schemas.openxmlformats.org/officeDocument/2006/relationships/image" Target="media/image62.png"/><Relationship Id="rId100" Type="http://schemas.openxmlformats.org/officeDocument/2006/relationships/image" Target="media/image85.png"/><Relationship Id="rId105" Type="http://schemas.openxmlformats.org/officeDocument/2006/relationships/diagramQuickStyle" Target="diagrams/quickStyle1.xml"/><Relationship Id="rId126" Type="http://schemas.openxmlformats.org/officeDocument/2006/relationships/hyperlink" Target="https://orcid.org/" TargetMode="External"/><Relationship Id="rId8" Type="http://schemas.openxmlformats.org/officeDocument/2006/relationships/webSettings" Target="webSettings.xml"/><Relationship Id="rId51" Type="http://schemas.openxmlformats.org/officeDocument/2006/relationships/image" Target="media/image36.png"/><Relationship Id="rId72" Type="http://schemas.openxmlformats.org/officeDocument/2006/relationships/image" Target="media/image57.png"/><Relationship Id="rId93" Type="http://schemas.openxmlformats.org/officeDocument/2006/relationships/image" Target="media/image78.png"/><Relationship Id="rId98" Type="http://schemas.openxmlformats.org/officeDocument/2006/relationships/image" Target="media/image83.png"/><Relationship Id="rId121" Type="http://schemas.openxmlformats.org/officeDocument/2006/relationships/image" Target="media/image101.png"/><Relationship Id="rId3" Type="http://schemas.openxmlformats.org/officeDocument/2006/relationships/customXml" Target="../customXml/item3.xml"/><Relationship Id="rId25" Type="http://schemas.openxmlformats.org/officeDocument/2006/relationships/image" Target="media/image10.png"/><Relationship Id="rId46" Type="http://schemas.openxmlformats.org/officeDocument/2006/relationships/image" Target="media/image31.png"/><Relationship Id="rId67" Type="http://schemas.openxmlformats.org/officeDocument/2006/relationships/image" Target="media/image52.png"/><Relationship Id="rId116" Type="http://schemas.openxmlformats.org/officeDocument/2006/relationships/image" Target="media/image96.png"/><Relationship Id="rId20" Type="http://schemas.openxmlformats.org/officeDocument/2006/relationships/image" Target="media/image5.png"/><Relationship Id="rId41" Type="http://schemas.openxmlformats.org/officeDocument/2006/relationships/image" Target="media/image26.png"/><Relationship Id="rId62" Type="http://schemas.openxmlformats.org/officeDocument/2006/relationships/image" Target="media/image47.png"/><Relationship Id="rId83" Type="http://schemas.openxmlformats.org/officeDocument/2006/relationships/image" Target="media/image68.png"/><Relationship Id="rId88" Type="http://schemas.openxmlformats.org/officeDocument/2006/relationships/image" Target="media/image73.png"/><Relationship Id="rId111" Type="http://schemas.openxmlformats.org/officeDocument/2006/relationships/image" Target="media/image91.png"/><Relationship Id="rId132" Type="http://schemas.openxmlformats.org/officeDocument/2006/relationships/image" Target="media/image110.png"/><Relationship Id="rId15" Type="http://schemas.openxmlformats.org/officeDocument/2006/relationships/hyperlink" Target="https://creativecommons.org/licenses/by-nc/4.0/deed.fr" TargetMode="External"/><Relationship Id="rId36" Type="http://schemas.openxmlformats.org/officeDocument/2006/relationships/image" Target="media/image21.png"/><Relationship Id="rId57" Type="http://schemas.openxmlformats.org/officeDocument/2006/relationships/image" Target="media/image42.png"/><Relationship Id="rId106" Type="http://schemas.openxmlformats.org/officeDocument/2006/relationships/diagramColors" Target="diagrams/colors1.xml"/><Relationship Id="rId127" Type="http://schemas.openxmlformats.org/officeDocument/2006/relationships/hyperlink" Target="https://www.crkn-rcdr.ca/fr/orcid-ca-accueil" TargetMode="External"/><Relationship Id="rId10" Type="http://schemas.openxmlformats.org/officeDocument/2006/relationships/endnotes" Target="endnotes.xml"/><Relationship Id="rId31" Type="http://schemas.openxmlformats.org/officeDocument/2006/relationships/image" Target="media/image16.png"/><Relationship Id="rId52" Type="http://schemas.openxmlformats.org/officeDocument/2006/relationships/image" Target="media/image37.png"/><Relationship Id="rId73" Type="http://schemas.openxmlformats.org/officeDocument/2006/relationships/image" Target="media/image58.png"/><Relationship Id="rId78" Type="http://schemas.openxmlformats.org/officeDocument/2006/relationships/image" Target="media/image63.png"/><Relationship Id="rId94" Type="http://schemas.openxmlformats.org/officeDocument/2006/relationships/image" Target="media/image79.png"/><Relationship Id="rId99" Type="http://schemas.openxmlformats.org/officeDocument/2006/relationships/image" Target="media/image84.png"/><Relationship Id="rId101" Type="http://schemas.openxmlformats.org/officeDocument/2006/relationships/image" Target="media/image86.png"/><Relationship Id="rId122" Type="http://schemas.openxmlformats.org/officeDocument/2006/relationships/image" Target="media/image102.png"/><Relationship Id="rId4" Type="http://schemas.openxmlformats.org/officeDocument/2006/relationships/customXml" Target="../customXml/item4.xml"/><Relationship Id="rId9" Type="http://schemas.openxmlformats.org/officeDocument/2006/relationships/footnotes" Target="footnotes.xml"/><Relationship Id="rId26" Type="http://schemas.openxmlformats.org/officeDocument/2006/relationships/image" Target="media/image11.png"/><Relationship Id="rId47" Type="http://schemas.openxmlformats.org/officeDocument/2006/relationships/image" Target="media/image32.png"/><Relationship Id="rId68" Type="http://schemas.openxmlformats.org/officeDocument/2006/relationships/image" Target="media/image53.png"/><Relationship Id="rId89" Type="http://schemas.openxmlformats.org/officeDocument/2006/relationships/image" Target="media/image74.png"/><Relationship Id="rId112" Type="http://schemas.openxmlformats.org/officeDocument/2006/relationships/image" Target="media/image92.png"/><Relationship Id="rId133" Type="http://schemas.openxmlformats.org/officeDocument/2006/relationships/image" Target="media/image111.svg"/></Relationships>
</file>

<file path=word/_rels/footer1.xml.rels><?xml version="1.0" encoding="UTF-8" standalone="yes"?>
<Relationships xmlns="http://schemas.openxmlformats.org/package/2006/relationships"><Relationship Id="rId1" Type="http://schemas.openxmlformats.org/officeDocument/2006/relationships/image" Target="media/image2.jpg"/></Relationships>
</file>

<file path=word/_rels/footer2.xml.rels><?xml version="1.0" encoding="UTF-8" standalone="yes"?>
<Relationships xmlns="http://schemas.openxmlformats.org/package/2006/relationships"><Relationship Id="rId1" Type="http://schemas.openxmlformats.org/officeDocument/2006/relationships/image" Target="media/image4.png"/></Relationships>
</file>

<file path=word/_rels/footer3.xml.rels><?xml version="1.0" encoding="UTF-8" standalone="yes"?>
<Relationships xmlns="http://schemas.openxmlformats.org/package/2006/relationships"><Relationship Id="rId1" Type="http://schemas.openxmlformats.org/officeDocument/2006/relationships/image" Target="media/image4.png"/></Relationships>
</file>

<file path=word/_rels/header1.xml.rels><?xml version="1.0" encoding="UTF-8" standalone="yes"?>
<Relationships xmlns="http://schemas.openxmlformats.org/package/2006/relationships"><Relationship Id="rId1" Type="http://schemas.openxmlformats.org/officeDocument/2006/relationships/image" Target="media/image1.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Isabelle\Desktop\En%20cours\Bureau%20DC\Gabarits\Versions%20finales\VF_Gabarit_Word_ULaval.dotx"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ED8E3EB6-3385-4949-86F3-8F4F89CC0618}"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fr-FR"/>
        </a:p>
      </dgm:t>
    </dgm:pt>
    <dgm:pt modelId="{F818F4EF-E718-43DF-8479-094886F5D770}">
      <dgm:prSet phldrT="[Texte]" custT="1"/>
      <dgm:spPr>
        <a:xfrm rot="5400000">
          <a:off x="-176975" y="178534"/>
          <a:ext cx="1179834" cy="825884"/>
        </a:xfrm>
        <a:prstGeom prst="chevron">
          <a:avLst/>
        </a:prstGeom>
        <a:solidFill>
          <a:srgbClr val="DDDDDD">
            <a:hueOff val="0"/>
            <a:satOff val="0"/>
            <a:lumOff val="0"/>
            <a:alphaOff val="0"/>
          </a:srgbClr>
        </a:solidFill>
        <a:ln w="12700" cap="flat" cmpd="sng" algn="ctr">
          <a:solidFill>
            <a:srgbClr val="DDDDDD">
              <a:hueOff val="0"/>
              <a:satOff val="0"/>
              <a:lumOff val="0"/>
              <a:alphaOff val="0"/>
            </a:srgbClr>
          </a:solidFill>
          <a:prstDash val="solid"/>
          <a:miter lim="800000"/>
        </a:ln>
        <a:effectLst/>
      </dgm:spPr>
      <dgm:t>
        <a:bodyPr/>
        <a:lstStyle/>
        <a:p>
          <a:pPr>
            <a:buNone/>
          </a:pPr>
          <a:r>
            <a:rPr lang="fr-FR" sz="900" b="1">
              <a:solidFill>
                <a:srgbClr val="000000"/>
              </a:solidFill>
              <a:latin typeface="Overpass" panose="00000500000000000000" pitchFamily="2" charset="0"/>
              <a:ea typeface="+mn-ea"/>
              <a:cs typeface="+mn-cs"/>
            </a:rPr>
            <a:t>Assignation d'une soumission à  numéro</a:t>
          </a:r>
        </a:p>
      </dgm:t>
    </dgm:pt>
    <dgm:pt modelId="{2733967C-F829-4BA2-8A07-B0EFA9CE5562}" type="parTrans" cxnId="{5D952ED4-D1C7-4B45-BD03-FB4C905248C6}">
      <dgm:prSet/>
      <dgm:spPr/>
      <dgm:t>
        <a:bodyPr/>
        <a:lstStyle/>
        <a:p>
          <a:endParaRPr lang="fr-FR" sz="1100"/>
        </a:p>
      </dgm:t>
    </dgm:pt>
    <dgm:pt modelId="{B38A62D6-0979-488E-8810-C4E1994CCD1D}" type="sibTrans" cxnId="{5D952ED4-D1C7-4B45-BD03-FB4C905248C6}">
      <dgm:prSet/>
      <dgm:spPr/>
      <dgm:t>
        <a:bodyPr/>
        <a:lstStyle/>
        <a:p>
          <a:endParaRPr lang="fr-FR" sz="1100"/>
        </a:p>
      </dgm:t>
    </dgm:pt>
    <dgm:pt modelId="{B72ED46B-7112-44A3-8BE5-21ED20C0E44F}">
      <dgm:prSet phldrT="[Texte]" custT="1"/>
      <dgm:spPr>
        <a:xfrm rot="5400000">
          <a:off x="2772695" y="-1945251"/>
          <a:ext cx="766892" cy="4660515"/>
        </a:xfrm>
        <a:prstGeom prst="round2SameRect">
          <a:avLst/>
        </a:prstGeom>
        <a:solidFill>
          <a:sysClr val="window" lastClr="FFFFFF">
            <a:alpha val="90000"/>
            <a:hueOff val="0"/>
            <a:satOff val="0"/>
            <a:lumOff val="0"/>
            <a:alphaOff val="0"/>
          </a:sysClr>
        </a:solidFill>
        <a:ln w="12700" cap="flat" cmpd="sng" algn="ctr">
          <a:solidFill>
            <a:srgbClr val="DDDDDD">
              <a:hueOff val="0"/>
              <a:satOff val="0"/>
              <a:lumOff val="0"/>
              <a:alphaOff val="0"/>
            </a:srgbClr>
          </a:solidFill>
          <a:prstDash val="solid"/>
          <a:miter lim="800000"/>
        </a:ln>
        <a:effectLst/>
      </dgm:spPr>
      <dgm:t>
        <a:bodyPr/>
        <a:lstStyle/>
        <a:p>
          <a:pPr>
            <a:buChar char="•"/>
          </a:pPr>
          <a:r>
            <a:rPr lang="fr-FR" sz="1050">
              <a:solidFill>
                <a:sysClr val="windowText" lastClr="000000">
                  <a:hueOff val="0"/>
                  <a:satOff val="0"/>
                  <a:lumOff val="0"/>
                  <a:alphaOff val="0"/>
                </a:sysClr>
              </a:solidFill>
              <a:latin typeface="Overpass" panose="00000500000000000000" pitchFamily="2" charset="0"/>
              <a:ea typeface="+mn-ea"/>
              <a:cs typeface="+mn-cs"/>
            </a:rPr>
            <a:t>Peut être réalisée dès l'étape </a:t>
          </a:r>
          <a:r>
            <a:rPr lang="fr-FR" sz="1050" i="1">
              <a:solidFill>
                <a:sysClr val="windowText" lastClr="000000">
                  <a:hueOff val="0"/>
                  <a:satOff val="0"/>
                  <a:lumOff val="0"/>
                  <a:alphaOff val="0"/>
                </a:sysClr>
              </a:solidFill>
              <a:latin typeface="Overpass" panose="00000500000000000000" pitchFamily="2" charset="0"/>
              <a:ea typeface="+mn-ea"/>
              <a:cs typeface="+mn-cs"/>
            </a:rPr>
            <a:t>Soumission</a:t>
          </a:r>
        </a:p>
      </dgm:t>
    </dgm:pt>
    <dgm:pt modelId="{33C97975-C48B-4013-A3B2-18DA1FFF1BE3}" type="parTrans" cxnId="{37083580-3D21-4597-923A-64406F2C8AE8}">
      <dgm:prSet/>
      <dgm:spPr/>
      <dgm:t>
        <a:bodyPr/>
        <a:lstStyle/>
        <a:p>
          <a:endParaRPr lang="fr-FR" sz="1100"/>
        </a:p>
      </dgm:t>
    </dgm:pt>
    <dgm:pt modelId="{F2B55087-B071-4861-B2A2-FA1F460B8CF5}" type="sibTrans" cxnId="{37083580-3D21-4597-923A-64406F2C8AE8}">
      <dgm:prSet/>
      <dgm:spPr/>
      <dgm:t>
        <a:bodyPr/>
        <a:lstStyle/>
        <a:p>
          <a:endParaRPr lang="fr-FR" sz="1100"/>
        </a:p>
      </dgm:t>
    </dgm:pt>
    <dgm:pt modelId="{48A5E0F2-1127-4D7C-8881-904B606BDB97}">
      <dgm:prSet phldrT="[Texte]" custT="1"/>
      <dgm:spPr>
        <a:xfrm rot="5400000">
          <a:off x="2772695" y="-1945251"/>
          <a:ext cx="766892" cy="4660515"/>
        </a:xfrm>
        <a:prstGeom prst="round2SameRect">
          <a:avLst/>
        </a:prstGeom>
        <a:solidFill>
          <a:sysClr val="window" lastClr="FFFFFF">
            <a:alpha val="90000"/>
            <a:hueOff val="0"/>
            <a:satOff val="0"/>
            <a:lumOff val="0"/>
            <a:alphaOff val="0"/>
          </a:sysClr>
        </a:solidFill>
        <a:ln w="12700" cap="flat" cmpd="sng" algn="ctr">
          <a:solidFill>
            <a:srgbClr val="DDDDDD">
              <a:hueOff val="0"/>
              <a:satOff val="0"/>
              <a:lumOff val="0"/>
              <a:alphaOff val="0"/>
            </a:srgbClr>
          </a:solidFill>
          <a:prstDash val="solid"/>
          <a:miter lim="800000"/>
        </a:ln>
        <a:effectLst/>
      </dgm:spPr>
      <dgm:t>
        <a:bodyPr/>
        <a:lstStyle/>
        <a:p>
          <a:pPr>
            <a:buChar char="•"/>
          </a:pPr>
          <a:r>
            <a:rPr lang="fr-FR" sz="1050">
              <a:solidFill>
                <a:sysClr val="windowText" lastClr="000000">
                  <a:hueOff val="0"/>
                  <a:satOff val="0"/>
                  <a:lumOff val="0"/>
                  <a:alphaOff val="0"/>
                </a:sysClr>
              </a:solidFill>
              <a:latin typeface="Overpass" panose="00000500000000000000" pitchFamily="2" charset="0"/>
              <a:ea typeface="+mn-ea"/>
              <a:cs typeface="+mn-cs"/>
            </a:rPr>
            <a:t>Permet l'utilisation d'un filtre pour gérer les soumission en fonction des numéros dans les onglets Soumissions a</a:t>
          </a:r>
          <a:r>
            <a:rPr lang="fr-FR" sz="1050" i="1">
              <a:solidFill>
                <a:sysClr val="windowText" lastClr="000000">
                  <a:hueOff val="0"/>
                  <a:satOff val="0"/>
                  <a:lumOff val="0"/>
                  <a:alphaOff val="0"/>
                </a:sysClr>
              </a:solidFill>
              <a:latin typeface="Overpass" panose="00000500000000000000" pitchFamily="2" charset="0"/>
              <a:ea typeface="+mn-ea"/>
              <a:cs typeface="+mn-cs"/>
            </a:rPr>
            <a:t>ctives</a:t>
          </a:r>
          <a:r>
            <a:rPr lang="fr-FR" sz="1050">
              <a:solidFill>
                <a:sysClr val="windowText" lastClr="000000">
                  <a:hueOff val="0"/>
                  <a:satOff val="0"/>
                  <a:lumOff val="0"/>
                  <a:alphaOff val="0"/>
                </a:sysClr>
              </a:solidFill>
              <a:latin typeface="Overpass" panose="00000500000000000000" pitchFamily="2" charset="0"/>
              <a:ea typeface="+mn-ea"/>
              <a:cs typeface="+mn-cs"/>
            </a:rPr>
            <a:t> ou </a:t>
          </a:r>
          <a:r>
            <a:rPr lang="fr-FR" sz="1050" i="1">
              <a:solidFill>
                <a:sysClr val="windowText" lastClr="000000">
                  <a:hueOff val="0"/>
                  <a:satOff val="0"/>
                  <a:lumOff val="0"/>
                  <a:alphaOff val="0"/>
                </a:sysClr>
              </a:solidFill>
              <a:latin typeface="Overpass" panose="00000500000000000000" pitchFamily="2" charset="0"/>
              <a:ea typeface="+mn-ea"/>
              <a:cs typeface="+mn-cs"/>
            </a:rPr>
            <a:t>Assignées à moi</a:t>
          </a:r>
        </a:p>
      </dgm:t>
    </dgm:pt>
    <dgm:pt modelId="{231B0D12-F123-4041-A9A7-8B21C3CB818C}" type="parTrans" cxnId="{FDB559F1-CB23-4EED-A806-AF117600DB5A}">
      <dgm:prSet/>
      <dgm:spPr/>
      <dgm:t>
        <a:bodyPr/>
        <a:lstStyle/>
        <a:p>
          <a:endParaRPr lang="fr-FR" sz="1100"/>
        </a:p>
      </dgm:t>
    </dgm:pt>
    <dgm:pt modelId="{A53C6D29-BEB0-447B-B4C8-D67F68B4C048}" type="sibTrans" cxnId="{FDB559F1-CB23-4EED-A806-AF117600DB5A}">
      <dgm:prSet/>
      <dgm:spPr/>
      <dgm:t>
        <a:bodyPr/>
        <a:lstStyle/>
        <a:p>
          <a:endParaRPr lang="fr-FR" sz="1100"/>
        </a:p>
      </dgm:t>
    </dgm:pt>
    <dgm:pt modelId="{6A6B892D-5EEF-4822-B409-6F3C5BAD37E4}">
      <dgm:prSet phldrT="[Texte]" custT="1"/>
      <dgm:spPr>
        <a:xfrm rot="5400000">
          <a:off x="-176975" y="1213625"/>
          <a:ext cx="1179834" cy="825884"/>
        </a:xfrm>
        <a:prstGeom prst="chevron">
          <a:avLst/>
        </a:prstGeom>
        <a:solidFill>
          <a:srgbClr val="DDDDDD">
            <a:hueOff val="0"/>
            <a:satOff val="0"/>
            <a:lumOff val="0"/>
            <a:alphaOff val="0"/>
          </a:srgbClr>
        </a:solidFill>
        <a:ln w="12700" cap="flat" cmpd="sng" algn="ctr">
          <a:solidFill>
            <a:srgbClr val="DDDDDD">
              <a:hueOff val="0"/>
              <a:satOff val="0"/>
              <a:lumOff val="0"/>
              <a:alphaOff val="0"/>
            </a:srgbClr>
          </a:solidFill>
          <a:prstDash val="solid"/>
          <a:miter lim="800000"/>
        </a:ln>
        <a:effectLst/>
      </dgm:spPr>
      <dgm:t>
        <a:bodyPr/>
        <a:lstStyle/>
        <a:p>
          <a:pPr>
            <a:buNone/>
          </a:pPr>
          <a:r>
            <a:rPr lang="fr-FR" sz="900" b="1">
              <a:solidFill>
                <a:srgbClr val="000000"/>
              </a:solidFill>
              <a:latin typeface="Overpass" panose="00000500000000000000" pitchFamily="2" charset="0"/>
              <a:ea typeface="+mn-ea"/>
              <a:cs typeface="+mn-cs"/>
            </a:rPr>
            <a:t>Planification d'une soumission pour publication</a:t>
          </a:r>
        </a:p>
      </dgm:t>
    </dgm:pt>
    <dgm:pt modelId="{150736DD-DA93-4509-828A-1D6EC9ADB0C3}" type="parTrans" cxnId="{4CAD0FF4-3F96-425A-9524-06D7DD230B3C}">
      <dgm:prSet/>
      <dgm:spPr/>
      <dgm:t>
        <a:bodyPr/>
        <a:lstStyle/>
        <a:p>
          <a:endParaRPr lang="fr-FR" sz="1100"/>
        </a:p>
      </dgm:t>
    </dgm:pt>
    <dgm:pt modelId="{4C4AD9A9-D716-4A63-889D-0687534BA395}" type="sibTrans" cxnId="{4CAD0FF4-3F96-425A-9524-06D7DD230B3C}">
      <dgm:prSet/>
      <dgm:spPr/>
      <dgm:t>
        <a:bodyPr/>
        <a:lstStyle/>
        <a:p>
          <a:endParaRPr lang="fr-FR" sz="1100"/>
        </a:p>
      </dgm:t>
    </dgm:pt>
    <dgm:pt modelId="{EAB4DB8D-4F77-4A89-AC48-C48D9E5D0832}">
      <dgm:prSet phldrT="[Texte]" custT="1"/>
      <dgm:spPr>
        <a:xfrm rot="5400000">
          <a:off x="2719960" y="-915215"/>
          <a:ext cx="872363" cy="4660515"/>
        </a:xfrm>
        <a:prstGeom prst="round2SameRect">
          <a:avLst/>
        </a:prstGeom>
        <a:solidFill>
          <a:sysClr val="window" lastClr="FFFFFF">
            <a:alpha val="90000"/>
            <a:hueOff val="0"/>
            <a:satOff val="0"/>
            <a:lumOff val="0"/>
            <a:alphaOff val="0"/>
          </a:sysClr>
        </a:solidFill>
        <a:ln w="12700" cap="flat" cmpd="sng" algn="ctr">
          <a:solidFill>
            <a:srgbClr val="DDDDDD">
              <a:hueOff val="0"/>
              <a:satOff val="0"/>
              <a:lumOff val="0"/>
              <a:alphaOff val="0"/>
            </a:srgbClr>
          </a:solidFill>
          <a:prstDash val="solid"/>
          <a:miter lim="800000"/>
        </a:ln>
        <a:effectLst/>
      </dgm:spPr>
      <dgm:t>
        <a:bodyPr/>
        <a:lstStyle/>
        <a:p>
          <a:pPr>
            <a:buChar char="•"/>
          </a:pPr>
          <a:r>
            <a:rPr lang="fr-FR" sz="1050">
              <a:solidFill>
                <a:sysClr val="windowText" lastClr="000000">
                  <a:hueOff val="0"/>
                  <a:satOff val="0"/>
                  <a:lumOff val="0"/>
                  <a:alphaOff val="0"/>
                </a:sysClr>
              </a:solidFill>
              <a:latin typeface="Overpass" panose="00000500000000000000" pitchFamily="2" charset="0"/>
              <a:ea typeface="+mn-ea"/>
              <a:cs typeface="+mn-cs"/>
            </a:rPr>
            <a:t>Confirme que la soumission est prête à être publiée</a:t>
          </a:r>
          <a:endParaRPr lang="fr-FR" sz="1050" i="1">
            <a:solidFill>
              <a:sysClr val="windowText" lastClr="000000">
                <a:hueOff val="0"/>
                <a:satOff val="0"/>
                <a:lumOff val="0"/>
                <a:alphaOff val="0"/>
              </a:sysClr>
            </a:solidFill>
            <a:latin typeface="Overpass" panose="00000500000000000000" pitchFamily="2" charset="0"/>
            <a:ea typeface="+mn-ea"/>
            <a:cs typeface="+mn-cs"/>
          </a:endParaRPr>
        </a:p>
      </dgm:t>
    </dgm:pt>
    <dgm:pt modelId="{191714C6-26D7-4F4D-9804-04124CB1CC9A}" type="parTrans" cxnId="{C884C594-7502-4A6B-B8C8-D16036B6485E}">
      <dgm:prSet/>
      <dgm:spPr/>
      <dgm:t>
        <a:bodyPr/>
        <a:lstStyle/>
        <a:p>
          <a:endParaRPr lang="fr-FR" sz="1100"/>
        </a:p>
      </dgm:t>
    </dgm:pt>
    <dgm:pt modelId="{4B5B637E-4DD6-4B2F-9097-6B6F7E72D080}" type="sibTrans" cxnId="{C884C594-7502-4A6B-B8C8-D16036B6485E}">
      <dgm:prSet/>
      <dgm:spPr/>
      <dgm:t>
        <a:bodyPr/>
        <a:lstStyle/>
        <a:p>
          <a:endParaRPr lang="fr-FR" sz="1100"/>
        </a:p>
      </dgm:t>
    </dgm:pt>
    <dgm:pt modelId="{3C4A9898-294E-4B44-AA86-A4EBE604155D}">
      <dgm:prSet phldrT="[Texte]" custT="1"/>
      <dgm:spPr>
        <a:xfrm rot="5400000">
          <a:off x="2719960" y="-915215"/>
          <a:ext cx="872363" cy="4660515"/>
        </a:xfrm>
        <a:prstGeom prst="round2SameRect">
          <a:avLst/>
        </a:prstGeom>
        <a:solidFill>
          <a:sysClr val="window" lastClr="FFFFFF">
            <a:alpha val="90000"/>
            <a:hueOff val="0"/>
            <a:satOff val="0"/>
            <a:lumOff val="0"/>
            <a:alphaOff val="0"/>
          </a:sysClr>
        </a:solidFill>
        <a:ln w="12700" cap="flat" cmpd="sng" algn="ctr">
          <a:solidFill>
            <a:srgbClr val="DDDDDD">
              <a:hueOff val="0"/>
              <a:satOff val="0"/>
              <a:lumOff val="0"/>
              <a:alphaOff val="0"/>
            </a:srgbClr>
          </a:solidFill>
          <a:prstDash val="solid"/>
          <a:miter lim="800000"/>
        </a:ln>
        <a:effectLst/>
      </dgm:spPr>
      <dgm:t>
        <a:bodyPr/>
        <a:lstStyle/>
        <a:p>
          <a:pPr>
            <a:buChar char="•"/>
          </a:pPr>
          <a:r>
            <a:rPr lang="fr-FR" sz="1050">
              <a:solidFill>
                <a:sysClr val="windowText" lastClr="000000">
                  <a:hueOff val="0"/>
                  <a:satOff val="0"/>
                  <a:lumOff val="0"/>
                  <a:alphaOff val="0"/>
                </a:sysClr>
              </a:solidFill>
              <a:latin typeface="Overpass" panose="00000500000000000000" pitchFamily="2" charset="0"/>
              <a:ea typeface="+mn-ea"/>
              <a:cs typeface="+mn-cs"/>
            </a:rPr>
            <a:t>Déplace la soumission dans l'onglet </a:t>
          </a:r>
          <a:r>
            <a:rPr lang="fr-FR" sz="1050" i="1">
              <a:solidFill>
                <a:sysClr val="windowText" lastClr="000000">
                  <a:hueOff val="0"/>
                  <a:satOff val="0"/>
                  <a:lumOff val="0"/>
                  <a:alphaOff val="0"/>
                </a:sysClr>
              </a:solidFill>
              <a:latin typeface="Overpass" panose="00000500000000000000" pitchFamily="2" charset="0"/>
              <a:ea typeface="+mn-ea"/>
              <a:cs typeface="+mn-cs"/>
            </a:rPr>
            <a:t>Publication programmée</a:t>
          </a:r>
          <a:endParaRPr lang="fr-FR" sz="1050" i="0">
            <a:solidFill>
              <a:sysClr val="windowText" lastClr="000000">
                <a:hueOff val="0"/>
                <a:satOff val="0"/>
                <a:lumOff val="0"/>
                <a:alphaOff val="0"/>
              </a:sysClr>
            </a:solidFill>
            <a:latin typeface="Overpass" panose="00000500000000000000" pitchFamily="2" charset="0"/>
            <a:ea typeface="+mn-ea"/>
            <a:cs typeface="+mn-cs"/>
          </a:endParaRPr>
        </a:p>
      </dgm:t>
    </dgm:pt>
    <dgm:pt modelId="{01647CF9-1132-430A-B8BD-73788E93C4DA}" type="parTrans" cxnId="{39B0940B-1C30-4324-9288-FB48036C4309}">
      <dgm:prSet/>
      <dgm:spPr/>
      <dgm:t>
        <a:bodyPr/>
        <a:lstStyle/>
        <a:p>
          <a:endParaRPr lang="fr-FR" sz="1100"/>
        </a:p>
      </dgm:t>
    </dgm:pt>
    <dgm:pt modelId="{5098DCA0-27CD-4936-B29E-D88B4762E0D4}" type="sibTrans" cxnId="{39B0940B-1C30-4324-9288-FB48036C4309}">
      <dgm:prSet/>
      <dgm:spPr/>
      <dgm:t>
        <a:bodyPr/>
        <a:lstStyle/>
        <a:p>
          <a:endParaRPr lang="fr-FR" sz="1100"/>
        </a:p>
      </dgm:t>
    </dgm:pt>
    <dgm:pt modelId="{9FE2D420-4048-42FF-A586-3AC2B3146CDE}">
      <dgm:prSet phldrT="[Texte]" custT="1"/>
      <dgm:spPr>
        <a:xfrm rot="5400000">
          <a:off x="-176975" y="2195980"/>
          <a:ext cx="1179834" cy="825884"/>
        </a:xfrm>
        <a:prstGeom prst="chevron">
          <a:avLst/>
        </a:prstGeom>
        <a:solidFill>
          <a:srgbClr val="DDDDDD">
            <a:hueOff val="0"/>
            <a:satOff val="0"/>
            <a:lumOff val="0"/>
            <a:alphaOff val="0"/>
          </a:srgbClr>
        </a:solidFill>
        <a:ln w="12700" cap="flat" cmpd="sng" algn="ctr">
          <a:solidFill>
            <a:srgbClr val="DDDDDD">
              <a:hueOff val="0"/>
              <a:satOff val="0"/>
              <a:lumOff val="0"/>
              <a:alphaOff val="0"/>
            </a:srgbClr>
          </a:solidFill>
          <a:prstDash val="solid"/>
          <a:miter lim="800000"/>
        </a:ln>
        <a:effectLst/>
      </dgm:spPr>
      <dgm:t>
        <a:bodyPr/>
        <a:lstStyle/>
        <a:p>
          <a:pPr>
            <a:buNone/>
          </a:pPr>
          <a:r>
            <a:rPr lang="fr-FR" sz="900" b="1">
              <a:solidFill>
                <a:srgbClr val="000000"/>
              </a:solidFill>
              <a:latin typeface="Overpass" panose="00000500000000000000" pitchFamily="2" charset="0"/>
              <a:ea typeface="+mn-ea"/>
              <a:cs typeface="+mn-cs"/>
            </a:rPr>
            <a:t>Publication d'un numéro</a:t>
          </a:r>
        </a:p>
      </dgm:t>
    </dgm:pt>
    <dgm:pt modelId="{49755DCA-6E1D-4553-B1AE-F3A68C15B060}" type="parTrans" cxnId="{D725C8F2-F35B-457B-AB6B-C92CE97C0DD6}">
      <dgm:prSet/>
      <dgm:spPr/>
      <dgm:t>
        <a:bodyPr/>
        <a:lstStyle/>
        <a:p>
          <a:endParaRPr lang="fr-FR" sz="1100"/>
        </a:p>
      </dgm:t>
    </dgm:pt>
    <dgm:pt modelId="{3919EB3E-5DF4-4A27-BFD2-E22372FDCC33}" type="sibTrans" cxnId="{D725C8F2-F35B-457B-AB6B-C92CE97C0DD6}">
      <dgm:prSet/>
      <dgm:spPr/>
      <dgm:t>
        <a:bodyPr/>
        <a:lstStyle/>
        <a:p>
          <a:endParaRPr lang="fr-FR" sz="1100"/>
        </a:p>
      </dgm:t>
    </dgm:pt>
    <dgm:pt modelId="{EFD1AB12-E33A-4F31-8945-77277785B5BC}">
      <dgm:prSet phldrT="[Texte]" custT="1"/>
      <dgm:spPr>
        <a:xfrm rot="5400000">
          <a:off x="2772695" y="72194"/>
          <a:ext cx="766892" cy="4660515"/>
        </a:xfrm>
        <a:prstGeom prst="round2SameRect">
          <a:avLst/>
        </a:prstGeom>
        <a:solidFill>
          <a:sysClr val="window" lastClr="FFFFFF">
            <a:alpha val="90000"/>
            <a:hueOff val="0"/>
            <a:satOff val="0"/>
            <a:lumOff val="0"/>
            <a:alphaOff val="0"/>
          </a:sysClr>
        </a:solidFill>
        <a:ln w="12700" cap="flat" cmpd="sng" algn="ctr">
          <a:solidFill>
            <a:srgbClr val="DDDDDD">
              <a:hueOff val="0"/>
              <a:satOff val="0"/>
              <a:lumOff val="0"/>
              <a:alphaOff val="0"/>
            </a:srgbClr>
          </a:solidFill>
          <a:prstDash val="solid"/>
          <a:miter lim="800000"/>
        </a:ln>
        <a:effectLst/>
      </dgm:spPr>
      <dgm:t>
        <a:bodyPr/>
        <a:lstStyle/>
        <a:p>
          <a:pPr>
            <a:buChar char="•"/>
          </a:pPr>
          <a:r>
            <a:rPr lang="fr-FR" sz="1050">
              <a:solidFill>
                <a:sysClr val="windowText" lastClr="000000">
                  <a:hueOff val="0"/>
                  <a:satOff val="0"/>
                  <a:lumOff val="0"/>
                  <a:alphaOff val="0"/>
                </a:sysClr>
              </a:solidFill>
              <a:latin typeface="Overpass" panose="00000500000000000000" pitchFamily="2" charset="0"/>
              <a:ea typeface="+mn-ea"/>
              <a:cs typeface="+mn-cs"/>
            </a:rPr>
            <a:t>Déplace la soumission dans l'onglet </a:t>
          </a:r>
          <a:r>
            <a:rPr lang="fr-FR" sz="1050" i="1">
              <a:solidFill>
                <a:sysClr val="windowText" lastClr="000000">
                  <a:hueOff val="0"/>
                  <a:satOff val="0"/>
                  <a:lumOff val="0"/>
                  <a:alphaOff val="0"/>
                </a:sysClr>
              </a:solidFill>
              <a:latin typeface="Overpass" panose="00000500000000000000" pitchFamily="2" charset="0"/>
              <a:ea typeface="+mn-ea"/>
              <a:cs typeface="+mn-cs"/>
            </a:rPr>
            <a:t>Publiées</a:t>
          </a:r>
          <a:endParaRPr lang="fr-FR" sz="1050">
            <a:solidFill>
              <a:sysClr val="windowText" lastClr="000000">
                <a:hueOff val="0"/>
                <a:satOff val="0"/>
                <a:lumOff val="0"/>
                <a:alphaOff val="0"/>
              </a:sysClr>
            </a:solidFill>
            <a:latin typeface="Overpass" panose="00000500000000000000" pitchFamily="2" charset="0"/>
            <a:ea typeface="+mn-ea"/>
            <a:cs typeface="+mn-cs"/>
          </a:endParaRPr>
        </a:p>
      </dgm:t>
    </dgm:pt>
    <dgm:pt modelId="{9E4B2486-E3B9-4FE4-AA9C-1EC95E9856F8}" type="parTrans" cxnId="{AAC15A32-0A5F-4D21-BC93-47C6DC2778D8}">
      <dgm:prSet/>
      <dgm:spPr/>
      <dgm:t>
        <a:bodyPr/>
        <a:lstStyle/>
        <a:p>
          <a:endParaRPr lang="fr-FR" sz="1100"/>
        </a:p>
      </dgm:t>
    </dgm:pt>
    <dgm:pt modelId="{22ECD876-86D4-40C4-807B-4B4763113991}" type="sibTrans" cxnId="{AAC15A32-0A5F-4D21-BC93-47C6DC2778D8}">
      <dgm:prSet/>
      <dgm:spPr/>
      <dgm:t>
        <a:bodyPr/>
        <a:lstStyle/>
        <a:p>
          <a:endParaRPr lang="fr-FR" sz="1100"/>
        </a:p>
      </dgm:t>
    </dgm:pt>
    <dgm:pt modelId="{AF25C756-BAC3-4167-A485-82626745B48B}">
      <dgm:prSet phldrT="[Texte]" custT="1"/>
      <dgm:spPr>
        <a:xfrm rot="5400000">
          <a:off x="2719960" y="-915215"/>
          <a:ext cx="872363" cy="4660515"/>
        </a:xfrm>
        <a:prstGeom prst="round2SameRect">
          <a:avLst/>
        </a:prstGeom>
        <a:solidFill>
          <a:sysClr val="window" lastClr="FFFFFF">
            <a:alpha val="90000"/>
            <a:hueOff val="0"/>
            <a:satOff val="0"/>
            <a:lumOff val="0"/>
            <a:alphaOff val="0"/>
          </a:sysClr>
        </a:solidFill>
        <a:ln w="12700" cap="flat" cmpd="sng" algn="ctr">
          <a:solidFill>
            <a:srgbClr val="DDDDDD">
              <a:hueOff val="0"/>
              <a:satOff val="0"/>
              <a:lumOff val="0"/>
              <a:alphaOff val="0"/>
            </a:srgbClr>
          </a:solidFill>
          <a:prstDash val="solid"/>
          <a:miter lim="800000"/>
        </a:ln>
        <a:effectLst/>
      </dgm:spPr>
      <dgm:t>
        <a:bodyPr/>
        <a:lstStyle/>
        <a:p>
          <a:pPr>
            <a:buChar char="•"/>
          </a:pPr>
          <a:r>
            <a:rPr lang="fr-FR" sz="1050">
              <a:solidFill>
                <a:sysClr val="windowText" lastClr="000000">
                  <a:hueOff val="0"/>
                  <a:satOff val="0"/>
                  <a:lumOff val="0"/>
                  <a:alphaOff val="0"/>
                </a:sysClr>
              </a:solidFill>
              <a:latin typeface="Overpass" panose="00000500000000000000" pitchFamily="2" charset="0"/>
              <a:ea typeface="+mn-ea"/>
              <a:cs typeface="+mn-cs"/>
            </a:rPr>
            <a:t>Ne doit être fait qu'à l'étape </a:t>
          </a:r>
          <a:r>
            <a:rPr lang="fr-FR" sz="1050" i="1">
              <a:solidFill>
                <a:sysClr val="windowText" lastClr="000000">
                  <a:hueOff val="0"/>
                  <a:satOff val="0"/>
                  <a:lumOff val="0"/>
                  <a:alphaOff val="0"/>
                </a:sysClr>
              </a:solidFill>
              <a:latin typeface="Overpass" panose="00000500000000000000" pitchFamily="2" charset="0"/>
              <a:ea typeface="+mn-ea"/>
              <a:cs typeface="+mn-cs"/>
            </a:rPr>
            <a:t>Production</a:t>
          </a:r>
          <a:r>
            <a:rPr lang="fr-FR" sz="1050">
              <a:solidFill>
                <a:sysClr val="windowText" lastClr="000000">
                  <a:hueOff val="0"/>
                  <a:satOff val="0"/>
                  <a:lumOff val="0"/>
                  <a:alphaOff val="0"/>
                </a:sysClr>
              </a:solidFill>
              <a:latin typeface="Overpass" panose="00000500000000000000" pitchFamily="2" charset="0"/>
              <a:ea typeface="+mn-ea"/>
              <a:cs typeface="+mn-cs"/>
            </a:rPr>
            <a:t>, une fois toutes les vérifications effectuées (notamment les métadonnées)</a:t>
          </a:r>
        </a:p>
      </dgm:t>
    </dgm:pt>
    <dgm:pt modelId="{7695F493-AA8A-4C12-A60F-DF4CF519A160}" type="parTrans" cxnId="{A6BEFE0C-4A80-4492-A12A-919E66E3FE6E}">
      <dgm:prSet/>
      <dgm:spPr/>
      <dgm:t>
        <a:bodyPr/>
        <a:lstStyle/>
        <a:p>
          <a:endParaRPr lang="fr-CA"/>
        </a:p>
      </dgm:t>
    </dgm:pt>
    <dgm:pt modelId="{A16DC95A-6C3C-43C3-96E2-D2BD8585A522}" type="sibTrans" cxnId="{A6BEFE0C-4A80-4492-A12A-919E66E3FE6E}">
      <dgm:prSet/>
      <dgm:spPr/>
      <dgm:t>
        <a:bodyPr/>
        <a:lstStyle/>
        <a:p>
          <a:endParaRPr lang="fr-CA"/>
        </a:p>
      </dgm:t>
    </dgm:pt>
    <dgm:pt modelId="{A73F94F0-0A2C-4A8F-946B-F60DEFD5DE75}">
      <dgm:prSet phldrT="[Texte]" custT="1"/>
      <dgm:spPr>
        <a:xfrm rot="5400000">
          <a:off x="2772695" y="72194"/>
          <a:ext cx="766892" cy="4660515"/>
        </a:xfrm>
        <a:prstGeom prst="round2SameRect">
          <a:avLst/>
        </a:prstGeom>
        <a:solidFill>
          <a:sysClr val="window" lastClr="FFFFFF">
            <a:alpha val="90000"/>
            <a:hueOff val="0"/>
            <a:satOff val="0"/>
            <a:lumOff val="0"/>
            <a:alphaOff val="0"/>
          </a:sysClr>
        </a:solidFill>
        <a:ln w="12700" cap="flat" cmpd="sng" algn="ctr">
          <a:solidFill>
            <a:srgbClr val="DDDDDD">
              <a:hueOff val="0"/>
              <a:satOff val="0"/>
              <a:lumOff val="0"/>
              <a:alphaOff val="0"/>
            </a:srgbClr>
          </a:solidFill>
          <a:prstDash val="solid"/>
          <a:miter lim="800000"/>
        </a:ln>
        <a:effectLst/>
      </dgm:spPr>
      <dgm:t>
        <a:bodyPr/>
        <a:lstStyle/>
        <a:p>
          <a:pPr>
            <a:buChar char="•"/>
          </a:pPr>
          <a:r>
            <a:rPr lang="fr-FR" sz="1050">
              <a:solidFill>
                <a:sysClr val="windowText" lastClr="000000">
                  <a:hueOff val="0"/>
                  <a:satOff val="0"/>
                  <a:lumOff val="0"/>
                  <a:alphaOff val="0"/>
                </a:sysClr>
              </a:solidFill>
              <a:latin typeface="Overpass" panose="00000500000000000000" pitchFamily="2" charset="0"/>
              <a:ea typeface="+mn-ea"/>
              <a:cs typeface="+mn-cs"/>
            </a:rPr>
            <a:t>L'article est visible sur le site public de la revue</a:t>
          </a:r>
        </a:p>
      </dgm:t>
    </dgm:pt>
    <dgm:pt modelId="{774BABF1-52D4-451E-8134-0B2EAF76D019}" type="parTrans" cxnId="{8FC21354-8677-454B-AAE1-46A7DF4269BA}">
      <dgm:prSet/>
      <dgm:spPr/>
      <dgm:t>
        <a:bodyPr/>
        <a:lstStyle/>
        <a:p>
          <a:endParaRPr lang="fr-CA"/>
        </a:p>
      </dgm:t>
    </dgm:pt>
    <dgm:pt modelId="{A59FF8A8-55AD-4398-8F30-E4253630A6A2}" type="sibTrans" cxnId="{8FC21354-8677-454B-AAE1-46A7DF4269BA}">
      <dgm:prSet/>
      <dgm:spPr/>
      <dgm:t>
        <a:bodyPr/>
        <a:lstStyle/>
        <a:p>
          <a:endParaRPr lang="fr-CA"/>
        </a:p>
      </dgm:t>
    </dgm:pt>
    <dgm:pt modelId="{EE39EF79-B8D9-4148-80C7-E3C259DA4B36}" type="pres">
      <dgm:prSet presAssocID="{ED8E3EB6-3385-4949-86F3-8F4F89CC0618}" presName="linearFlow" presStyleCnt="0">
        <dgm:presLayoutVars>
          <dgm:dir/>
          <dgm:animLvl val="lvl"/>
          <dgm:resizeHandles val="exact"/>
        </dgm:presLayoutVars>
      </dgm:prSet>
      <dgm:spPr/>
    </dgm:pt>
    <dgm:pt modelId="{A2B06D2E-4461-4767-99C2-73D9C7E7F9BE}" type="pres">
      <dgm:prSet presAssocID="{F818F4EF-E718-43DF-8479-094886F5D770}" presName="composite" presStyleCnt="0"/>
      <dgm:spPr/>
    </dgm:pt>
    <dgm:pt modelId="{B4F47563-E5B4-4645-880B-D1B3BCD96537}" type="pres">
      <dgm:prSet presAssocID="{F818F4EF-E718-43DF-8479-094886F5D770}" presName="parentText" presStyleLbl="alignNode1" presStyleIdx="0" presStyleCnt="3">
        <dgm:presLayoutVars>
          <dgm:chMax val="1"/>
          <dgm:bulletEnabled val="1"/>
        </dgm:presLayoutVars>
      </dgm:prSet>
      <dgm:spPr/>
    </dgm:pt>
    <dgm:pt modelId="{312AD439-E4AE-4714-A5A4-36BA187DFF8A}" type="pres">
      <dgm:prSet presAssocID="{F818F4EF-E718-43DF-8479-094886F5D770}" presName="descendantText" presStyleLbl="alignAcc1" presStyleIdx="0" presStyleCnt="3">
        <dgm:presLayoutVars>
          <dgm:bulletEnabled val="1"/>
        </dgm:presLayoutVars>
      </dgm:prSet>
      <dgm:spPr/>
    </dgm:pt>
    <dgm:pt modelId="{4C9BA1CC-D418-4402-B292-7B4A28F9D74F}" type="pres">
      <dgm:prSet presAssocID="{B38A62D6-0979-488E-8810-C4E1994CCD1D}" presName="sp" presStyleCnt="0"/>
      <dgm:spPr/>
    </dgm:pt>
    <dgm:pt modelId="{097BB834-B9E8-4E8B-86DA-FFF8DF625699}" type="pres">
      <dgm:prSet presAssocID="{6A6B892D-5EEF-4822-B409-6F3C5BAD37E4}" presName="composite" presStyleCnt="0"/>
      <dgm:spPr/>
    </dgm:pt>
    <dgm:pt modelId="{D56D9371-D4A1-4A82-9D53-8D1B6F71164E}" type="pres">
      <dgm:prSet presAssocID="{6A6B892D-5EEF-4822-B409-6F3C5BAD37E4}" presName="parentText" presStyleLbl="alignNode1" presStyleIdx="1" presStyleCnt="3">
        <dgm:presLayoutVars>
          <dgm:chMax val="1"/>
          <dgm:bulletEnabled val="1"/>
        </dgm:presLayoutVars>
      </dgm:prSet>
      <dgm:spPr/>
    </dgm:pt>
    <dgm:pt modelId="{68B2D973-BA34-495D-AAB5-DEB8F9FC651B}" type="pres">
      <dgm:prSet presAssocID="{6A6B892D-5EEF-4822-B409-6F3C5BAD37E4}" presName="descendantText" presStyleLbl="alignAcc1" presStyleIdx="1" presStyleCnt="3" custScaleY="113753" custLinFactNeighborX="0" custLinFactNeighborY="-659">
        <dgm:presLayoutVars>
          <dgm:bulletEnabled val="1"/>
        </dgm:presLayoutVars>
      </dgm:prSet>
      <dgm:spPr/>
    </dgm:pt>
    <dgm:pt modelId="{31C2456C-E5D5-494A-8F5E-21DC1D114E9D}" type="pres">
      <dgm:prSet presAssocID="{4C4AD9A9-D716-4A63-889D-0687534BA395}" presName="sp" presStyleCnt="0"/>
      <dgm:spPr/>
    </dgm:pt>
    <dgm:pt modelId="{B763CFF2-74E8-4499-A493-318D0C1F1450}" type="pres">
      <dgm:prSet presAssocID="{9FE2D420-4048-42FF-A586-3AC2B3146CDE}" presName="composite" presStyleCnt="0"/>
      <dgm:spPr/>
    </dgm:pt>
    <dgm:pt modelId="{67980BBE-4469-4913-A0E3-DB27FE87DA40}" type="pres">
      <dgm:prSet presAssocID="{9FE2D420-4048-42FF-A586-3AC2B3146CDE}" presName="parentText" presStyleLbl="alignNode1" presStyleIdx="2" presStyleCnt="3">
        <dgm:presLayoutVars>
          <dgm:chMax val="1"/>
          <dgm:bulletEnabled val="1"/>
        </dgm:presLayoutVars>
      </dgm:prSet>
      <dgm:spPr/>
    </dgm:pt>
    <dgm:pt modelId="{D4D16273-ED98-442A-9F0B-5B183DCB8C06}" type="pres">
      <dgm:prSet presAssocID="{9FE2D420-4048-42FF-A586-3AC2B3146CDE}" presName="descendantText" presStyleLbl="alignAcc1" presStyleIdx="2" presStyleCnt="3">
        <dgm:presLayoutVars>
          <dgm:bulletEnabled val="1"/>
        </dgm:presLayoutVars>
      </dgm:prSet>
      <dgm:spPr/>
    </dgm:pt>
  </dgm:ptLst>
  <dgm:cxnLst>
    <dgm:cxn modelId="{CD924904-1692-482E-B6C8-41C55966DE8E}" type="presOf" srcId="{AF25C756-BAC3-4167-A485-82626745B48B}" destId="{68B2D973-BA34-495D-AAB5-DEB8F9FC651B}" srcOrd="0" destOrd="1" presId="urn:microsoft.com/office/officeart/2005/8/layout/chevron2"/>
    <dgm:cxn modelId="{39B0940B-1C30-4324-9288-FB48036C4309}" srcId="{6A6B892D-5EEF-4822-B409-6F3C5BAD37E4}" destId="{3C4A9898-294E-4B44-AA86-A4EBE604155D}" srcOrd="2" destOrd="0" parTransId="{01647CF9-1132-430A-B8BD-73788E93C4DA}" sibTransId="{5098DCA0-27CD-4936-B29E-D88B4762E0D4}"/>
    <dgm:cxn modelId="{A6BEFE0C-4A80-4492-A12A-919E66E3FE6E}" srcId="{6A6B892D-5EEF-4822-B409-6F3C5BAD37E4}" destId="{AF25C756-BAC3-4167-A485-82626745B48B}" srcOrd="1" destOrd="0" parTransId="{7695F493-AA8A-4C12-A60F-DF4CF519A160}" sibTransId="{A16DC95A-6C3C-43C3-96E2-D2BD8585A522}"/>
    <dgm:cxn modelId="{501D972C-6567-472B-91CD-8926C3FAC2D8}" type="presOf" srcId="{6A6B892D-5EEF-4822-B409-6F3C5BAD37E4}" destId="{D56D9371-D4A1-4A82-9D53-8D1B6F71164E}" srcOrd="0" destOrd="0" presId="urn:microsoft.com/office/officeart/2005/8/layout/chevron2"/>
    <dgm:cxn modelId="{5ABF652E-0BC6-4833-8A9F-D3C885869476}" type="presOf" srcId="{9FE2D420-4048-42FF-A586-3AC2B3146CDE}" destId="{67980BBE-4469-4913-A0E3-DB27FE87DA40}" srcOrd="0" destOrd="0" presId="urn:microsoft.com/office/officeart/2005/8/layout/chevron2"/>
    <dgm:cxn modelId="{3F9CA230-4263-40E6-851B-4B103113D205}" type="presOf" srcId="{B72ED46B-7112-44A3-8BE5-21ED20C0E44F}" destId="{312AD439-E4AE-4714-A5A4-36BA187DFF8A}" srcOrd="0" destOrd="0" presId="urn:microsoft.com/office/officeart/2005/8/layout/chevron2"/>
    <dgm:cxn modelId="{AAC15A32-0A5F-4D21-BC93-47C6DC2778D8}" srcId="{9FE2D420-4048-42FF-A586-3AC2B3146CDE}" destId="{EFD1AB12-E33A-4F31-8945-77277785B5BC}" srcOrd="0" destOrd="0" parTransId="{9E4B2486-E3B9-4FE4-AA9C-1EC95E9856F8}" sibTransId="{22ECD876-86D4-40C4-807B-4B4763113991}"/>
    <dgm:cxn modelId="{8FC21354-8677-454B-AAE1-46A7DF4269BA}" srcId="{9FE2D420-4048-42FF-A586-3AC2B3146CDE}" destId="{A73F94F0-0A2C-4A8F-946B-F60DEFD5DE75}" srcOrd="1" destOrd="0" parTransId="{774BABF1-52D4-451E-8134-0B2EAF76D019}" sibTransId="{A59FF8A8-55AD-4398-8F30-E4253630A6A2}"/>
    <dgm:cxn modelId="{EFEF0078-6964-4FF2-991C-462B817F1452}" type="presOf" srcId="{EAB4DB8D-4F77-4A89-AC48-C48D9E5D0832}" destId="{68B2D973-BA34-495D-AAB5-DEB8F9FC651B}" srcOrd="0" destOrd="0" presId="urn:microsoft.com/office/officeart/2005/8/layout/chevron2"/>
    <dgm:cxn modelId="{37083580-3D21-4597-923A-64406F2C8AE8}" srcId="{F818F4EF-E718-43DF-8479-094886F5D770}" destId="{B72ED46B-7112-44A3-8BE5-21ED20C0E44F}" srcOrd="0" destOrd="0" parTransId="{33C97975-C48B-4013-A3B2-18DA1FFF1BE3}" sibTransId="{F2B55087-B071-4861-B2A2-FA1F460B8CF5}"/>
    <dgm:cxn modelId="{C884C594-7502-4A6B-B8C8-D16036B6485E}" srcId="{6A6B892D-5EEF-4822-B409-6F3C5BAD37E4}" destId="{EAB4DB8D-4F77-4A89-AC48-C48D9E5D0832}" srcOrd="0" destOrd="0" parTransId="{191714C6-26D7-4F4D-9804-04124CB1CC9A}" sibTransId="{4B5B637E-4DD6-4B2F-9097-6B6F7E72D080}"/>
    <dgm:cxn modelId="{078DCEC2-BE66-4DDF-B975-55CF4EEF56B3}" type="presOf" srcId="{48A5E0F2-1127-4D7C-8881-904B606BDB97}" destId="{312AD439-E4AE-4714-A5A4-36BA187DFF8A}" srcOrd="0" destOrd="1" presId="urn:microsoft.com/office/officeart/2005/8/layout/chevron2"/>
    <dgm:cxn modelId="{5868F3CE-0E05-49C0-BA60-477716AA2CF7}" type="presOf" srcId="{A73F94F0-0A2C-4A8F-946B-F60DEFD5DE75}" destId="{D4D16273-ED98-442A-9F0B-5B183DCB8C06}" srcOrd="0" destOrd="1" presId="urn:microsoft.com/office/officeart/2005/8/layout/chevron2"/>
    <dgm:cxn modelId="{5D952ED4-D1C7-4B45-BD03-FB4C905248C6}" srcId="{ED8E3EB6-3385-4949-86F3-8F4F89CC0618}" destId="{F818F4EF-E718-43DF-8479-094886F5D770}" srcOrd="0" destOrd="0" parTransId="{2733967C-F829-4BA2-8A07-B0EFA9CE5562}" sibTransId="{B38A62D6-0979-488E-8810-C4E1994CCD1D}"/>
    <dgm:cxn modelId="{81B29EDB-367F-45F1-A8F7-D500122A21B0}" type="presOf" srcId="{ED8E3EB6-3385-4949-86F3-8F4F89CC0618}" destId="{EE39EF79-B8D9-4148-80C7-E3C259DA4B36}" srcOrd="0" destOrd="0" presId="urn:microsoft.com/office/officeart/2005/8/layout/chevron2"/>
    <dgm:cxn modelId="{FDB559F1-CB23-4EED-A806-AF117600DB5A}" srcId="{F818F4EF-E718-43DF-8479-094886F5D770}" destId="{48A5E0F2-1127-4D7C-8881-904B606BDB97}" srcOrd="1" destOrd="0" parTransId="{231B0D12-F123-4041-A9A7-8B21C3CB818C}" sibTransId="{A53C6D29-BEB0-447B-B4C8-D67F68B4C048}"/>
    <dgm:cxn modelId="{D725C8F2-F35B-457B-AB6B-C92CE97C0DD6}" srcId="{ED8E3EB6-3385-4949-86F3-8F4F89CC0618}" destId="{9FE2D420-4048-42FF-A586-3AC2B3146CDE}" srcOrd="2" destOrd="0" parTransId="{49755DCA-6E1D-4553-B1AE-F3A68C15B060}" sibTransId="{3919EB3E-5DF4-4A27-BFD2-E22372FDCC33}"/>
    <dgm:cxn modelId="{4CAD0FF4-3F96-425A-9524-06D7DD230B3C}" srcId="{ED8E3EB6-3385-4949-86F3-8F4F89CC0618}" destId="{6A6B892D-5EEF-4822-B409-6F3C5BAD37E4}" srcOrd="1" destOrd="0" parTransId="{150736DD-DA93-4509-828A-1D6EC9ADB0C3}" sibTransId="{4C4AD9A9-D716-4A63-889D-0687534BA395}"/>
    <dgm:cxn modelId="{6CE654FB-CEFA-4A17-A771-6874CC297349}" type="presOf" srcId="{3C4A9898-294E-4B44-AA86-A4EBE604155D}" destId="{68B2D973-BA34-495D-AAB5-DEB8F9FC651B}" srcOrd="0" destOrd="2" presId="urn:microsoft.com/office/officeart/2005/8/layout/chevron2"/>
    <dgm:cxn modelId="{0C804EFC-967F-4EFA-8CD4-EC97F344466E}" type="presOf" srcId="{EFD1AB12-E33A-4F31-8945-77277785B5BC}" destId="{D4D16273-ED98-442A-9F0B-5B183DCB8C06}" srcOrd="0" destOrd="0" presId="urn:microsoft.com/office/officeart/2005/8/layout/chevron2"/>
    <dgm:cxn modelId="{7C2D51FF-B3DF-4679-86E6-FF0FAE727B6D}" type="presOf" srcId="{F818F4EF-E718-43DF-8479-094886F5D770}" destId="{B4F47563-E5B4-4645-880B-D1B3BCD96537}" srcOrd="0" destOrd="0" presId="urn:microsoft.com/office/officeart/2005/8/layout/chevron2"/>
    <dgm:cxn modelId="{761F79A1-29EB-4C51-80CC-02800B20E1F3}" type="presParOf" srcId="{EE39EF79-B8D9-4148-80C7-E3C259DA4B36}" destId="{A2B06D2E-4461-4767-99C2-73D9C7E7F9BE}" srcOrd="0" destOrd="0" presId="urn:microsoft.com/office/officeart/2005/8/layout/chevron2"/>
    <dgm:cxn modelId="{F7619EC5-9131-4CAC-B1F8-18D54F592ACF}" type="presParOf" srcId="{A2B06D2E-4461-4767-99C2-73D9C7E7F9BE}" destId="{B4F47563-E5B4-4645-880B-D1B3BCD96537}" srcOrd="0" destOrd="0" presId="urn:microsoft.com/office/officeart/2005/8/layout/chevron2"/>
    <dgm:cxn modelId="{4AC9724C-51E4-4CCA-9C11-603A3FF2A5D3}" type="presParOf" srcId="{A2B06D2E-4461-4767-99C2-73D9C7E7F9BE}" destId="{312AD439-E4AE-4714-A5A4-36BA187DFF8A}" srcOrd="1" destOrd="0" presId="urn:microsoft.com/office/officeart/2005/8/layout/chevron2"/>
    <dgm:cxn modelId="{26A2CD7B-7ED7-457E-9646-BBB58608E88E}" type="presParOf" srcId="{EE39EF79-B8D9-4148-80C7-E3C259DA4B36}" destId="{4C9BA1CC-D418-4402-B292-7B4A28F9D74F}" srcOrd="1" destOrd="0" presId="urn:microsoft.com/office/officeart/2005/8/layout/chevron2"/>
    <dgm:cxn modelId="{7D653B80-1012-4CBE-B908-D1D02973104D}" type="presParOf" srcId="{EE39EF79-B8D9-4148-80C7-E3C259DA4B36}" destId="{097BB834-B9E8-4E8B-86DA-FFF8DF625699}" srcOrd="2" destOrd="0" presId="urn:microsoft.com/office/officeart/2005/8/layout/chevron2"/>
    <dgm:cxn modelId="{F8076A7D-9EED-4311-9543-B30C12929BD5}" type="presParOf" srcId="{097BB834-B9E8-4E8B-86DA-FFF8DF625699}" destId="{D56D9371-D4A1-4A82-9D53-8D1B6F71164E}" srcOrd="0" destOrd="0" presId="urn:microsoft.com/office/officeart/2005/8/layout/chevron2"/>
    <dgm:cxn modelId="{B4E8093A-0992-4620-A127-FCFC86593A0E}" type="presParOf" srcId="{097BB834-B9E8-4E8B-86DA-FFF8DF625699}" destId="{68B2D973-BA34-495D-AAB5-DEB8F9FC651B}" srcOrd="1" destOrd="0" presId="urn:microsoft.com/office/officeart/2005/8/layout/chevron2"/>
    <dgm:cxn modelId="{5E4A14C7-9CBB-44D8-B0BD-1A09CFCF18DB}" type="presParOf" srcId="{EE39EF79-B8D9-4148-80C7-E3C259DA4B36}" destId="{31C2456C-E5D5-494A-8F5E-21DC1D114E9D}" srcOrd="3" destOrd="0" presId="urn:microsoft.com/office/officeart/2005/8/layout/chevron2"/>
    <dgm:cxn modelId="{9D8266FB-F289-40B1-B560-0CDC9E405B91}" type="presParOf" srcId="{EE39EF79-B8D9-4148-80C7-E3C259DA4B36}" destId="{B763CFF2-74E8-4499-A493-318D0C1F1450}" srcOrd="4" destOrd="0" presId="urn:microsoft.com/office/officeart/2005/8/layout/chevron2"/>
    <dgm:cxn modelId="{2DEA924D-82AA-4340-9C74-CF13B501F714}" type="presParOf" srcId="{B763CFF2-74E8-4499-A493-318D0C1F1450}" destId="{67980BBE-4469-4913-A0E3-DB27FE87DA40}" srcOrd="0" destOrd="0" presId="urn:microsoft.com/office/officeart/2005/8/layout/chevron2"/>
    <dgm:cxn modelId="{29B6E59B-88E4-4E59-9FBC-F6C7D55E0BEB}" type="presParOf" srcId="{B763CFF2-74E8-4499-A493-318D0C1F1450}" destId="{D4D16273-ED98-442A-9F0B-5B183DCB8C06}" srcOrd="1" destOrd="0" presId="urn:microsoft.com/office/officeart/2005/8/layout/chevron2"/>
  </dgm:cxnLst>
  <dgm:bg/>
  <dgm:whole/>
  <dgm:extLst>
    <a:ext uri="http://schemas.microsoft.com/office/drawing/2008/diagram">
      <dsp:dataModelExt xmlns:dsp="http://schemas.microsoft.com/office/drawing/2008/diagram" relId="rId10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7563-E5B4-4645-880B-D1B3BCD96537}">
      <dsp:nvSpPr>
        <dsp:cNvPr id="0" name=""/>
        <dsp:cNvSpPr/>
      </dsp:nvSpPr>
      <dsp:spPr>
        <a:xfrm rot="5400000">
          <a:off x="-176802" y="179923"/>
          <a:ext cx="1178682" cy="825077"/>
        </a:xfrm>
        <a:prstGeom prst="chevron">
          <a:avLst/>
        </a:prstGeom>
        <a:solidFill>
          <a:srgbClr val="DDDDDD">
            <a:hueOff val="0"/>
            <a:satOff val="0"/>
            <a:lumOff val="0"/>
            <a:alphaOff val="0"/>
          </a:srgbClr>
        </a:solidFill>
        <a:ln w="12700" cap="flat" cmpd="sng" algn="ctr">
          <a:solidFill>
            <a:srgbClr val="DDDDD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fr-FR" sz="900" b="1" kern="1200">
              <a:solidFill>
                <a:srgbClr val="000000"/>
              </a:solidFill>
              <a:latin typeface="Overpass" panose="00000500000000000000" pitchFamily="2" charset="0"/>
              <a:ea typeface="+mn-ea"/>
              <a:cs typeface="+mn-cs"/>
            </a:rPr>
            <a:t>Assignation d'une soumission à  numéro</a:t>
          </a:r>
        </a:p>
      </dsp:txBody>
      <dsp:txXfrm rot="-5400000">
        <a:off x="1" y="415660"/>
        <a:ext cx="825077" cy="353605"/>
      </dsp:txXfrm>
    </dsp:sp>
    <dsp:sp modelId="{312AD439-E4AE-4714-A5A4-36BA187DFF8A}">
      <dsp:nvSpPr>
        <dsp:cNvPr id="0" name=""/>
        <dsp:cNvSpPr/>
      </dsp:nvSpPr>
      <dsp:spPr>
        <a:xfrm rot="5400000">
          <a:off x="2772465" y="-1944266"/>
          <a:ext cx="766546" cy="4661322"/>
        </a:xfrm>
        <a:prstGeom prst="round2SameRect">
          <a:avLst/>
        </a:prstGeom>
        <a:solidFill>
          <a:sysClr val="window" lastClr="FFFFFF">
            <a:alpha val="90000"/>
            <a:hueOff val="0"/>
            <a:satOff val="0"/>
            <a:lumOff val="0"/>
            <a:alphaOff val="0"/>
          </a:sysClr>
        </a:solidFill>
        <a:ln w="12700" cap="flat" cmpd="sng" algn="ctr">
          <a:solidFill>
            <a:srgbClr val="DDDDD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66725">
            <a:lnSpc>
              <a:spcPct val="90000"/>
            </a:lnSpc>
            <a:spcBef>
              <a:spcPct val="0"/>
            </a:spcBef>
            <a:spcAft>
              <a:spcPct val="15000"/>
            </a:spcAft>
            <a:buChar char="•"/>
          </a:pPr>
          <a:r>
            <a:rPr lang="fr-FR" sz="1050" kern="1200">
              <a:solidFill>
                <a:sysClr val="windowText" lastClr="000000">
                  <a:hueOff val="0"/>
                  <a:satOff val="0"/>
                  <a:lumOff val="0"/>
                  <a:alphaOff val="0"/>
                </a:sysClr>
              </a:solidFill>
              <a:latin typeface="Overpass" panose="00000500000000000000" pitchFamily="2" charset="0"/>
              <a:ea typeface="+mn-ea"/>
              <a:cs typeface="+mn-cs"/>
            </a:rPr>
            <a:t>Peut être réalisée dès l'étape </a:t>
          </a:r>
          <a:r>
            <a:rPr lang="fr-FR" sz="1050" i="1" kern="1200">
              <a:solidFill>
                <a:sysClr val="windowText" lastClr="000000">
                  <a:hueOff val="0"/>
                  <a:satOff val="0"/>
                  <a:lumOff val="0"/>
                  <a:alphaOff val="0"/>
                </a:sysClr>
              </a:solidFill>
              <a:latin typeface="Overpass" panose="00000500000000000000" pitchFamily="2" charset="0"/>
              <a:ea typeface="+mn-ea"/>
              <a:cs typeface="+mn-cs"/>
            </a:rPr>
            <a:t>Soumission</a:t>
          </a:r>
        </a:p>
        <a:p>
          <a:pPr marL="57150" lvl="1" indent="-57150" algn="l" defTabSz="466725">
            <a:lnSpc>
              <a:spcPct val="90000"/>
            </a:lnSpc>
            <a:spcBef>
              <a:spcPct val="0"/>
            </a:spcBef>
            <a:spcAft>
              <a:spcPct val="15000"/>
            </a:spcAft>
            <a:buChar char="•"/>
          </a:pPr>
          <a:r>
            <a:rPr lang="fr-FR" sz="1050" kern="1200">
              <a:solidFill>
                <a:sysClr val="windowText" lastClr="000000">
                  <a:hueOff val="0"/>
                  <a:satOff val="0"/>
                  <a:lumOff val="0"/>
                  <a:alphaOff val="0"/>
                </a:sysClr>
              </a:solidFill>
              <a:latin typeface="Overpass" panose="00000500000000000000" pitchFamily="2" charset="0"/>
              <a:ea typeface="+mn-ea"/>
              <a:cs typeface="+mn-cs"/>
            </a:rPr>
            <a:t>Permet l'utilisation d'un filtre pour gérer les soumission en fonction des numéros dans les onglets Soumissions a</a:t>
          </a:r>
          <a:r>
            <a:rPr lang="fr-FR" sz="1050" i="1" kern="1200">
              <a:solidFill>
                <a:sysClr val="windowText" lastClr="000000">
                  <a:hueOff val="0"/>
                  <a:satOff val="0"/>
                  <a:lumOff val="0"/>
                  <a:alphaOff val="0"/>
                </a:sysClr>
              </a:solidFill>
              <a:latin typeface="Overpass" panose="00000500000000000000" pitchFamily="2" charset="0"/>
              <a:ea typeface="+mn-ea"/>
              <a:cs typeface="+mn-cs"/>
            </a:rPr>
            <a:t>ctives</a:t>
          </a:r>
          <a:r>
            <a:rPr lang="fr-FR" sz="1050" kern="1200">
              <a:solidFill>
                <a:sysClr val="windowText" lastClr="000000">
                  <a:hueOff val="0"/>
                  <a:satOff val="0"/>
                  <a:lumOff val="0"/>
                  <a:alphaOff val="0"/>
                </a:sysClr>
              </a:solidFill>
              <a:latin typeface="Overpass" panose="00000500000000000000" pitchFamily="2" charset="0"/>
              <a:ea typeface="+mn-ea"/>
              <a:cs typeface="+mn-cs"/>
            </a:rPr>
            <a:t> ou </a:t>
          </a:r>
          <a:r>
            <a:rPr lang="fr-FR" sz="1050" i="1" kern="1200">
              <a:solidFill>
                <a:sysClr val="windowText" lastClr="000000">
                  <a:hueOff val="0"/>
                  <a:satOff val="0"/>
                  <a:lumOff val="0"/>
                  <a:alphaOff val="0"/>
                </a:sysClr>
              </a:solidFill>
              <a:latin typeface="Overpass" panose="00000500000000000000" pitchFamily="2" charset="0"/>
              <a:ea typeface="+mn-ea"/>
              <a:cs typeface="+mn-cs"/>
            </a:rPr>
            <a:t>Assignées à moi</a:t>
          </a:r>
        </a:p>
      </dsp:txBody>
      <dsp:txXfrm rot="-5400000">
        <a:off x="825077" y="40542"/>
        <a:ext cx="4623902" cy="691706"/>
      </dsp:txXfrm>
    </dsp:sp>
    <dsp:sp modelId="{D56D9371-D4A1-4A82-9D53-8D1B6F71164E}">
      <dsp:nvSpPr>
        <dsp:cNvPr id="0" name=""/>
        <dsp:cNvSpPr/>
      </dsp:nvSpPr>
      <dsp:spPr>
        <a:xfrm rot="5400000">
          <a:off x="-176802" y="1214002"/>
          <a:ext cx="1178682" cy="825077"/>
        </a:xfrm>
        <a:prstGeom prst="chevron">
          <a:avLst/>
        </a:prstGeom>
        <a:solidFill>
          <a:srgbClr val="DDDDDD">
            <a:hueOff val="0"/>
            <a:satOff val="0"/>
            <a:lumOff val="0"/>
            <a:alphaOff val="0"/>
          </a:srgbClr>
        </a:solidFill>
        <a:ln w="12700" cap="flat" cmpd="sng" algn="ctr">
          <a:solidFill>
            <a:srgbClr val="DDDDD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fr-FR" sz="900" b="1" kern="1200">
              <a:solidFill>
                <a:srgbClr val="000000"/>
              </a:solidFill>
              <a:latin typeface="Overpass" panose="00000500000000000000" pitchFamily="2" charset="0"/>
              <a:ea typeface="+mn-ea"/>
              <a:cs typeface="+mn-cs"/>
            </a:rPr>
            <a:t>Planification d'une soumission pour publication</a:t>
          </a:r>
        </a:p>
      </dsp:txBody>
      <dsp:txXfrm rot="-5400000">
        <a:off x="1" y="1449739"/>
        <a:ext cx="825077" cy="353605"/>
      </dsp:txXfrm>
    </dsp:sp>
    <dsp:sp modelId="{68B2D973-BA34-495D-AAB5-DEB8F9FC651B}">
      <dsp:nvSpPr>
        <dsp:cNvPr id="0" name=""/>
        <dsp:cNvSpPr/>
      </dsp:nvSpPr>
      <dsp:spPr>
        <a:xfrm rot="5400000">
          <a:off x="2719983" y="-915437"/>
          <a:ext cx="871511" cy="4661322"/>
        </a:xfrm>
        <a:prstGeom prst="round2SameRect">
          <a:avLst/>
        </a:prstGeom>
        <a:solidFill>
          <a:sysClr val="window" lastClr="FFFFFF">
            <a:alpha val="90000"/>
            <a:hueOff val="0"/>
            <a:satOff val="0"/>
            <a:lumOff val="0"/>
            <a:alphaOff val="0"/>
          </a:sysClr>
        </a:solidFill>
        <a:ln w="12700" cap="flat" cmpd="sng" algn="ctr">
          <a:solidFill>
            <a:srgbClr val="DDDDD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66725">
            <a:lnSpc>
              <a:spcPct val="90000"/>
            </a:lnSpc>
            <a:spcBef>
              <a:spcPct val="0"/>
            </a:spcBef>
            <a:spcAft>
              <a:spcPct val="15000"/>
            </a:spcAft>
            <a:buChar char="•"/>
          </a:pPr>
          <a:r>
            <a:rPr lang="fr-FR" sz="1050" kern="1200">
              <a:solidFill>
                <a:sysClr val="windowText" lastClr="000000">
                  <a:hueOff val="0"/>
                  <a:satOff val="0"/>
                  <a:lumOff val="0"/>
                  <a:alphaOff val="0"/>
                </a:sysClr>
              </a:solidFill>
              <a:latin typeface="Overpass" panose="00000500000000000000" pitchFamily="2" charset="0"/>
              <a:ea typeface="+mn-ea"/>
              <a:cs typeface="+mn-cs"/>
            </a:rPr>
            <a:t>Confirme que la soumission est prête à être publiée</a:t>
          </a:r>
          <a:endParaRPr lang="fr-FR" sz="1050" i="1" kern="1200">
            <a:solidFill>
              <a:sysClr val="windowText" lastClr="000000">
                <a:hueOff val="0"/>
                <a:satOff val="0"/>
                <a:lumOff val="0"/>
                <a:alphaOff val="0"/>
              </a:sysClr>
            </a:solidFill>
            <a:latin typeface="Overpass" panose="00000500000000000000" pitchFamily="2" charset="0"/>
            <a:ea typeface="+mn-ea"/>
            <a:cs typeface="+mn-cs"/>
          </a:endParaRPr>
        </a:p>
        <a:p>
          <a:pPr marL="57150" lvl="1" indent="-57150" algn="l" defTabSz="466725">
            <a:lnSpc>
              <a:spcPct val="90000"/>
            </a:lnSpc>
            <a:spcBef>
              <a:spcPct val="0"/>
            </a:spcBef>
            <a:spcAft>
              <a:spcPct val="15000"/>
            </a:spcAft>
            <a:buChar char="•"/>
          </a:pPr>
          <a:r>
            <a:rPr lang="fr-FR" sz="1050" kern="1200">
              <a:solidFill>
                <a:sysClr val="windowText" lastClr="000000">
                  <a:hueOff val="0"/>
                  <a:satOff val="0"/>
                  <a:lumOff val="0"/>
                  <a:alphaOff val="0"/>
                </a:sysClr>
              </a:solidFill>
              <a:latin typeface="Overpass" panose="00000500000000000000" pitchFamily="2" charset="0"/>
              <a:ea typeface="+mn-ea"/>
              <a:cs typeface="+mn-cs"/>
            </a:rPr>
            <a:t>Ne doit être fait qu'à l'étape </a:t>
          </a:r>
          <a:r>
            <a:rPr lang="fr-FR" sz="1050" i="1" kern="1200">
              <a:solidFill>
                <a:sysClr val="windowText" lastClr="000000">
                  <a:hueOff val="0"/>
                  <a:satOff val="0"/>
                  <a:lumOff val="0"/>
                  <a:alphaOff val="0"/>
                </a:sysClr>
              </a:solidFill>
              <a:latin typeface="Overpass" panose="00000500000000000000" pitchFamily="2" charset="0"/>
              <a:ea typeface="+mn-ea"/>
              <a:cs typeface="+mn-cs"/>
            </a:rPr>
            <a:t>Production</a:t>
          </a:r>
          <a:r>
            <a:rPr lang="fr-FR" sz="1050" kern="1200">
              <a:solidFill>
                <a:sysClr val="windowText" lastClr="000000">
                  <a:hueOff val="0"/>
                  <a:satOff val="0"/>
                  <a:lumOff val="0"/>
                  <a:alphaOff val="0"/>
                </a:sysClr>
              </a:solidFill>
              <a:latin typeface="Overpass" panose="00000500000000000000" pitchFamily="2" charset="0"/>
              <a:ea typeface="+mn-ea"/>
              <a:cs typeface="+mn-cs"/>
            </a:rPr>
            <a:t>, une fois toutes les vérifications effectuées (notamment les métadonnées)</a:t>
          </a:r>
        </a:p>
        <a:p>
          <a:pPr marL="57150" lvl="1" indent="-57150" algn="l" defTabSz="466725">
            <a:lnSpc>
              <a:spcPct val="90000"/>
            </a:lnSpc>
            <a:spcBef>
              <a:spcPct val="0"/>
            </a:spcBef>
            <a:spcAft>
              <a:spcPct val="15000"/>
            </a:spcAft>
            <a:buChar char="•"/>
          </a:pPr>
          <a:r>
            <a:rPr lang="fr-FR" sz="1050" kern="1200">
              <a:solidFill>
                <a:sysClr val="windowText" lastClr="000000">
                  <a:hueOff val="0"/>
                  <a:satOff val="0"/>
                  <a:lumOff val="0"/>
                  <a:alphaOff val="0"/>
                </a:sysClr>
              </a:solidFill>
              <a:latin typeface="Overpass" panose="00000500000000000000" pitchFamily="2" charset="0"/>
              <a:ea typeface="+mn-ea"/>
              <a:cs typeface="+mn-cs"/>
            </a:rPr>
            <a:t>Déplace la soumission dans l'onglet </a:t>
          </a:r>
          <a:r>
            <a:rPr lang="fr-FR" sz="1050" i="1" kern="1200">
              <a:solidFill>
                <a:sysClr val="windowText" lastClr="000000">
                  <a:hueOff val="0"/>
                  <a:satOff val="0"/>
                  <a:lumOff val="0"/>
                  <a:alphaOff val="0"/>
                </a:sysClr>
              </a:solidFill>
              <a:latin typeface="Overpass" panose="00000500000000000000" pitchFamily="2" charset="0"/>
              <a:ea typeface="+mn-ea"/>
              <a:cs typeface="+mn-cs"/>
            </a:rPr>
            <a:t>Publication programmée</a:t>
          </a:r>
          <a:endParaRPr lang="fr-FR" sz="1050" i="0" kern="1200">
            <a:solidFill>
              <a:sysClr val="windowText" lastClr="000000">
                <a:hueOff val="0"/>
                <a:satOff val="0"/>
                <a:lumOff val="0"/>
                <a:alphaOff val="0"/>
              </a:sysClr>
            </a:solidFill>
            <a:latin typeface="Overpass" panose="00000500000000000000" pitchFamily="2" charset="0"/>
            <a:ea typeface="+mn-ea"/>
            <a:cs typeface="+mn-cs"/>
          </a:endParaRPr>
        </a:p>
      </dsp:txBody>
      <dsp:txXfrm rot="-5400000">
        <a:off x="825078" y="1022012"/>
        <a:ext cx="4618778" cy="786423"/>
      </dsp:txXfrm>
    </dsp:sp>
    <dsp:sp modelId="{67980BBE-4469-4913-A0E3-DB27FE87DA40}">
      <dsp:nvSpPr>
        <dsp:cNvPr id="0" name=""/>
        <dsp:cNvSpPr/>
      </dsp:nvSpPr>
      <dsp:spPr>
        <a:xfrm rot="5400000">
          <a:off x="-176802" y="2195398"/>
          <a:ext cx="1178682" cy="825077"/>
        </a:xfrm>
        <a:prstGeom prst="chevron">
          <a:avLst/>
        </a:prstGeom>
        <a:solidFill>
          <a:srgbClr val="DDDDDD">
            <a:hueOff val="0"/>
            <a:satOff val="0"/>
            <a:lumOff val="0"/>
            <a:alphaOff val="0"/>
          </a:srgbClr>
        </a:solidFill>
        <a:ln w="12700" cap="flat" cmpd="sng" algn="ctr">
          <a:solidFill>
            <a:srgbClr val="DDDDD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fr-FR" sz="900" b="1" kern="1200">
              <a:solidFill>
                <a:srgbClr val="000000"/>
              </a:solidFill>
              <a:latin typeface="Overpass" panose="00000500000000000000" pitchFamily="2" charset="0"/>
              <a:ea typeface="+mn-ea"/>
              <a:cs typeface="+mn-cs"/>
            </a:rPr>
            <a:t>Publication d'un numéro</a:t>
          </a:r>
        </a:p>
      </dsp:txBody>
      <dsp:txXfrm rot="-5400000">
        <a:off x="1" y="2431135"/>
        <a:ext cx="825077" cy="353605"/>
      </dsp:txXfrm>
    </dsp:sp>
    <dsp:sp modelId="{D4D16273-ED98-442A-9F0B-5B183DCB8C06}">
      <dsp:nvSpPr>
        <dsp:cNvPr id="0" name=""/>
        <dsp:cNvSpPr/>
      </dsp:nvSpPr>
      <dsp:spPr>
        <a:xfrm rot="5400000">
          <a:off x="2772667" y="71007"/>
          <a:ext cx="766143" cy="4661322"/>
        </a:xfrm>
        <a:prstGeom prst="round2SameRect">
          <a:avLst/>
        </a:prstGeom>
        <a:solidFill>
          <a:sysClr val="window" lastClr="FFFFFF">
            <a:alpha val="90000"/>
            <a:hueOff val="0"/>
            <a:satOff val="0"/>
            <a:lumOff val="0"/>
            <a:alphaOff val="0"/>
          </a:sysClr>
        </a:solidFill>
        <a:ln w="12700" cap="flat" cmpd="sng" algn="ctr">
          <a:solidFill>
            <a:srgbClr val="DDDDD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66725">
            <a:lnSpc>
              <a:spcPct val="90000"/>
            </a:lnSpc>
            <a:spcBef>
              <a:spcPct val="0"/>
            </a:spcBef>
            <a:spcAft>
              <a:spcPct val="15000"/>
            </a:spcAft>
            <a:buChar char="•"/>
          </a:pPr>
          <a:r>
            <a:rPr lang="fr-FR" sz="1050" kern="1200">
              <a:solidFill>
                <a:sysClr val="windowText" lastClr="000000">
                  <a:hueOff val="0"/>
                  <a:satOff val="0"/>
                  <a:lumOff val="0"/>
                  <a:alphaOff val="0"/>
                </a:sysClr>
              </a:solidFill>
              <a:latin typeface="Overpass" panose="00000500000000000000" pitchFamily="2" charset="0"/>
              <a:ea typeface="+mn-ea"/>
              <a:cs typeface="+mn-cs"/>
            </a:rPr>
            <a:t>Déplace la soumission dans l'onglet </a:t>
          </a:r>
          <a:r>
            <a:rPr lang="fr-FR" sz="1050" i="1" kern="1200">
              <a:solidFill>
                <a:sysClr val="windowText" lastClr="000000">
                  <a:hueOff val="0"/>
                  <a:satOff val="0"/>
                  <a:lumOff val="0"/>
                  <a:alphaOff val="0"/>
                </a:sysClr>
              </a:solidFill>
              <a:latin typeface="Overpass" panose="00000500000000000000" pitchFamily="2" charset="0"/>
              <a:ea typeface="+mn-ea"/>
              <a:cs typeface="+mn-cs"/>
            </a:rPr>
            <a:t>Publiées</a:t>
          </a:r>
          <a:endParaRPr lang="fr-FR" sz="1050" kern="1200">
            <a:solidFill>
              <a:sysClr val="windowText" lastClr="000000">
                <a:hueOff val="0"/>
                <a:satOff val="0"/>
                <a:lumOff val="0"/>
                <a:alphaOff val="0"/>
              </a:sysClr>
            </a:solidFill>
            <a:latin typeface="Overpass" panose="00000500000000000000" pitchFamily="2" charset="0"/>
            <a:ea typeface="+mn-ea"/>
            <a:cs typeface="+mn-cs"/>
          </a:endParaRPr>
        </a:p>
        <a:p>
          <a:pPr marL="57150" lvl="1" indent="-57150" algn="l" defTabSz="466725">
            <a:lnSpc>
              <a:spcPct val="90000"/>
            </a:lnSpc>
            <a:spcBef>
              <a:spcPct val="0"/>
            </a:spcBef>
            <a:spcAft>
              <a:spcPct val="15000"/>
            </a:spcAft>
            <a:buChar char="•"/>
          </a:pPr>
          <a:r>
            <a:rPr lang="fr-FR" sz="1050" kern="1200">
              <a:solidFill>
                <a:sysClr val="windowText" lastClr="000000">
                  <a:hueOff val="0"/>
                  <a:satOff val="0"/>
                  <a:lumOff val="0"/>
                  <a:alphaOff val="0"/>
                </a:sysClr>
              </a:solidFill>
              <a:latin typeface="Overpass" panose="00000500000000000000" pitchFamily="2" charset="0"/>
              <a:ea typeface="+mn-ea"/>
              <a:cs typeface="+mn-cs"/>
            </a:rPr>
            <a:t>L'article est visible sur le site public de la revue</a:t>
          </a:r>
        </a:p>
      </dsp:txBody>
      <dsp:txXfrm rot="-5400000">
        <a:off x="825078" y="2055996"/>
        <a:ext cx="4623922" cy="691343"/>
      </dsp:txXfrm>
    </dsp:sp>
  </dsp:spTree>
</dsp:drawing>
</file>

<file path=word/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04AC500D847C04CBE8577BA94D78FE8" ma:contentTypeVersion="12" ma:contentTypeDescription="Crée un document." ma:contentTypeScope="" ma:versionID="5cb0324def2e323a0949c3977ce704a4">
  <xsd:schema xmlns:xsd="http://www.w3.org/2001/XMLSchema" xmlns:xs="http://www.w3.org/2001/XMLSchema" xmlns:p="http://schemas.microsoft.com/office/2006/metadata/properties" xmlns:ns2="ae15d1f7-8b79-495e-92aa-d0f48750f23f" xmlns:ns3="42b15ca6-7505-4060-9ff3-92524be51f8f" targetNamespace="http://schemas.microsoft.com/office/2006/metadata/properties" ma:root="true" ma:fieldsID="44850a0d0d6e35989f1ce4e54f7baaf7" ns2:_="" ns3:_="">
    <xsd:import namespace="ae15d1f7-8b79-495e-92aa-d0f48750f23f"/>
    <xsd:import namespace="42b15ca6-7505-4060-9ff3-92524be51f8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ObjectDetectorVersions" minOccurs="0"/>
                <xsd:element ref="ns2:MediaServiceSearchProperties" minOccurs="0"/>
                <xsd:element ref="ns3:SharedWithUsers" minOccurs="0"/>
                <xsd:element ref="ns3:SharedWithDetail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15d1f7-8b79-495e-92aa-d0f48750f23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2b15ca6-7505-4060-9ff3-92524be51f8f" elementFormDefault="qualified">
    <xsd:import namespace="http://schemas.microsoft.com/office/2006/documentManagement/types"/>
    <xsd:import namespace="http://schemas.microsoft.com/office/infopath/2007/PartnerControls"/>
    <xsd:element name="SharedWithUsers" ma:index="17" nillable="true" ma:displayName="Partagé avec"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Partagé avec dé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F75538-235D-4279-A242-5C8FFBA6FE4F}">
  <ds:schemaRefs>
    <ds:schemaRef ds:uri="http://schemas.openxmlformats.org/officeDocument/2006/bibliography"/>
  </ds:schemaRefs>
</ds:datastoreItem>
</file>

<file path=customXml/itemProps2.xml><?xml version="1.0" encoding="utf-8"?>
<ds:datastoreItem xmlns:ds="http://schemas.openxmlformats.org/officeDocument/2006/customXml" ds:itemID="{0754EC1D-22DD-440B-BDF1-03F18B6DF9B0}">
  <ds:schemaRefs>
    <ds:schemaRef ds:uri="http://schemas.microsoft.com/sharepoint/v3/contenttype/forms"/>
  </ds:schemaRefs>
</ds:datastoreItem>
</file>

<file path=customXml/itemProps3.xml><?xml version="1.0" encoding="utf-8"?>
<ds:datastoreItem xmlns:ds="http://schemas.openxmlformats.org/officeDocument/2006/customXml" ds:itemID="{DF189087-C3B8-4BF7-9428-DE07C5C6CE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15d1f7-8b79-495e-92aa-d0f48750f23f"/>
    <ds:schemaRef ds:uri="42b15ca6-7505-4060-9ff3-92524be51f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AD0E617-E595-4275-9334-BA9256FB10C2}">
  <ds:schemaRefs>
    <ds:schemaRef ds:uri="http://purl.org/dc/elements/1.1/"/>
    <ds:schemaRef ds:uri="ae15d1f7-8b79-495e-92aa-d0f48750f23f"/>
    <ds:schemaRef ds:uri="http://purl.org/dc/terms/"/>
    <ds:schemaRef ds:uri="42b15ca6-7505-4060-9ff3-92524be51f8f"/>
    <ds:schemaRef ds:uri="http://schemas.openxmlformats.org/package/2006/metadata/core-properties"/>
    <ds:schemaRef ds:uri="http://purl.org/dc/dcmitype/"/>
    <ds:schemaRef ds:uri="http://schemas.microsoft.com/office/2006/metadata/properties"/>
    <ds:schemaRef ds:uri="http://www.w3.org/XML/1998/namespace"/>
    <ds:schemaRef ds:uri="http://schemas.microsoft.com/office/2006/documentManagement/typ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VF_Gabarit_Word_ULaval.dotx</Template>
  <TotalTime>218</TotalTime>
  <Pages>96</Pages>
  <Words>18658</Words>
  <Characters>102619</Characters>
  <Application>Microsoft Office Word</Application>
  <DocSecurity>0</DocSecurity>
  <Lines>855</Lines>
  <Paragraphs>242</Paragraphs>
  <ScaleCrop>false</ScaleCrop>
  <HeadingPairs>
    <vt:vector size="2" baseType="variant">
      <vt:variant>
        <vt:lpstr>Titre</vt:lpstr>
      </vt:variant>
      <vt:variant>
        <vt:i4>1</vt:i4>
      </vt:variant>
    </vt:vector>
  </HeadingPairs>
  <TitlesOfParts>
    <vt:vector size="1" baseType="lpstr">
      <vt:lpstr/>
    </vt:vector>
  </TitlesOfParts>
  <Company/>
  <LinksUpToDate>false</LinksUpToDate>
  <CharactersWithSpaces>121035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Isabelle</dc:creator>
  <cp:keywords/>
  <dc:description/>
  <cp:lastModifiedBy>Pierre Lasou</cp:lastModifiedBy>
  <cp:revision>32</cp:revision>
  <cp:lastPrinted>2020-07-09T13:39:00Z</cp:lastPrinted>
  <dcterms:created xsi:type="dcterms:W3CDTF">2026-02-18T21:31:00Z</dcterms:created>
  <dcterms:modified xsi:type="dcterms:W3CDTF">2026-03-19T20:00:00Z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0x010100B04AC500D847C04CBE8577BA94D78FE8</vt:lpwstr>
  </property>
  <property fmtid="{D5CDD505-2E9C-101B-9397-08002B2CF9AE}" pid="3" name="xd_ProgID">
    <vt:lpwstr/>
  </property>
  <property fmtid="{D5CDD505-2E9C-101B-9397-08002B2CF9AE}" pid="4" name="ComplianceAssetId">
    <vt:lpwstr/>
  </property>
  <property fmtid="{D5CDD505-2E9C-101B-9397-08002B2CF9AE}" pid="5" name="TemplateUrl">
    <vt:lpwstr/>
  </property>
  <property fmtid="{D5CDD505-2E9C-101B-9397-08002B2CF9AE}" pid="6" name="_ExtendedDescription">
    <vt:lpwstr/>
  </property>
  <property fmtid="{D5CDD505-2E9C-101B-9397-08002B2CF9AE}" pid="7" name="TriggerFlowInfo">
    <vt:lpwstr/>
  </property>
  <property fmtid="{D5CDD505-2E9C-101B-9397-08002B2CF9AE}" pid="8" name="xd_Signature">
    <vt:bool>false</vt:bool>
  </property>
</Properties>
</file>